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5" r:id="rId1"/>
    <p:sldMasterId id="2147483907" r:id="rId2"/>
  </p:sldMasterIdLst>
  <p:notesMasterIdLst>
    <p:notesMasterId r:id="rId82"/>
  </p:notesMasterIdLst>
  <p:sldIdLst>
    <p:sldId id="256" r:id="rId3"/>
    <p:sldId id="278" r:id="rId4"/>
    <p:sldId id="257" r:id="rId5"/>
    <p:sldId id="321" r:id="rId6"/>
    <p:sldId id="261" r:id="rId7"/>
    <p:sldId id="344" r:id="rId8"/>
    <p:sldId id="262" r:id="rId9"/>
    <p:sldId id="273" r:id="rId10"/>
    <p:sldId id="305" r:id="rId11"/>
    <p:sldId id="270" r:id="rId12"/>
    <p:sldId id="277" r:id="rId13"/>
    <p:sldId id="264" r:id="rId14"/>
    <p:sldId id="263" r:id="rId15"/>
    <p:sldId id="281" r:id="rId16"/>
    <p:sldId id="282" r:id="rId17"/>
    <p:sldId id="267" r:id="rId18"/>
    <p:sldId id="312" r:id="rId19"/>
    <p:sldId id="285" r:id="rId20"/>
    <p:sldId id="272" r:id="rId21"/>
    <p:sldId id="286" r:id="rId22"/>
    <p:sldId id="287" r:id="rId23"/>
    <p:sldId id="288" r:id="rId24"/>
    <p:sldId id="289" r:id="rId25"/>
    <p:sldId id="291" r:id="rId26"/>
    <p:sldId id="290" r:id="rId27"/>
    <p:sldId id="292" r:id="rId28"/>
    <p:sldId id="307" r:id="rId29"/>
    <p:sldId id="306" r:id="rId30"/>
    <p:sldId id="308" r:id="rId31"/>
    <p:sldId id="309" r:id="rId32"/>
    <p:sldId id="293" r:id="rId33"/>
    <p:sldId id="294" r:id="rId34"/>
    <p:sldId id="295" r:id="rId35"/>
    <p:sldId id="297" r:id="rId36"/>
    <p:sldId id="298" r:id="rId37"/>
    <p:sldId id="313" r:id="rId38"/>
    <p:sldId id="314" r:id="rId39"/>
    <p:sldId id="315" r:id="rId40"/>
    <p:sldId id="316" r:id="rId41"/>
    <p:sldId id="317" r:id="rId42"/>
    <p:sldId id="318" r:id="rId43"/>
    <p:sldId id="319" r:id="rId44"/>
    <p:sldId id="345" r:id="rId45"/>
    <p:sldId id="329" r:id="rId46"/>
    <p:sldId id="330" r:id="rId47"/>
    <p:sldId id="331" r:id="rId48"/>
    <p:sldId id="346" r:id="rId49"/>
    <p:sldId id="347" r:id="rId50"/>
    <p:sldId id="349" r:id="rId51"/>
    <p:sldId id="350" r:id="rId52"/>
    <p:sldId id="351" r:id="rId53"/>
    <p:sldId id="352" r:id="rId54"/>
    <p:sldId id="348" r:id="rId55"/>
    <p:sldId id="353" r:id="rId56"/>
    <p:sldId id="354" r:id="rId57"/>
    <p:sldId id="355" r:id="rId58"/>
    <p:sldId id="356" r:id="rId59"/>
    <p:sldId id="357" r:id="rId60"/>
    <p:sldId id="358" r:id="rId61"/>
    <p:sldId id="359" r:id="rId62"/>
    <p:sldId id="360" r:id="rId63"/>
    <p:sldId id="327" r:id="rId64"/>
    <p:sldId id="328" r:id="rId65"/>
    <p:sldId id="333" r:id="rId66"/>
    <p:sldId id="334" r:id="rId67"/>
    <p:sldId id="335" r:id="rId68"/>
    <p:sldId id="336" r:id="rId69"/>
    <p:sldId id="337" r:id="rId70"/>
    <p:sldId id="338" r:id="rId71"/>
    <p:sldId id="339" r:id="rId72"/>
    <p:sldId id="340" r:id="rId73"/>
    <p:sldId id="341" r:id="rId74"/>
    <p:sldId id="342" r:id="rId75"/>
    <p:sldId id="322" r:id="rId76"/>
    <p:sldId id="324" r:id="rId77"/>
    <p:sldId id="301" r:id="rId78"/>
    <p:sldId id="343" r:id="rId79"/>
    <p:sldId id="271" r:id="rId80"/>
    <p:sldId id="275" r:id="rId81"/>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9536EA-9415-47C2-B675-BD112CB9027E}">
          <p14:sldIdLst>
            <p14:sldId id="256"/>
            <p14:sldId id="278"/>
            <p14:sldId id="257"/>
            <p14:sldId id="321"/>
            <p14:sldId id="261"/>
            <p14:sldId id="344"/>
            <p14:sldId id="262"/>
            <p14:sldId id="273"/>
            <p14:sldId id="305"/>
            <p14:sldId id="270"/>
            <p14:sldId id="277"/>
            <p14:sldId id="264"/>
            <p14:sldId id="263"/>
            <p14:sldId id="281"/>
            <p14:sldId id="282"/>
            <p14:sldId id="267"/>
            <p14:sldId id="312"/>
            <p14:sldId id="285"/>
            <p14:sldId id="272"/>
            <p14:sldId id="286"/>
            <p14:sldId id="287"/>
            <p14:sldId id="288"/>
            <p14:sldId id="289"/>
            <p14:sldId id="291"/>
            <p14:sldId id="290"/>
            <p14:sldId id="292"/>
            <p14:sldId id="307"/>
            <p14:sldId id="306"/>
            <p14:sldId id="308"/>
            <p14:sldId id="309"/>
            <p14:sldId id="293"/>
            <p14:sldId id="294"/>
            <p14:sldId id="295"/>
            <p14:sldId id="297"/>
            <p14:sldId id="298"/>
            <p14:sldId id="313"/>
            <p14:sldId id="314"/>
            <p14:sldId id="315"/>
            <p14:sldId id="316"/>
            <p14:sldId id="317"/>
            <p14:sldId id="318"/>
            <p14:sldId id="319"/>
            <p14:sldId id="345"/>
            <p14:sldId id="329"/>
            <p14:sldId id="330"/>
            <p14:sldId id="331"/>
            <p14:sldId id="346"/>
            <p14:sldId id="347"/>
            <p14:sldId id="349"/>
            <p14:sldId id="350"/>
            <p14:sldId id="351"/>
            <p14:sldId id="352"/>
            <p14:sldId id="348"/>
            <p14:sldId id="353"/>
            <p14:sldId id="354"/>
            <p14:sldId id="355"/>
            <p14:sldId id="356"/>
            <p14:sldId id="357"/>
            <p14:sldId id="358"/>
            <p14:sldId id="359"/>
            <p14:sldId id="360"/>
            <p14:sldId id="327"/>
            <p14:sldId id="328"/>
            <p14:sldId id="333"/>
            <p14:sldId id="334"/>
            <p14:sldId id="335"/>
            <p14:sldId id="336"/>
            <p14:sldId id="337"/>
            <p14:sldId id="338"/>
            <p14:sldId id="339"/>
            <p14:sldId id="340"/>
            <p14:sldId id="341"/>
            <p14:sldId id="342"/>
            <p14:sldId id="322"/>
            <p14:sldId id="324"/>
            <p14:sldId id="301"/>
            <p14:sldId id="343"/>
            <p14:sldId id="271"/>
            <p14:sldId id="275"/>
          </p14:sldIdLst>
        </p14:section>
      </p14:sectionLst>
    </p:ex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1589"/>
    <a:srgbClr val="36342F"/>
    <a:srgbClr val="CC99FF"/>
    <a:srgbClr val="FB3803"/>
    <a:srgbClr val="B22C02"/>
    <a:srgbClr val="FBDFCD"/>
    <a:srgbClr val="F8C8A8"/>
    <a:srgbClr val="FBE5D6"/>
    <a:srgbClr val="E6E6E6"/>
    <a:srgbClr val="E7EA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1" autoAdjust="0"/>
    <p:restoredTop sz="93447" autoAdjust="0"/>
  </p:normalViewPr>
  <p:slideViewPr>
    <p:cSldViewPr>
      <p:cViewPr>
        <p:scale>
          <a:sx n="68" d="100"/>
          <a:sy n="68" d="100"/>
        </p:scale>
        <p:origin x="826" y="86"/>
      </p:cViewPr>
      <p:guideLst>
        <p:guide orient="horz" pos="2592"/>
        <p:guide pos="4608"/>
      </p:guideLst>
    </p:cSldViewPr>
  </p:slideViewPr>
  <p:outlineViewPr>
    <p:cViewPr>
      <p:scale>
        <a:sx n="33" d="100"/>
        <a:sy n="33" d="100"/>
      </p:scale>
      <p:origin x="0" y="-6640"/>
    </p:cViewPr>
  </p:outlineViewPr>
  <p:notesTextViewPr>
    <p:cViewPr>
      <p:scale>
        <a:sx n="100" d="100"/>
        <a:sy n="100" d="100"/>
      </p:scale>
      <p:origin x="0" y="0"/>
    </p:cViewPr>
  </p:notesTextViewPr>
  <p:notesViewPr>
    <p:cSldViewPr>
      <p:cViewPr varScale="1">
        <p:scale>
          <a:sx n="48" d="100"/>
          <a:sy n="48" d="100"/>
        </p:scale>
        <p:origin x="1896" y="3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0150C-5374-417E-8B43-24CA0B94FBED}" type="datetimeFigureOut">
              <a:rPr lang="en-US" smtClean="0"/>
              <a:pPr/>
              <a:t>3/23/2024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119D3B-9E75-4448-94E4-AA9258DCE9E7}"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5119D3B-9E75-4448-94E4-AA9258DCE9E7}" type="slidenum">
              <a:rPr lang="en-IN" smtClean="0"/>
              <a:pPr/>
              <a:t>12</a:t>
            </a:fld>
            <a:endParaRPr lang="en-IN"/>
          </a:p>
        </p:txBody>
      </p:sp>
    </p:spTree>
    <p:extLst>
      <p:ext uri="{BB962C8B-B14F-4D97-AF65-F5344CB8AC3E}">
        <p14:creationId xmlns:p14="http://schemas.microsoft.com/office/powerpoint/2010/main" val="2713630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CA7499-F554-41CB-87B7-CC3430A7F6A5}" type="datetime1">
              <a:rPr lang="en-IN" smtClean="0"/>
              <a:pPr/>
              <a:t>23-03-2024</a:t>
            </a:fld>
            <a:endParaRPr lang="en-US"/>
          </a:p>
        </p:txBody>
      </p:sp>
      <p:sp>
        <p:nvSpPr>
          <p:cNvPr id="5" name="Footer Placeholder 4"/>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010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68519C-E8E6-413B-88F7-497D8C5785D5}" type="datetime1">
              <a:rPr lang="en-IN" smtClean="0"/>
              <a:pPr/>
              <a:t>23-03-2024</a:t>
            </a:fld>
            <a:endParaRPr lang="en-US"/>
          </a:p>
        </p:txBody>
      </p:sp>
      <p:sp>
        <p:nvSpPr>
          <p:cNvPr id="5" name="Footer Placeholder 4"/>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7351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F7832B-5F19-4B5F-A342-ECE92BD299A4}" type="datetime1">
              <a:rPr lang="en-IN" smtClean="0"/>
              <a:pPr/>
              <a:t>23-03-2024</a:t>
            </a:fld>
            <a:endParaRPr lang="en-US"/>
          </a:p>
        </p:txBody>
      </p:sp>
      <p:sp>
        <p:nvSpPr>
          <p:cNvPr id="5" name="Footer Placeholder 4"/>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7149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375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65B5-DB2F-8F2B-18A9-AC5B72379D48}"/>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95623A4A-1E9A-7735-8142-8CE26087EF21}"/>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53A14A2-D8EE-281D-32BF-C2F09B21FEC5}"/>
              </a:ext>
            </a:extLst>
          </p:cNvPr>
          <p:cNvSpPr>
            <a:spLocks noGrp="1"/>
          </p:cNvSpPr>
          <p:nvPr>
            <p:ph type="dt" sz="half" idx="10"/>
          </p:nvPr>
        </p:nvSpPr>
        <p:spPr/>
        <p:txBody>
          <a:bodyPr/>
          <a:lstStyle/>
          <a:p>
            <a:fld id="{6ACA7499-F554-41CB-87B7-CC3430A7F6A5}" type="datetime1">
              <a:rPr lang="en-IN" smtClean="0"/>
              <a:pPr/>
              <a:t>23-03-2024</a:t>
            </a:fld>
            <a:endParaRPr lang="en-US"/>
          </a:p>
        </p:txBody>
      </p:sp>
      <p:sp>
        <p:nvSpPr>
          <p:cNvPr id="5" name="Footer Placeholder 4">
            <a:extLst>
              <a:ext uri="{FF2B5EF4-FFF2-40B4-BE49-F238E27FC236}">
                <a16:creationId xmlns:a16="http://schemas.microsoft.com/office/drawing/2014/main" id="{149394A2-648E-1734-4D21-CCF17863AF35}"/>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a:extLst>
              <a:ext uri="{FF2B5EF4-FFF2-40B4-BE49-F238E27FC236}">
                <a16:creationId xmlns:a16="http://schemas.microsoft.com/office/drawing/2014/main" id="{68FF5E7F-0E84-D03F-F656-0CF1EBDC5F6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3070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2DE-C8B5-BCF6-3011-08BC80C292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01BE89-29B8-7CFE-E60B-9D98BEC578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2A2407-F46B-96F0-C34E-F3F3997533F9}"/>
              </a:ext>
            </a:extLst>
          </p:cNvPr>
          <p:cNvSpPr>
            <a:spLocks noGrp="1"/>
          </p:cNvSpPr>
          <p:nvPr>
            <p:ph type="dt" sz="half" idx="10"/>
          </p:nvPr>
        </p:nvSpPr>
        <p:spPr/>
        <p:txBody>
          <a:bodyPr/>
          <a:lstStyle/>
          <a:p>
            <a:fld id="{C5917FF1-C799-4FDB-B001-63EB1024D20C}" type="datetime1">
              <a:rPr lang="en-IN" smtClean="0"/>
              <a:pPr/>
              <a:t>23-03-2024</a:t>
            </a:fld>
            <a:endParaRPr lang="en-US"/>
          </a:p>
        </p:txBody>
      </p:sp>
      <p:sp>
        <p:nvSpPr>
          <p:cNvPr id="5" name="Footer Placeholder 4">
            <a:extLst>
              <a:ext uri="{FF2B5EF4-FFF2-40B4-BE49-F238E27FC236}">
                <a16:creationId xmlns:a16="http://schemas.microsoft.com/office/drawing/2014/main" id="{63DA695B-4501-47E8-6E51-BAEEA76E3605}"/>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a:extLst>
              <a:ext uri="{FF2B5EF4-FFF2-40B4-BE49-F238E27FC236}">
                <a16:creationId xmlns:a16="http://schemas.microsoft.com/office/drawing/2014/main" id="{62D410F0-D7CA-F3DA-6329-C6648CC09A9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9660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62FB-DBC7-C28D-7FE3-27931F13C27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4AE5122-0E35-C8C1-8D99-7FF855BAD13D}"/>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D4CE96-A3F4-88E0-7A7C-6D039C432C7D}"/>
              </a:ext>
            </a:extLst>
          </p:cNvPr>
          <p:cNvSpPr>
            <a:spLocks noGrp="1"/>
          </p:cNvSpPr>
          <p:nvPr>
            <p:ph type="dt" sz="half" idx="10"/>
          </p:nvPr>
        </p:nvSpPr>
        <p:spPr/>
        <p:txBody>
          <a:bodyPr/>
          <a:lstStyle/>
          <a:p>
            <a:fld id="{67E9C941-46DE-4021-8E72-4ACD80ED0F86}" type="datetime1">
              <a:rPr lang="en-IN" smtClean="0"/>
              <a:pPr/>
              <a:t>23-03-2024</a:t>
            </a:fld>
            <a:endParaRPr lang="en-US"/>
          </a:p>
        </p:txBody>
      </p:sp>
      <p:sp>
        <p:nvSpPr>
          <p:cNvPr id="5" name="Footer Placeholder 4">
            <a:extLst>
              <a:ext uri="{FF2B5EF4-FFF2-40B4-BE49-F238E27FC236}">
                <a16:creationId xmlns:a16="http://schemas.microsoft.com/office/drawing/2014/main" id="{7C560EBB-3C3E-CD24-5286-85FE82B36D7D}"/>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a:extLst>
              <a:ext uri="{FF2B5EF4-FFF2-40B4-BE49-F238E27FC236}">
                <a16:creationId xmlns:a16="http://schemas.microsoft.com/office/drawing/2014/main" id="{101A05FF-3550-67F7-4034-147099FCF5F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9760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DFD4-B25B-8206-A289-492816D3F8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19A98C-C47A-AFCC-1AAC-5053B58851C7}"/>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E93CA0-6145-3A2B-F48C-C2B50BA40084}"/>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7F97E1-4F78-A1F9-E146-BB0F86355DA5}"/>
              </a:ext>
            </a:extLst>
          </p:cNvPr>
          <p:cNvSpPr>
            <a:spLocks noGrp="1"/>
          </p:cNvSpPr>
          <p:nvPr>
            <p:ph type="dt" sz="half" idx="10"/>
          </p:nvPr>
        </p:nvSpPr>
        <p:spPr/>
        <p:txBody>
          <a:bodyPr/>
          <a:lstStyle/>
          <a:p>
            <a:fld id="{FCA3A189-1CC4-4B6B-A500-F0C5FF6D77AC}" type="datetime1">
              <a:rPr lang="en-IN" smtClean="0"/>
              <a:pPr/>
              <a:t>23-03-2024</a:t>
            </a:fld>
            <a:endParaRPr lang="en-US"/>
          </a:p>
        </p:txBody>
      </p:sp>
      <p:sp>
        <p:nvSpPr>
          <p:cNvPr id="6" name="Footer Placeholder 5">
            <a:extLst>
              <a:ext uri="{FF2B5EF4-FFF2-40B4-BE49-F238E27FC236}">
                <a16:creationId xmlns:a16="http://schemas.microsoft.com/office/drawing/2014/main" id="{4558EB77-D1E3-9EB0-C4CB-98D080E5C174}"/>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7" name="Slide Number Placeholder 6">
            <a:extLst>
              <a:ext uri="{FF2B5EF4-FFF2-40B4-BE49-F238E27FC236}">
                <a16:creationId xmlns:a16="http://schemas.microsoft.com/office/drawing/2014/main" id="{B52CA1A4-914C-E4B2-F8F3-30B7ED0366E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0816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471C7-A662-82E6-1531-03064814D614}"/>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82989C3-6B07-65F1-C1F2-5033DF6DA08E}"/>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7DA80931-E669-E0DC-08A3-6549E0EAB099}"/>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C3E5D5-5B0B-B59E-1215-5C5DE33E481D}"/>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A32F442E-85CA-AB15-67BE-396640A862A7}"/>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81F974-D235-3BD5-8ED4-B939859A4F13}"/>
              </a:ext>
            </a:extLst>
          </p:cNvPr>
          <p:cNvSpPr>
            <a:spLocks noGrp="1"/>
          </p:cNvSpPr>
          <p:nvPr>
            <p:ph type="dt" sz="half" idx="10"/>
          </p:nvPr>
        </p:nvSpPr>
        <p:spPr/>
        <p:txBody>
          <a:bodyPr/>
          <a:lstStyle/>
          <a:p>
            <a:fld id="{F2B8C7E9-7434-4741-AE80-7BEA62CA17C1}" type="datetime1">
              <a:rPr lang="en-IN" smtClean="0"/>
              <a:pPr/>
              <a:t>23-03-2024</a:t>
            </a:fld>
            <a:endParaRPr lang="en-US"/>
          </a:p>
        </p:txBody>
      </p:sp>
      <p:sp>
        <p:nvSpPr>
          <p:cNvPr id="8" name="Footer Placeholder 7">
            <a:extLst>
              <a:ext uri="{FF2B5EF4-FFF2-40B4-BE49-F238E27FC236}">
                <a16:creationId xmlns:a16="http://schemas.microsoft.com/office/drawing/2014/main" id="{32DD2275-BB32-FD0B-1BB0-14B716D4C839}"/>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9" name="Slide Number Placeholder 8">
            <a:extLst>
              <a:ext uri="{FF2B5EF4-FFF2-40B4-BE49-F238E27FC236}">
                <a16:creationId xmlns:a16="http://schemas.microsoft.com/office/drawing/2014/main" id="{0C9CD4BF-EEE5-E2B2-70C6-C734B922952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3421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09-2642-F7DF-94DC-522410F01E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4C9678-B878-A302-7D12-0F1A45C7E416}"/>
              </a:ext>
            </a:extLst>
          </p:cNvPr>
          <p:cNvSpPr>
            <a:spLocks noGrp="1"/>
          </p:cNvSpPr>
          <p:nvPr>
            <p:ph type="dt" sz="half" idx="10"/>
          </p:nvPr>
        </p:nvSpPr>
        <p:spPr/>
        <p:txBody>
          <a:bodyPr/>
          <a:lstStyle/>
          <a:p>
            <a:fld id="{89FCD797-23E4-4030-866D-4185CBA9D21F}" type="datetime1">
              <a:rPr lang="en-IN" smtClean="0"/>
              <a:pPr/>
              <a:t>23-03-2024</a:t>
            </a:fld>
            <a:endParaRPr lang="en-US"/>
          </a:p>
        </p:txBody>
      </p:sp>
      <p:sp>
        <p:nvSpPr>
          <p:cNvPr id="4" name="Footer Placeholder 3">
            <a:extLst>
              <a:ext uri="{FF2B5EF4-FFF2-40B4-BE49-F238E27FC236}">
                <a16:creationId xmlns:a16="http://schemas.microsoft.com/office/drawing/2014/main" id="{443E684D-22DC-E71A-51C6-5380B1D089D9}"/>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5" name="Slide Number Placeholder 4">
            <a:extLst>
              <a:ext uri="{FF2B5EF4-FFF2-40B4-BE49-F238E27FC236}">
                <a16:creationId xmlns:a16="http://schemas.microsoft.com/office/drawing/2014/main" id="{C07C37DD-360B-6B8F-F99F-CB839954BAA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4131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521E6B-5A2F-3EFC-D00B-23EDA859A1DC}"/>
              </a:ext>
            </a:extLst>
          </p:cNvPr>
          <p:cNvSpPr>
            <a:spLocks noGrp="1"/>
          </p:cNvSpPr>
          <p:nvPr>
            <p:ph type="dt" sz="half" idx="10"/>
          </p:nvPr>
        </p:nvSpPr>
        <p:spPr/>
        <p:txBody>
          <a:bodyPr/>
          <a:lstStyle/>
          <a:p>
            <a:fld id="{E8EBE6F6-74CC-4BAA-B0A7-DCEBE2829C6B}" type="datetime1">
              <a:rPr lang="en-IN" smtClean="0"/>
              <a:pPr/>
              <a:t>23-03-2024</a:t>
            </a:fld>
            <a:endParaRPr lang="en-US"/>
          </a:p>
        </p:txBody>
      </p:sp>
      <p:sp>
        <p:nvSpPr>
          <p:cNvPr id="3" name="Footer Placeholder 2">
            <a:extLst>
              <a:ext uri="{FF2B5EF4-FFF2-40B4-BE49-F238E27FC236}">
                <a16:creationId xmlns:a16="http://schemas.microsoft.com/office/drawing/2014/main" id="{2C463AAD-B45F-F8E4-C306-A3436AC6AFBB}"/>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4" name="Slide Number Placeholder 3">
            <a:extLst>
              <a:ext uri="{FF2B5EF4-FFF2-40B4-BE49-F238E27FC236}">
                <a16:creationId xmlns:a16="http://schemas.microsoft.com/office/drawing/2014/main" id="{32BAB7D5-9B0B-A0F6-7D26-CE6E17EA10D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2435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917FF1-C799-4FDB-B001-63EB1024D20C}" type="datetime1">
              <a:rPr lang="en-IN" smtClean="0"/>
              <a:pPr/>
              <a:t>23-03-2024</a:t>
            </a:fld>
            <a:endParaRPr lang="en-US"/>
          </a:p>
        </p:txBody>
      </p:sp>
      <p:sp>
        <p:nvSpPr>
          <p:cNvPr id="5" name="Footer Placeholder 4"/>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1687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F667-5E91-1BF7-4F73-F781BD6C2E6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06ECB3-D737-1317-FE41-DE386F3AB976}"/>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CBA6B56-BB4E-5CC8-2326-7DBC087AF892}"/>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A966EB8-6C40-7019-FFA9-DD4E49CE3EE2}"/>
              </a:ext>
            </a:extLst>
          </p:cNvPr>
          <p:cNvSpPr>
            <a:spLocks noGrp="1"/>
          </p:cNvSpPr>
          <p:nvPr>
            <p:ph type="dt" sz="half" idx="10"/>
          </p:nvPr>
        </p:nvSpPr>
        <p:spPr/>
        <p:txBody>
          <a:bodyPr/>
          <a:lstStyle/>
          <a:p>
            <a:fld id="{14E93124-C609-4AEE-92A4-88C4BFF7F33C}" type="datetime1">
              <a:rPr lang="en-IN" smtClean="0"/>
              <a:pPr/>
              <a:t>23-03-2024</a:t>
            </a:fld>
            <a:endParaRPr lang="en-US"/>
          </a:p>
        </p:txBody>
      </p:sp>
      <p:sp>
        <p:nvSpPr>
          <p:cNvPr id="6" name="Footer Placeholder 5">
            <a:extLst>
              <a:ext uri="{FF2B5EF4-FFF2-40B4-BE49-F238E27FC236}">
                <a16:creationId xmlns:a16="http://schemas.microsoft.com/office/drawing/2014/main" id="{E6AC162A-2C69-99BA-A5E7-F251E6640AD0}"/>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7" name="Slide Number Placeholder 6">
            <a:extLst>
              <a:ext uri="{FF2B5EF4-FFF2-40B4-BE49-F238E27FC236}">
                <a16:creationId xmlns:a16="http://schemas.microsoft.com/office/drawing/2014/main" id="{8B0DDED2-8F27-2EFA-FA09-C6CC09E5BD8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400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71AD-7080-A527-A4A5-6787B667D694}"/>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8F91EA-A1B3-1C60-DF06-BA25A8EAAA1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E061FDD7-4E60-BBDB-2654-5A777CCA2B5D}"/>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4FC096CC-B821-A204-B7A2-16BEE36C0289}"/>
              </a:ext>
            </a:extLst>
          </p:cNvPr>
          <p:cNvSpPr>
            <a:spLocks noGrp="1"/>
          </p:cNvSpPr>
          <p:nvPr>
            <p:ph type="dt" sz="half" idx="10"/>
          </p:nvPr>
        </p:nvSpPr>
        <p:spPr/>
        <p:txBody>
          <a:bodyPr/>
          <a:lstStyle/>
          <a:p>
            <a:fld id="{A3328670-0A45-4DC3-8D3E-28771638BF6F}" type="datetime1">
              <a:rPr lang="en-IN" smtClean="0"/>
              <a:pPr/>
              <a:t>23-03-2024</a:t>
            </a:fld>
            <a:endParaRPr lang="en-US"/>
          </a:p>
        </p:txBody>
      </p:sp>
      <p:sp>
        <p:nvSpPr>
          <p:cNvPr id="6" name="Footer Placeholder 5">
            <a:extLst>
              <a:ext uri="{FF2B5EF4-FFF2-40B4-BE49-F238E27FC236}">
                <a16:creationId xmlns:a16="http://schemas.microsoft.com/office/drawing/2014/main" id="{034FC5BB-E9F7-B15C-47AA-A7DEDDFE9BE0}"/>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7" name="Slide Number Placeholder 6">
            <a:extLst>
              <a:ext uri="{FF2B5EF4-FFF2-40B4-BE49-F238E27FC236}">
                <a16:creationId xmlns:a16="http://schemas.microsoft.com/office/drawing/2014/main" id="{16037132-0D16-76C8-16D6-2944540B6E5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1534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1FDE-D833-F664-05A7-6CB2038355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F56C73-6004-E7A7-EE78-EE90E83D23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237780-13EB-347B-DF85-0FFA104D17C7}"/>
              </a:ext>
            </a:extLst>
          </p:cNvPr>
          <p:cNvSpPr>
            <a:spLocks noGrp="1"/>
          </p:cNvSpPr>
          <p:nvPr>
            <p:ph type="dt" sz="half" idx="10"/>
          </p:nvPr>
        </p:nvSpPr>
        <p:spPr/>
        <p:txBody>
          <a:bodyPr/>
          <a:lstStyle/>
          <a:p>
            <a:fld id="{0668519C-E8E6-413B-88F7-497D8C5785D5}" type="datetime1">
              <a:rPr lang="en-IN" smtClean="0"/>
              <a:pPr/>
              <a:t>23-03-2024</a:t>
            </a:fld>
            <a:endParaRPr lang="en-US"/>
          </a:p>
        </p:txBody>
      </p:sp>
      <p:sp>
        <p:nvSpPr>
          <p:cNvPr id="5" name="Footer Placeholder 4">
            <a:extLst>
              <a:ext uri="{FF2B5EF4-FFF2-40B4-BE49-F238E27FC236}">
                <a16:creationId xmlns:a16="http://schemas.microsoft.com/office/drawing/2014/main" id="{C14DA9F7-AA9F-AD7E-06AF-CAC9931211C1}"/>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a:extLst>
              <a:ext uri="{FF2B5EF4-FFF2-40B4-BE49-F238E27FC236}">
                <a16:creationId xmlns:a16="http://schemas.microsoft.com/office/drawing/2014/main" id="{34FB0DD5-A1CF-0447-04DF-14D444909919}"/>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6824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D5F1EF-7CF6-435A-0FE6-40F429B388F2}"/>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F9747C-D7DF-70A9-54A0-4591E0DCA39B}"/>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4C178A-AE72-C625-ADE6-CDFBD0838320}"/>
              </a:ext>
            </a:extLst>
          </p:cNvPr>
          <p:cNvSpPr>
            <a:spLocks noGrp="1"/>
          </p:cNvSpPr>
          <p:nvPr>
            <p:ph type="dt" sz="half" idx="10"/>
          </p:nvPr>
        </p:nvSpPr>
        <p:spPr/>
        <p:txBody>
          <a:bodyPr/>
          <a:lstStyle/>
          <a:p>
            <a:fld id="{05F7832B-5F19-4B5F-A342-ECE92BD299A4}" type="datetime1">
              <a:rPr lang="en-IN" smtClean="0"/>
              <a:pPr/>
              <a:t>23-03-2024</a:t>
            </a:fld>
            <a:endParaRPr lang="en-US"/>
          </a:p>
        </p:txBody>
      </p:sp>
      <p:sp>
        <p:nvSpPr>
          <p:cNvPr id="5" name="Footer Placeholder 4">
            <a:extLst>
              <a:ext uri="{FF2B5EF4-FFF2-40B4-BE49-F238E27FC236}">
                <a16:creationId xmlns:a16="http://schemas.microsoft.com/office/drawing/2014/main" id="{2B944CB8-E29A-EEC5-FD1A-76FA89A49183}"/>
              </a:ext>
            </a:extLst>
          </p:cNvPr>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a:extLst>
              <a:ext uri="{FF2B5EF4-FFF2-40B4-BE49-F238E27FC236}">
                <a16:creationId xmlns:a16="http://schemas.microsoft.com/office/drawing/2014/main" id="{549998D4-CD60-4436-FDA7-ABBCF8B583F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30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566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E9C941-46DE-4021-8E72-4ACD80ED0F86}" type="datetime1">
              <a:rPr lang="en-IN" smtClean="0"/>
              <a:pPr/>
              <a:t>23-03-2024</a:t>
            </a:fld>
            <a:endParaRPr lang="en-US"/>
          </a:p>
        </p:txBody>
      </p:sp>
      <p:sp>
        <p:nvSpPr>
          <p:cNvPr id="5" name="Footer Placeholder 4"/>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979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A3A189-1CC4-4B6B-A500-F0C5FF6D77AC}" type="datetime1">
              <a:rPr lang="en-IN" smtClean="0"/>
              <a:pPr/>
              <a:t>23-03-2024</a:t>
            </a:fld>
            <a:endParaRPr lang="en-US"/>
          </a:p>
        </p:txBody>
      </p:sp>
      <p:sp>
        <p:nvSpPr>
          <p:cNvPr id="6" name="Footer Placeholder 5"/>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0027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B8C7E9-7434-4741-AE80-7BEA62CA17C1}" type="datetime1">
              <a:rPr lang="en-IN" smtClean="0"/>
              <a:pPr/>
              <a:t>23-03-2024</a:t>
            </a:fld>
            <a:endParaRPr lang="en-US"/>
          </a:p>
        </p:txBody>
      </p:sp>
      <p:sp>
        <p:nvSpPr>
          <p:cNvPr id="8" name="Footer Placeholder 7"/>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93427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FCD797-23E4-4030-866D-4185CBA9D21F}" type="datetime1">
              <a:rPr lang="en-IN" smtClean="0"/>
              <a:pPr/>
              <a:t>23-03-2024</a:t>
            </a:fld>
            <a:endParaRPr lang="en-US"/>
          </a:p>
        </p:txBody>
      </p:sp>
      <p:sp>
        <p:nvSpPr>
          <p:cNvPr id="4" name="Footer Placeholder 3"/>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1012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BE6F6-74CC-4BAA-B0A7-DCEBE2829C6B}" type="datetime1">
              <a:rPr lang="en-IN" smtClean="0"/>
              <a:pPr/>
              <a:t>23-03-2024</a:t>
            </a:fld>
            <a:endParaRPr lang="en-US"/>
          </a:p>
        </p:txBody>
      </p:sp>
      <p:sp>
        <p:nvSpPr>
          <p:cNvPr id="3" name="Footer Placeholder 2"/>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768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4E93124-C609-4AEE-92A4-88C4BFF7F33C}" type="datetime1">
              <a:rPr lang="en-IN" smtClean="0"/>
              <a:pPr/>
              <a:t>23-03-2024</a:t>
            </a:fld>
            <a:endParaRPr lang="en-US"/>
          </a:p>
        </p:txBody>
      </p:sp>
      <p:sp>
        <p:nvSpPr>
          <p:cNvPr id="6" name="Footer Placeholder 5"/>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6979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3328670-0A45-4DC3-8D3E-28771638BF6F}" type="datetime1">
              <a:rPr lang="en-IN" smtClean="0"/>
              <a:pPr/>
              <a:t>23-03-2024</a:t>
            </a:fld>
            <a:endParaRPr lang="en-US"/>
          </a:p>
        </p:txBody>
      </p:sp>
      <p:sp>
        <p:nvSpPr>
          <p:cNvPr id="6" name="Footer Placeholder 5"/>
          <p:cNvSpPr>
            <a:spLocks noGrp="1"/>
          </p:cNvSpPr>
          <p:nvPr>
            <p:ph type="ftr" sz="quarter" idx="11"/>
          </p:nvPr>
        </p:nvSpPr>
        <p:spPr/>
        <p:txBody>
          <a:bodyPr/>
          <a:lstStyle/>
          <a:p>
            <a:r>
              <a:rPr lang="en-US"/>
              <a:t>Department of  Computer Science and Engineering, Adichunchanagiri Institute of Technology, Chikkamagaluru</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267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B89306F-9CDB-4238-810B-BA98EF5DA257}" type="datetime1">
              <a:rPr lang="en-IN" smtClean="0"/>
              <a:pPr/>
              <a:t>23-03-2024</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r>
              <a:rPr lang="en-US"/>
              <a:t>Department of  Computer Science and Engineering, Adichunchanagiri Institute of Technology, Chikkamagaluru</a:t>
            </a:r>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9909520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hf hd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6AF893-05A8-5B87-1CDA-62D81E7F9FB9}"/>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7E39DC-4357-562E-6EDC-41397CF10DE5}"/>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562EAD-25B0-126E-B50B-3326E1B49032}"/>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B89306F-9CDB-4238-810B-BA98EF5DA257}" type="datetime1">
              <a:rPr lang="en-IN" smtClean="0"/>
              <a:pPr/>
              <a:t>23-03-2024</a:t>
            </a:fld>
            <a:endParaRPr lang="en-US"/>
          </a:p>
        </p:txBody>
      </p:sp>
      <p:sp>
        <p:nvSpPr>
          <p:cNvPr id="5" name="Footer Placeholder 4">
            <a:extLst>
              <a:ext uri="{FF2B5EF4-FFF2-40B4-BE49-F238E27FC236}">
                <a16:creationId xmlns:a16="http://schemas.microsoft.com/office/drawing/2014/main" id="{E1EAAFEB-CE9D-24AE-2ABF-2F9E83BAE329}"/>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r>
              <a:rPr lang="en-US"/>
              <a:t>Department of  Computer Science and Engineering, Adichunchanagiri Institute of Technology, Chikkamagaluru</a:t>
            </a:r>
            <a:endParaRPr lang="en-US" dirty="0"/>
          </a:p>
        </p:txBody>
      </p:sp>
      <p:sp>
        <p:nvSpPr>
          <p:cNvPr id="6" name="Slide Number Placeholder 5">
            <a:extLst>
              <a:ext uri="{FF2B5EF4-FFF2-40B4-BE49-F238E27FC236}">
                <a16:creationId xmlns:a16="http://schemas.microsoft.com/office/drawing/2014/main" id="{6F54874C-CEA6-8042-697C-1537BA45B0D8}"/>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39896079"/>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Lst>
  <p:hf hd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14.jpeg"/></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hyperlink" Target="Screenshot%20(19).png"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C:\Users\Chetan\Downloads\AIT LOGO.JPG"/>
          <p:cNvPicPr>
            <a:picLocks noChangeAspect="1" noChangeArrowheads="1"/>
          </p:cNvPicPr>
          <p:nvPr/>
        </p:nvPicPr>
        <p:blipFill>
          <a:blip r:embed="rId2" cstate="print"/>
          <a:srcRect/>
          <a:stretch>
            <a:fillRect/>
          </a:stretch>
        </p:blipFill>
        <p:spPr bwMode="auto">
          <a:xfrm>
            <a:off x="25960" y="0"/>
            <a:ext cx="2311986" cy="1637665"/>
          </a:xfrm>
          <a:prstGeom prst="rect">
            <a:avLst/>
          </a:prstGeom>
          <a:noFill/>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69544" y="70994"/>
            <a:ext cx="1834896" cy="1637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011680" y="3"/>
            <a:ext cx="10783824" cy="978729"/>
          </a:xfrm>
          <a:prstGeom prst="rect">
            <a:avLst/>
          </a:prstGeom>
        </p:spPr>
        <p:txBody>
          <a:bodyPr wrap="square">
            <a:spAutoFit/>
          </a:bodyPr>
          <a:lstStyle/>
          <a:p>
            <a:pPr algn="ctr"/>
            <a:r>
              <a:rPr lang="en-US" sz="2880" b="1" dirty="0">
                <a:solidFill>
                  <a:srgbClr val="FF0000"/>
                </a:solidFill>
                <a:latin typeface="Times New Roman" pitchFamily="18" charset="0"/>
                <a:cs typeface="Times New Roman" pitchFamily="18" charset="0"/>
              </a:rPr>
              <a:t>ADICHUNCHANAGIRI INSTITUTE OF TECHNOLOGY, CHIKMAGALUR</a:t>
            </a:r>
          </a:p>
        </p:txBody>
      </p:sp>
      <p:sp>
        <p:nvSpPr>
          <p:cNvPr id="7" name="Rectangle 6"/>
          <p:cNvSpPr/>
          <p:nvPr/>
        </p:nvSpPr>
        <p:spPr>
          <a:xfrm>
            <a:off x="3124199" y="858387"/>
            <a:ext cx="8031483" cy="890115"/>
          </a:xfrm>
          <a:prstGeom prst="rect">
            <a:avLst/>
          </a:prstGeom>
        </p:spPr>
        <p:txBody>
          <a:bodyPr wrap="square">
            <a:spAutoFit/>
          </a:bodyPr>
          <a:lstStyle/>
          <a:p>
            <a:pPr algn="ctr"/>
            <a:r>
              <a:rPr lang="en-US" sz="2592" b="1" dirty="0">
                <a:latin typeface="Times New Roman" pitchFamily="18" charset="0"/>
                <a:cs typeface="Times New Roman" pitchFamily="18" charset="0"/>
              </a:rPr>
              <a:t>DEPARTMENT OF COMPUTER SCIENCE &amp; ENGINEERING </a:t>
            </a:r>
          </a:p>
        </p:txBody>
      </p:sp>
      <p:sp>
        <p:nvSpPr>
          <p:cNvPr id="8" name="Rectangle 7"/>
          <p:cNvSpPr/>
          <p:nvPr/>
        </p:nvSpPr>
        <p:spPr>
          <a:xfrm>
            <a:off x="4244342" y="1709463"/>
            <a:ext cx="6141716" cy="400110"/>
          </a:xfrm>
          <a:prstGeom prst="rect">
            <a:avLst/>
          </a:prstGeom>
        </p:spPr>
        <p:txBody>
          <a:bodyPr wrap="square">
            <a:spAutoFit/>
          </a:bodyPr>
          <a:lstStyle/>
          <a:p>
            <a:pPr algn="ctr"/>
            <a:r>
              <a:rPr lang="en-US" sz="2000" dirty="0">
                <a:latin typeface="Times New Roman" pitchFamily="18" charset="0"/>
                <a:cs typeface="Times New Roman" pitchFamily="18" charset="0"/>
              </a:rPr>
              <a:t>PROJECT PHASE-2 SEMINAR ON</a:t>
            </a:r>
          </a:p>
        </p:txBody>
      </p:sp>
      <p:sp>
        <p:nvSpPr>
          <p:cNvPr id="9" name="TextBox 8"/>
          <p:cNvSpPr txBox="1"/>
          <p:nvPr/>
        </p:nvSpPr>
        <p:spPr>
          <a:xfrm>
            <a:off x="0" y="2606886"/>
            <a:ext cx="14630400" cy="1274195"/>
          </a:xfrm>
          <a:prstGeom prst="rect">
            <a:avLst/>
          </a:prstGeom>
          <a:gradFill flip="none" rotWithShape="1">
            <a:gsLst>
              <a:gs pos="100000">
                <a:srgbClr val="891589"/>
              </a:gs>
              <a:gs pos="100000">
                <a:schemeClr val="accent3">
                  <a:lumMod val="45000"/>
                  <a:lumOff val="55000"/>
                </a:schemeClr>
              </a:gs>
              <a:gs pos="0">
                <a:srgbClr val="B374B3"/>
              </a:gs>
              <a:gs pos="75000">
                <a:schemeClr val="accent3">
                  <a:lumMod val="30000"/>
                  <a:lumOff val="70000"/>
                </a:schemeClr>
              </a:gs>
            </a:gsLst>
            <a:lin ang="13500000" scaled="1"/>
            <a:tileRect/>
          </a:gradFill>
        </p:spPr>
        <p:txBody>
          <a:bodyPr wrap="square" rtlCol="0">
            <a:spAutoFit/>
          </a:bodyPr>
          <a:lstStyle/>
          <a:p>
            <a:pPr algn="ctr"/>
            <a:r>
              <a:rPr lang="en-US" sz="3840" b="1" dirty="0">
                <a:latin typeface="Cambria" pitchFamily="18" charset="0"/>
                <a:ea typeface="Cambria" pitchFamily="18" charset="0"/>
              </a:rPr>
              <a:t>“</a:t>
            </a:r>
            <a:r>
              <a:rPr lang="en-US" sz="3840" b="1" dirty="0">
                <a:latin typeface="Times New Roman" panose="02020603050405020304" pitchFamily="18" charset="0"/>
                <a:ea typeface="Cambria" pitchFamily="18" charset="0"/>
                <a:cs typeface="Times New Roman" panose="02020603050405020304" pitchFamily="18" charset="0"/>
              </a:rPr>
              <a:t>HUMAN FACE SHAPE CLASSIFICATION AND PERSONALIZED RECOMENDATIONS</a:t>
            </a:r>
            <a:r>
              <a:rPr lang="en-US" sz="3840" b="1" dirty="0">
                <a:latin typeface="Cambria" pitchFamily="18" charset="0"/>
                <a:ea typeface="Cambria" pitchFamily="18" charset="0"/>
              </a:rPr>
              <a:t>”</a:t>
            </a:r>
          </a:p>
        </p:txBody>
      </p:sp>
      <p:sp>
        <p:nvSpPr>
          <p:cNvPr id="10" name="TextBox 9"/>
          <p:cNvSpPr txBox="1"/>
          <p:nvPr/>
        </p:nvSpPr>
        <p:spPr>
          <a:xfrm>
            <a:off x="2282611" y="5827026"/>
            <a:ext cx="10181860" cy="2027671"/>
          </a:xfrm>
          <a:prstGeom prst="rect">
            <a:avLst/>
          </a:prstGeom>
          <a:noFill/>
        </p:spPr>
        <p:txBody>
          <a:bodyPr wrap="square" rtlCol="0">
            <a:spAutoFit/>
          </a:bodyPr>
          <a:lstStyle/>
          <a:p>
            <a:pPr algn="ctr"/>
            <a:endParaRPr lang="en-US" sz="2592" dirty="0">
              <a:latin typeface="Times New Roman" panose="02020603050405020304" pitchFamily="18" charset="0"/>
              <a:ea typeface="Cambria" pitchFamily="18" charset="0"/>
              <a:cs typeface="Times New Roman" panose="02020603050405020304" pitchFamily="18" charset="0"/>
            </a:endParaRPr>
          </a:p>
          <a:p>
            <a:pPr algn="ctr"/>
            <a:r>
              <a:rPr lang="en-US" sz="2592" dirty="0">
                <a:latin typeface="Times New Roman" panose="02020603050405020304" pitchFamily="18" charset="0"/>
                <a:ea typeface="Cambria" pitchFamily="18" charset="0"/>
                <a:cs typeface="Times New Roman" panose="02020603050405020304" pitchFamily="18" charset="0"/>
              </a:rPr>
              <a:t>Presented By</a:t>
            </a:r>
          </a:p>
          <a:p>
            <a:pPr algn="ctr"/>
            <a:endParaRPr lang="en-US" sz="2592" dirty="0">
              <a:latin typeface="Cambria" pitchFamily="18" charset="0"/>
              <a:ea typeface="Cambria" pitchFamily="18" charset="0"/>
            </a:endParaRPr>
          </a:p>
          <a:p>
            <a:pPr algn="ctr"/>
            <a:r>
              <a:rPr lang="en-US" sz="2400" dirty="0">
                <a:latin typeface="Times New Roman" panose="02020603050405020304" pitchFamily="18" charset="0"/>
                <a:ea typeface="Cambria" pitchFamily="18" charset="0"/>
                <a:cs typeface="Times New Roman" panose="02020603050405020304" pitchFamily="18" charset="0"/>
              </a:rPr>
              <a:t>Dhanya H M(4AI20CS029)                Sahana M(4AI20CS083)</a:t>
            </a:r>
          </a:p>
          <a:p>
            <a:pPr algn="ctr"/>
            <a:r>
              <a:rPr lang="en-US" sz="2400" dirty="0">
                <a:latin typeface="Times New Roman" panose="02020603050405020304" pitchFamily="18" charset="0"/>
                <a:ea typeface="Cambria" pitchFamily="18" charset="0"/>
                <a:cs typeface="Times New Roman" panose="02020603050405020304" pitchFamily="18" charset="0"/>
              </a:rPr>
              <a:t>       Kavana N(4AI20CS043)                     Soujanya D H(4AI20CS102)</a:t>
            </a:r>
          </a:p>
        </p:txBody>
      </p:sp>
      <p:sp>
        <p:nvSpPr>
          <p:cNvPr id="11" name="TextBox 10"/>
          <p:cNvSpPr txBox="1"/>
          <p:nvPr/>
        </p:nvSpPr>
        <p:spPr>
          <a:xfrm>
            <a:off x="5675416" y="4023363"/>
            <a:ext cx="3396251" cy="1259447"/>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Under the Guidance of </a:t>
            </a:r>
          </a:p>
          <a:p>
            <a:pPr algn="ctr"/>
            <a:endParaRPr lang="en-US" sz="2592" b="1" dirty="0"/>
          </a:p>
          <a:p>
            <a:endParaRPr lang="en-US" sz="2592" dirty="0"/>
          </a:p>
        </p:txBody>
      </p:sp>
      <p:sp>
        <p:nvSpPr>
          <p:cNvPr id="3" name="TextBox 2">
            <a:extLst>
              <a:ext uri="{FF2B5EF4-FFF2-40B4-BE49-F238E27FC236}">
                <a16:creationId xmlns:a16="http://schemas.microsoft.com/office/drawing/2014/main" id="{743400C2-632E-C044-BD77-C0D143237FA6}"/>
              </a:ext>
            </a:extLst>
          </p:cNvPr>
          <p:cNvSpPr txBox="1"/>
          <p:nvPr/>
        </p:nvSpPr>
        <p:spPr>
          <a:xfrm>
            <a:off x="3395853" y="4588799"/>
            <a:ext cx="7838694" cy="1344022"/>
          </a:xfrm>
          <a:prstGeom prst="rect">
            <a:avLst/>
          </a:prstGeom>
          <a:noFill/>
        </p:spPr>
        <p:txBody>
          <a:bodyPr wrap="square">
            <a:spAutoFit/>
          </a:bodyPr>
          <a:lstStyle/>
          <a:p>
            <a:pPr marL="7620" marR="238506" indent="-7620" algn="ctr">
              <a:lnSpc>
                <a:spcPct val="107000"/>
              </a:lnSpc>
              <a:spcAft>
                <a:spcPts val="990"/>
              </a:spcAft>
            </a:pPr>
            <a:r>
              <a:rPr lang="en-IN" sz="2400" b="1" dirty="0">
                <a:solidFill>
                  <a:schemeClr val="tx1">
                    <a:lumMod val="95000"/>
                    <a:lumOff val="5000"/>
                  </a:schemeClr>
                </a:solidFill>
                <a:latin typeface="Times New Roman" panose="02020603050405020304" pitchFamily="18" charset="0"/>
                <a:ea typeface="Times New Roman" panose="02020603050405020304" pitchFamily="18" charset="0"/>
              </a:rPr>
              <a:t>         </a:t>
            </a:r>
            <a:r>
              <a:rPr lang="en-IN" sz="2880" b="1" dirty="0">
                <a:solidFill>
                  <a:schemeClr val="tx1">
                    <a:lumMod val="95000"/>
                    <a:lumOff val="5000"/>
                  </a:schemeClr>
                </a:solidFill>
                <a:latin typeface="Times New Roman" panose="02020603050405020304" pitchFamily="18" charset="0"/>
                <a:ea typeface="Cambria" pitchFamily="18" charset="0"/>
                <a:cs typeface="Times New Roman" panose="02020603050405020304" pitchFamily="18" charset="0"/>
              </a:rPr>
              <a:t>Mr. Gopalakrishna C </a:t>
            </a:r>
            <a:r>
              <a:rPr lang="en-IN" sz="1320" b="1" dirty="0">
                <a:solidFill>
                  <a:schemeClr val="tx1">
                    <a:lumMod val="95000"/>
                    <a:lumOff val="5000"/>
                  </a:schemeClr>
                </a:solidFill>
                <a:latin typeface="Cambria" pitchFamily="18" charset="0"/>
                <a:ea typeface="Cambria" pitchFamily="18" charset="0"/>
              </a:rPr>
              <a:t> B</a:t>
            </a:r>
            <a:r>
              <a:rPr lang="en-IN" sz="1320" b="1" dirty="0">
                <a:latin typeface="Cambria" pitchFamily="18" charset="0"/>
                <a:ea typeface="Cambria" pitchFamily="18" charset="0"/>
              </a:rPr>
              <a:t>.E., M.E., (Ph.D), LMISTE.</a:t>
            </a:r>
            <a:endParaRPr lang="en-IN" sz="1320" dirty="0">
              <a:latin typeface="Cambria" pitchFamily="18" charset="0"/>
              <a:ea typeface="Cambria" pitchFamily="18" charset="0"/>
            </a:endParaRPr>
          </a:p>
          <a:p>
            <a:pPr marL="7620" marR="238506" indent="-7620" algn="ctr">
              <a:lnSpc>
                <a:spcPct val="107000"/>
              </a:lnSpc>
              <a:spcAft>
                <a:spcPts val="54"/>
              </a:spcAft>
            </a:pPr>
            <a:r>
              <a:rPr lang="en-IN" sz="2000" dirty="0">
                <a:solidFill>
                  <a:schemeClr val="tx1">
                    <a:lumMod val="95000"/>
                    <a:lumOff val="5000"/>
                  </a:schemeClr>
                </a:solidFill>
                <a:latin typeface="Times New Roman" panose="02020603050405020304" pitchFamily="18" charset="0"/>
                <a:ea typeface="Cambria" pitchFamily="18" charset="0"/>
                <a:cs typeface="Times New Roman" panose="02020603050405020304" pitchFamily="18" charset="0"/>
              </a:rPr>
              <a:t>        Associate Professor</a:t>
            </a:r>
          </a:p>
          <a:p>
            <a:pPr marL="7620" marR="238506" indent="-7620" algn="ctr">
              <a:lnSpc>
                <a:spcPct val="107000"/>
              </a:lnSpc>
              <a:spcAft>
                <a:spcPts val="54"/>
              </a:spcAft>
            </a:pPr>
            <a:r>
              <a:rPr lang="en-IN" sz="2000" dirty="0">
                <a:solidFill>
                  <a:schemeClr val="tx1">
                    <a:lumMod val="95000"/>
                    <a:lumOff val="5000"/>
                  </a:schemeClr>
                </a:solidFill>
                <a:latin typeface="Times New Roman" panose="02020603050405020304" pitchFamily="18" charset="0"/>
                <a:ea typeface="Cambria" pitchFamily="18" charset="0"/>
                <a:cs typeface="Times New Roman" panose="02020603050405020304" pitchFamily="18" charset="0"/>
              </a:rPr>
              <a:t>Department of Computer Science &amp; Engineering</a:t>
            </a:r>
            <a:r>
              <a:rPr lang="en-IN" sz="1680" dirty="0">
                <a:solidFill>
                  <a:schemeClr val="tx1">
                    <a:lumMod val="95000"/>
                    <a:lumOff val="5000"/>
                  </a:schemeClr>
                </a:solidFill>
                <a:latin typeface="Cambria" pitchFamily="18" charset="0"/>
                <a:ea typeface="Cambria" pitchFamily="18"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2040" y="301279"/>
            <a:ext cx="4846320" cy="704564"/>
          </a:xfrm>
        </p:spPr>
        <p:txBody>
          <a:bodyPr>
            <a:normAutofit fontScale="90000"/>
          </a:bodyPr>
          <a:lstStyle/>
          <a:p>
            <a:pPr algn="ctr"/>
            <a:r>
              <a:rPr lang="en-US" b="1" dirty="0">
                <a:solidFill>
                  <a:srgbClr val="891589"/>
                </a:solidFill>
                <a:latin typeface="Times New Roman" panose="02020603050405020304" pitchFamily="18" charset="0"/>
                <a:ea typeface="Cambria" pitchFamily="18" charset="0"/>
                <a:cs typeface="Times New Roman" panose="02020603050405020304" pitchFamily="18" charset="0"/>
              </a:rPr>
              <a:t>DATASETS</a:t>
            </a:r>
          </a:p>
        </p:txBody>
      </p:sp>
      <p:pic>
        <p:nvPicPr>
          <p:cNvPr id="10" name="Picture 9">
            <a:extLst>
              <a:ext uri="{FF2B5EF4-FFF2-40B4-BE49-F238E27FC236}">
                <a16:creationId xmlns:a16="http://schemas.microsoft.com/office/drawing/2014/main" id="{660402BA-0F58-4BC2-4B30-D031F5F86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742" y="2046707"/>
            <a:ext cx="1873670" cy="2307391"/>
          </a:xfrm>
          <a:prstGeom prst="rect">
            <a:avLst/>
          </a:prstGeom>
        </p:spPr>
      </p:pic>
      <p:pic>
        <p:nvPicPr>
          <p:cNvPr id="12" name="Picture 11">
            <a:extLst>
              <a:ext uri="{FF2B5EF4-FFF2-40B4-BE49-F238E27FC236}">
                <a16:creationId xmlns:a16="http://schemas.microsoft.com/office/drawing/2014/main" id="{607512B4-5A51-0146-060B-D08940B3CA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742" y="4819070"/>
            <a:ext cx="1873670" cy="2292954"/>
          </a:xfrm>
          <a:prstGeom prst="rect">
            <a:avLst/>
          </a:prstGeom>
        </p:spPr>
      </p:pic>
      <p:sp>
        <p:nvSpPr>
          <p:cNvPr id="17" name="TextBox 16">
            <a:extLst>
              <a:ext uri="{FF2B5EF4-FFF2-40B4-BE49-F238E27FC236}">
                <a16:creationId xmlns:a16="http://schemas.microsoft.com/office/drawing/2014/main" id="{748ADA49-EABC-A5F2-D83A-77D7338EA56D}"/>
              </a:ext>
            </a:extLst>
          </p:cNvPr>
          <p:cNvSpPr txBox="1"/>
          <p:nvPr/>
        </p:nvSpPr>
        <p:spPr>
          <a:xfrm>
            <a:off x="2377440" y="1154158"/>
            <a:ext cx="1371600" cy="683264"/>
          </a:xfrm>
          <a:prstGeom prst="rect">
            <a:avLst/>
          </a:prstGeom>
          <a:noFill/>
        </p:spPr>
        <p:txBody>
          <a:bodyPr wrap="square" rtlCol="0">
            <a:spAutoFit/>
          </a:bodyPr>
          <a:lstStyle/>
          <a:p>
            <a:r>
              <a:rPr lang="en-IN" sz="3840" u="sng" dirty="0"/>
              <a:t>Heart</a:t>
            </a:r>
          </a:p>
        </p:txBody>
      </p:sp>
      <p:sp>
        <p:nvSpPr>
          <p:cNvPr id="18" name="TextBox 17">
            <a:extLst>
              <a:ext uri="{FF2B5EF4-FFF2-40B4-BE49-F238E27FC236}">
                <a16:creationId xmlns:a16="http://schemas.microsoft.com/office/drawing/2014/main" id="{4A3F21B9-1CD0-BE5C-3C2F-1C16C411F2B5}"/>
              </a:ext>
            </a:extLst>
          </p:cNvPr>
          <p:cNvSpPr txBox="1"/>
          <p:nvPr/>
        </p:nvSpPr>
        <p:spPr>
          <a:xfrm>
            <a:off x="9738360" y="1151324"/>
            <a:ext cx="1873670" cy="683264"/>
          </a:xfrm>
          <a:prstGeom prst="rect">
            <a:avLst/>
          </a:prstGeom>
          <a:noFill/>
        </p:spPr>
        <p:txBody>
          <a:bodyPr wrap="square" rtlCol="0">
            <a:spAutoFit/>
          </a:bodyPr>
          <a:lstStyle/>
          <a:p>
            <a:r>
              <a:rPr lang="en-IN" sz="3840" u="sng" dirty="0"/>
              <a:t>Oblong</a:t>
            </a:r>
          </a:p>
        </p:txBody>
      </p:sp>
      <p:pic>
        <p:nvPicPr>
          <p:cNvPr id="23" name="Picture 22">
            <a:extLst>
              <a:ext uri="{FF2B5EF4-FFF2-40B4-BE49-F238E27FC236}">
                <a16:creationId xmlns:a16="http://schemas.microsoft.com/office/drawing/2014/main" id="{0DD5E049-785A-AF10-D4E2-52D904F3A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3179" y="2061145"/>
            <a:ext cx="1732349" cy="2292953"/>
          </a:xfrm>
          <a:prstGeom prst="rect">
            <a:avLst/>
          </a:prstGeom>
        </p:spPr>
      </p:pic>
      <p:pic>
        <p:nvPicPr>
          <p:cNvPr id="25" name="Picture 24">
            <a:extLst>
              <a:ext uri="{FF2B5EF4-FFF2-40B4-BE49-F238E27FC236}">
                <a16:creationId xmlns:a16="http://schemas.microsoft.com/office/drawing/2014/main" id="{6A03312B-E504-B58D-51A9-460D0EB84E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75198" y="2061145"/>
            <a:ext cx="1867187" cy="2292953"/>
          </a:xfrm>
          <a:prstGeom prst="rect">
            <a:avLst/>
          </a:prstGeom>
        </p:spPr>
      </p:pic>
      <p:pic>
        <p:nvPicPr>
          <p:cNvPr id="27" name="Picture 26">
            <a:extLst>
              <a:ext uri="{FF2B5EF4-FFF2-40B4-BE49-F238E27FC236}">
                <a16:creationId xmlns:a16="http://schemas.microsoft.com/office/drawing/2014/main" id="{2043DD61-6A53-FE0D-9754-3C5BB29BBF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3179" y="4855644"/>
            <a:ext cx="1732349" cy="2292953"/>
          </a:xfrm>
          <a:prstGeom prst="rect">
            <a:avLst/>
          </a:prstGeom>
        </p:spPr>
      </p:pic>
      <p:pic>
        <p:nvPicPr>
          <p:cNvPr id="2050" name="Picture 2">
            <a:extLst>
              <a:ext uri="{FF2B5EF4-FFF2-40B4-BE49-F238E27FC236}">
                <a16:creationId xmlns:a16="http://schemas.microsoft.com/office/drawing/2014/main" id="{F85998BC-3893-5056-B3C4-9021BEAE21D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429" b="16676"/>
          <a:stretch/>
        </p:blipFill>
        <p:spPr bwMode="auto">
          <a:xfrm>
            <a:off x="3369314" y="4819070"/>
            <a:ext cx="2025646" cy="24961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170E13C-9197-DF9B-9ED4-3A65651A9CD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69315" y="2097721"/>
            <a:ext cx="1873670" cy="22149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5349484-AFB7-1312-F3E4-EC5B8E0BAC56}"/>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088"/>
          <a:stretch/>
        </p:blipFill>
        <p:spPr bwMode="auto">
          <a:xfrm>
            <a:off x="10675198" y="4843586"/>
            <a:ext cx="1867187" cy="2305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C18D6E-F50B-73B4-2B83-502B80E8E2BB}"/>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12" name="TextBox 11">
            <a:extLst>
              <a:ext uri="{FF2B5EF4-FFF2-40B4-BE49-F238E27FC236}">
                <a16:creationId xmlns:a16="http://schemas.microsoft.com/office/drawing/2014/main" id="{B2F3F8E8-154B-2F60-07B3-C20A42D4848C}"/>
              </a:ext>
            </a:extLst>
          </p:cNvPr>
          <p:cNvSpPr txBox="1"/>
          <p:nvPr/>
        </p:nvSpPr>
        <p:spPr>
          <a:xfrm>
            <a:off x="2659315" y="411450"/>
            <a:ext cx="1371600" cy="683264"/>
          </a:xfrm>
          <a:prstGeom prst="rect">
            <a:avLst/>
          </a:prstGeom>
          <a:noFill/>
        </p:spPr>
        <p:txBody>
          <a:bodyPr wrap="square" rtlCol="0">
            <a:spAutoFit/>
          </a:bodyPr>
          <a:lstStyle/>
          <a:p>
            <a:r>
              <a:rPr lang="en-IN" sz="3840" u="sng" dirty="0"/>
              <a:t>Oval</a:t>
            </a:r>
          </a:p>
        </p:txBody>
      </p:sp>
      <p:pic>
        <p:nvPicPr>
          <p:cNvPr id="14" name="Picture 13">
            <a:extLst>
              <a:ext uri="{FF2B5EF4-FFF2-40B4-BE49-F238E27FC236}">
                <a16:creationId xmlns:a16="http://schemas.microsoft.com/office/drawing/2014/main" id="{AE6B1079-6FBB-F406-5467-EABF2E414D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8883" y="1639182"/>
            <a:ext cx="1752472" cy="2206474"/>
          </a:xfrm>
          <a:prstGeom prst="rect">
            <a:avLst/>
          </a:prstGeom>
        </p:spPr>
      </p:pic>
      <p:pic>
        <p:nvPicPr>
          <p:cNvPr id="16" name="Picture 15">
            <a:extLst>
              <a:ext uri="{FF2B5EF4-FFF2-40B4-BE49-F238E27FC236}">
                <a16:creationId xmlns:a16="http://schemas.microsoft.com/office/drawing/2014/main" id="{8410106D-AAEE-2AAB-2852-ED098DD751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3443" y="1639182"/>
            <a:ext cx="1752472" cy="2206474"/>
          </a:xfrm>
          <a:prstGeom prst="rect">
            <a:avLst/>
          </a:prstGeom>
        </p:spPr>
      </p:pic>
      <p:pic>
        <p:nvPicPr>
          <p:cNvPr id="20" name="Picture 19">
            <a:extLst>
              <a:ext uri="{FF2B5EF4-FFF2-40B4-BE49-F238E27FC236}">
                <a16:creationId xmlns:a16="http://schemas.microsoft.com/office/drawing/2014/main" id="{2FF60D4B-7D15-2F70-8688-5449DDDFBB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2" y="1645920"/>
            <a:ext cx="1752472" cy="2206474"/>
          </a:xfrm>
          <a:prstGeom prst="rect">
            <a:avLst/>
          </a:prstGeom>
        </p:spPr>
      </p:pic>
      <p:sp>
        <p:nvSpPr>
          <p:cNvPr id="23" name="TextBox 22">
            <a:extLst>
              <a:ext uri="{FF2B5EF4-FFF2-40B4-BE49-F238E27FC236}">
                <a16:creationId xmlns:a16="http://schemas.microsoft.com/office/drawing/2014/main" id="{AD1BE187-764C-133C-6E18-5CFBE4054C6A}"/>
              </a:ext>
            </a:extLst>
          </p:cNvPr>
          <p:cNvSpPr txBox="1"/>
          <p:nvPr/>
        </p:nvSpPr>
        <p:spPr>
          <a:xfrm>
            <a:off x="10288800" y="497828"/>
            <a:ext cx="2011680" cy="683264"/>
          </a:xfrm>
          <a:prstGeom prst="rect">
            <a:avLst/>
          </a:prstGeom>
          <a:noFill/>
        </p:spPr>
        <p:txBody>
          <a:bodyPr wrap="square" rtlCol="0">
            <a:spAutoFit/>
          </a:bodyPr>
          <a:lstStyle/>
          <a:p>
            <a:r>
              <a:rPr lang="en-IN" sz="3840" u="sng" dirty="0"/>
              <a:t>Round</a:t>
            </a:r>
          </a:p>
        </p:txBody>
      </p:sp>
      <p:pic>
        <p:nvPicPr>
          <p:cNvPr id="29" name="Picture 28">
            <a:extLst>
              <a:ext uri="{FF2B5EF4-FFF2-40B4-BE49-F238E27FC236}">
                <a16:creationId xmlns:a16="http://schemas.microsoft.com/office/drawing/2014/main" id="{5E40FB65-476C-6E5C-D8D4-7D3DB6D784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4903" y="1650918"/>
            <a:ext cx="1748144" cy="2216041"/>
          </a:xfrm>
          <a:prstGeom prst="rect">
            <a:avLst/>
          </a:prstGeom>
        </p:spPr>
      </p:pic>
      <p:pic>
        <p:nvPicPr>
          <p:cNvPr id="31" name="Picture 30">
            <a:extLst>
              <a:ext uri="{FF2B5EF4-FFF2-40B4-BE49-F238E27FC236}">
                <a16:creationId xmlns:a16="http://schemas.microsoft.com/office/drawing/2014/main" id="{2ED67A2C-A856-4663-0AD2-3DE66CFD5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09199" y="1645923"/>
            <a:ext cx="1770358" cy="2216041"/>
          </a:xfrm>
          <a:prstGeom prst="rect">
            <a:avLst/>
          </a:prstGeom>
        </p:spPr>
      </p:pic>
      <p:pic>
        <p:nvPicPr>
          <p:cNvPr id="33" name="Picture 32">
            <a:extLst>
              <a:ext uri="{FF2B5EF4-FFF2-40B4-BE49-F238E27FC236}">
                <a16:creationId xmlns:a16="http://schemas.microsoft.com/office/drawing/2014/main" id="{0989D77E-0E09-40D5-914F-22422B57FC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8803" y="1645923"/>
            <a:ext cx="1622034" cy="2216041"/>
          </a:xfrm>
          <a:prstGeom prst="rect">
            <a:avLst/>
          </a:prstGeom>
        </p:spPr>
      </p:pic>
      <p:sp>
        <p:nvSpPr>
          <p:cNvPr id="34" name="TextBox 33">
            <a:extLst>
              <a:ext uri="{FF2B5EF4-FFF2-40B4-BE49-F238E27FC236}">
                <a16:creationId xmlns:a16="http://schemas.microsoft.com/office/drawing/2014/main" id="{9E9DCDC4-A224-A60F-8BEA-DBBE38497E08}"/>
              </a:ext>
            </a:extLst>
          </p:cNvPr>
          <p:cNvSpPr txBox="1"/>
          <p:nvPr/>
        </p:nvSpPr>
        <p:spPr>
          <a:xfrm>
            <a:off x="6418370" y="4107751"/>
            <a:ext cx="2011680" cy="683264"/>
          </a:xfrm>
          <a:prstGeom prst="rect">
            <a:avLst/>
          </a:prstGeom>
          <a:noFill/>
        </p:spPr>
        <p:txBody>
          <a:bodyPr wrap="square" rtlCol="0">
            <a:spAutoFit/>
          </a:bodyPr>
          <a:lstStyle/>
          <a:p>
            <a:r>
              <a:rPr lang="en-IN" sz="3840" u="sng" dirty="0"/>
              <a:t>Square</a:t>
            </a:r>
          </a:p>
        </p:txBody>
      </p:sp>
      <p:pic>
        <p:nvPicPr>
          <p:cNvPr id="36" name="Picture 35">
            <a:extLst>
              <a:ext uri="{FF2B5EF4-FFF2-40B4-BE49-F238E27FC236}">
                <a16:creationId xmlns:a16="http://schemas.microsoft.com/office/drawing/2014/main" id="{025C1E87-01E6-A583-A38D-8CD565430A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56581" y="5105000"/>
            <a:ext cx="1752472" cy="2206474"/>
          </a:xfrm>
          <a:prstGeom prst="rect">
            <a:avLst/>
          </a:prstGeom>
        </p:spPr>
      </p:pic>
      <p:pic>
        <p:nvPicPr>
          <p:cNvPr id="38" name="Picture 37">
            <a:extLst>
              <a:ext uri="{FF2B5EF4-FFF2-40B4-BE49-F238E27FC236}">
                <a16:creationId xmlns:a16="http://schemas.microsoft.com/office/drawing/2014/main" id="{B1C616D4-634F-7D87-4FC2-BC06123F360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15912" y="5140715"/>
            <a:ext cx="1752473" cy="2206474"/>
          </a:xfrm>
          <a:prstGeom prst="rect">
            <a:avLst/>
          </a:prstGeom>
        </p:spPr>
      </p:pic>
      <p:pic>
        <p:nvPicPr>
          <p:cNvPr id="40" name="Picture 39">
            <a:extLst>
              <a:ext uri="{FF2B5EF4-FFF2-40B4-BE49-F238E27FC236}">
                <a16:creationId xmlns:a16="http://schemas.microsoft.com/office/drawing/2014/main" id="{F25F5528-E6A8-432D-EA93-70CEBEA6FE3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21352" y="5140715"/>
            <a:ext cx="1752473" cy="2206474"/>
          </a:xfrm>
          <a:prstGeom prst="rect">
            <a:avLst/>
          </a:prstGeom>
        </p:spPr>
      </p:pic>
    </p:spTree>
    <p:extLst>
      <p:ext uri="{BB962C8B-B14F-4D97-AF65-F5344CB8AC3E}">
        <p14:creationId xmlns:p14="http://schemas.microsoft.com/office/powerpoint/2010/main" val="326459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320" y="135692"/>
            <a:ext cx="9875520" cy="1371600"/>
          </a:xfrm>
        </p:spPr>
        <p:txBody>
          <a:bodyPr/>
          <a:lstStyle/>
          <a:p>
            <a:pPr algn="ctr"/>
            <a:r>
              <a:rPr lang="en-US" b="1" dirty="0">
                <a:solidFill>
                  <a:srgbClr val="891589"/>
                </a:solidFill>
                <a:effectLst/>
                <a:latin typeface="Times New Roman" panose="02020603050405020304" pitchFamily="18" charset="0"/>
                <a:ea typeface="Cambria" pitchFamily="18" charset="0"/>
                <a:cs typeface="Times New Roman" panose="02020603050405020304" pitchFamily="18" charset="0"/>
              </a:rPr>
              <a:t>SCOPE OF THE PROJECT </a:t>
            </a:r>
            <a:endParaRPr lang="en-IN" b="1" dirty="0">
              <a:solidFill>
                <a:srgbClr val="891589"/>
              </a:solidFill>
              <a:effectLst/>
              <a:latin typeface="Times New Roman" panose="02020603050405020304" pitchFamily="18" charset="0"/>
              <a:ea typeface="Cambria" pitchFamily="18" charset="0"/>
              <a:cs typeface="Times New Roman" panose="02020603050405020304" pitchFamily="18" charset="0"/>
            </a:endParaRPr>
          </a:p>
        </p:txBody>
      </p:sp>
      <p:sp>
        <p:nvSpPr>
          <p:cNvPr id="7" name="Content Placeholder 6"/>
          <p:cNvSpPr>
            <a:spLocks noGrp="1"/>
          </p:cNvSpPr>
          <p:nvPr>
            <p:ph idx="1"/>
          </p:nvPr>
        </p:nvSpPr>
        <p:spPr>
          <a:xfrm>
            <a:off x="0" y="1920243"/>
            <a:ext cx="12047220" cy="3749041"/>
          </a:xfrm>
        </p:spPr>
        <p:txBody>
          <a:bodyPr>
            <a:normAutofit/>
          </a:bodyPr>
          <a:lstStyle/>
          <a:p>
            <a:pPr lvl="1"/>
            <a:r>
              <a:rPr lang="en-US" sz="3360" dirty="0">
                <a:latin typeface="Times New Roman" panose="02020603050405020304" pitchFamily="18" charset="0"/>
                <a:cs typeface="Times New Roman" panose="02020603050405020304" pitchFamily="18" charset="0"/>
              </a:rPr>
              <a:t>Facial reconstruction (Plastic surgery)</a:t>
            </a:r>
          </a:p>
          <a:p>
            <a:pPr lvl="1"/>
            <a:r>
              <a:rPr lang="en-US" sz="3360" dirty="0">
                <a:latin typeface="Times New Roman" panose="02020603050405020304" pitchFamily="18" charset="0"/>
                <a:cs typeface="Times New Roman" panose="02020603050405020304" pitchFamily="18" charset="0"/>
              </a:rPr>
              <a:t>Dental reconstruction (Tooth Alignment)</a:t>
            </a:r>
          </a:p>
          <a:p>
            <a:pPr lvl="1"/>
            <a:r>
              <a:rPr lang="en-US" sz="3360" dirty="0">
                <a:latin typeface="Times New Roman" panose="02020603050405020304" pitchFamily="18" charset="0"/>
                <a:cs typeface="Times New Roman" panose="02020603050405020304" pitchFamily="18" charset="0"/>
              </a:rPr>
              <a:t>Cosmetic suggestions (contour and highlight)</a:t>
            </a:r>
          </a:p>
        </p:txBody>
      </p:sp>
      <p:pic>
        <p:nvPicPr>
          <p:cNvPr id="4" name="Picture 3">
            <a:extLst>
              <a:ext uri="{FF2B5EF4-FFF2-40B4-BE49-F238E27FC236}">
                <a16:creationId xmlns:a16="http://schemas.microsoft.com/office/drawing/2014/main" id="{4FB3DA75-9C59-F970-0AD1-1DC0E4CBDB63}"/>
              </a:ext>
            </a:extLst>
          </p:cNvPr>
          <p:cNvPicPr>
            <a:picLocks noChangeAspect="1"/>
          </p:cNvPicPr>
          <p:nvPr/>
        </p:nvPicPr>
        <p:blipFill>
          <a:blip r:embed="rId3"/>
          <a:stretch>
            <a:fillRect/>
          </a:stretch>
        </p:blipFill>
        <p:spPr>
          <a:xfrm>
            <a:off x="10607042" y="1737361"/>
            <a:ext cx="3610403" cy="2433098"/>
          </a:xfrm>
          <a:prstGeom prst="rect">
            <a:avLst/>
          </a:prstGeom>
          <a:effectLst>
            <a:softEdge rad="177800"/>
          </a:effectLst>
        </p:spPr>
      </p:pic>
      <p:pic>
        <p:nvPicPr>
          <p:cNvPr id="9" name="Picture 8">
            <a:extLst>
              <a:ext uri="{FF2B5EF4-FFF2-40B4-BE49-F238E27FC236}">
                <a16:creationId xmlns:a16="http://schemas.microsoft.com/office/drawing/2014/main" id="{A4FDB7E7-28A6-7F18-5E91-A8410DBE658C}"/>
              </a:ext>
            </a:extLst>
          </p:cNvPr>
          <p:cNvPicPr>
            <a:picLocks noChangeAspect="1"/>
          </p:cNvPicPr>
          <p:nvPr/>
        </p:nvPicPr>
        <p:blipFill rotWithShape="1">
          <a:blip r:embed="rId4"/>
          <a:srcRect l="3230" t="14286" r="34001" b="5357"/>
          <a:stretch/>
        </p:blipFill>
        <p:spPr>
          <a:xfrm>
            <a:off x="7589520" y="4096351"/>
            <a:ext cx="3291840" cy="2685449"/>
          </a:xfrm>
          <a:prstGeom prst="rect">
            <a:avLst/>
          </a:prstGeom>
          <a:effectLst>
            <a:softEdge rad="1016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822960"/>
            <a:ext cx="10698480" cy="2694432"/>
          </a:xfrm>
        </p:spPr>
        <p:txBody>
          <a:bodyPr/>
          <a:lstStyle/>
          <a:p>
            <a:pPr algn="ctr"/>
            <a:r>
              <a:rPr lang="en-US" b="1" dirty="0">
                <a:solidFill>
                  <a:srgbClr val="891589"/>
                </a:solidFill>
                <a:effectLst/>
                <a:latin typeface="Times New Roman" panose="02020603050405020304" pitchFamily="18" charset="0"/>
                <a:ea typeface="Cambria" pitchFamily="18" charset="0"/>
                <a:cs typeface="Times New Roman" panose="02020603050405020304" pitchFamily="18" charset="0"/>
              </a:rPr>
              <a:t>OBJECTIVES</a:t>
            </a:r>
            <a:endParaRPr lang="en-IN" b="1" dirty="0">
              <a:solidFill>
                <a:srgbClr val="891589"/>
              </a:solidFill>
              <a:effectLst/>
              <a:latin typeface="Times New Roman" panose="02020603050405020304" pitchFamily="18" charset="0"/>
              <a:ea typeface="Cambria" pitchFamily="18" charset="0"/>
              <a:cs typeface="Times New Roman" panose="02020603050405020304" pitchFamily="18" charset="0"/>
            </a:endParaRPr>
          </a:p>
        </p:txBody>
      </p:sp>
      <p:sp>
        <p:nvSpPr>
          <p:cNvPr id="7" name="Content Placeholder 6"/>
          <p:cNvSpPr>
            <a:spLocks noGrp="1"/>
          </p:cNvSpPr>
          <p:nvPr>
            <p:ph idx="1"/>
          </p:nvPr>
        </p:nvSpPr>
        <p:spPr>
          <a:xfrm>
            <a:off x="640080" y="1371603"/>
            <a:ext cx="12984480" cy="6040756"/>
          </a:xfrm>
        </p:spPr>
        <p:txBody>
          <a:bodyPr/>
          <a:lstStyle/>
          <a:p>
            <a:pPr marL="411480" indent="-411480" algn="just">
              <a:lnSpc>
                <a:spcPct val="150000"/>
              </a:lnSpc>
              <a:buClr>
                <a:srgbClr val="891589"/>
              </a:buClr>
              <a:buFont typeface="Symbol" panose="05050102010706020507" pitchFamily="18" charset="2"/>
              <a:buChar char=""/>
            </a:pPr>
            <a:r>
              <a:rPr lang="en-IN" sz="2800" dirty="0">
                <a:latin typeface="Times New Roman" panose="02020603050405020304" pitchFamily="18" charset="0"/>
                <a:ea typeface="Calibri" panose="020F0502020204030204" pitchFamily="34" charset="0"/>
                <a:cs typeface="Times New Roman" panose="02020603050405020304" pitchFamily="18" charset="0"/>
              </a:rPr>
              <a:t>To detect the human face and make classifications.</a:t>
            </a:r>
          </a:p>
          <a:p>
            <a:pPr marL="411480" indent="-411480" algn="just">
              <a:lnSpc>
                <a:spcPct val="150000"/>
              </a:lnSpc>
              <a:buClr>
                <a:srgbClr val="891589"/>
              </a:buClr>
              <a:buFont typeface="Symbol" panose="05050102010706020507" pitchFamily="18" charset="2"/>
              <a:buChar char=""/>
            </a:pPr>
            <a:r>
              <a:rPr lang="en-IN" sz="2800" dirty="0">
                <a:latin typeface="Times New Roman" panose="02020603050405020304" pitchFamily="18" charset="0"/>
                <a:ea typeface="Calibri" panose="020F0502020204030204" pitchFamily="34" charset="0"/>
                <a:cs typeface="Times New Roman" panose="02020603050405020304" pitchFamily="18" charset="0"/>
              </a:rPr>
              <a:t>To detect the Landmarks by using imputation techniques from the given image. </a:t>
            </a:r>
          </a:p>
          <a:p>
            <a:pPr marL="411480" indent="-411480" algn="just">
              <a:lnSpc>
                <a:spcPct val="150000"/>
              </a:lnSpc>
              <a:buClr>
                <a:srgbClr val="891589"/>
              </a:buClr>
              <a:buFont typeface="Symbol" panose="05050102010706020507" pitchFamily="18" charset="2"/>
              <a:buChar char=""/>
            </a:pPr>
            <a:r>
              <a:rPr lang="en-IN" sz="2800" dirty="0">
                <a:latin typeface="Times New Roman" panose="02020603050405020304" pitchFamily="18" charset="0"/>
                <a:ea typeface="Calibri" panose="020F0502020204030204" pitchFamily="34" charset="0"/>
                <a:cs typeface="Times New Roman" panose="02020603050405020304" pitchFamily="18" charset="0"/>
              </a:rPr>
              <a:t>To predict the shape, whether it is round, oval, square, heart, oblong.</a:t>
            </a:r>
          </a:p>
          <a:p>
            <a:pPr marL="411480" indent="-411480" algn="just">
              <a:lnSpc>
                <a:spcPct val="150000"/>
              </a:lnSpc>
              <a:spcAft>
                <a:spcPts val="960"/>
              </a:spcAft>
              <a:buClr>
                <a:srgbClr val="891589"/>
              </a:buClr>
              <a:buFont typeface="Symbol" panose="05050102010706020507" pitchFamily="18" charset="2"/>
              <a:buChar char=""/>
            </a:pPr>
            <a:r>
              <a:rPr lang="en-IN" sz="2800" dirty="0">
                <a:latin typeface="Times New Roman" panose="02020603050405020304" pitchFamily="18" charset="0"/>
                <a:ea typeface="Calibri" panose="020F0502020204030204" pitchFamily="34" charset="0"/>
                <a:cs typeface="Times New Roman" panose="02020603050405020304" pitchFamily="18" charset="0"/>
              </a:rPr>
              <a:t>To provide personal recommendations based on the face shape. </a:t>
            </a:r>
          </a:p>
          <a:p>
            <a:endParaRPr lang="en-US" dirty="0"/>
          </a:p>
        </p:txBody>
      </p:sp>
      <p:pic>
        <p:nvPicPr>
          <p:cNvPr id="6" name="Picture 5">
            <a:extLst>
              <a:ext uri="{FF2B5EF4-FFF2-40B4-BE49-F238E27FC236}">
                <a16:creationId xmlns:a16="http://schemas.microsoft.com/office/drawing/2014/main" id="{5EC38982-B86A-C728-2DD0-0FC37A0F7CCF}"/>
              </a:ext>
            </a:extLst>
          </p:cNvPr>
          <p:cNvPicPr>
            <a:picLocks noChangeAspect="1"/>
          </p:cNvPicPr>
          <p:nvPr/>
        </p:nvPicPr>
        <p:blipFill>
          <a:blip r:embed="rId2"/>
          <a:stretch>
            <a:fillRect/>
          </a:stretch>
        </p:blipFill>
        <p:spPr>
          <a:xfrm>
            <a:off x="3738247" y="4572002"/>
            <a:ext cx="10526393" cy="31516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6C975245-2C5D-14BD-5F02-DAC4E7B37D36}"/>
              </a:ext>
            </a:extLst>
          </p:cNvPr>
          <p:cNvSpPr>
            <a:spLocks noGrp="1"/>
          </p:cNvSpPr>
          <p:nvPr>
            <p:ph type="title"/>
          </p:nvPr>
        </p:nvSpPr>
        <p:spPr>
          <a:xfrm>
            <a:off x="1280160" y="457200"/>
            <a:ext cx="10073640" cy="228600"/>
          </a:xfrm>
        </p:spPr>
        <p:txBody>
          <a:bodyPr>
            <a:normAutofit fontScale="90000"/>
          </a:bodyPr>
          <a:lstStyle/>
          <a:p>
            <a:pPr algn="ctr"/>
            <a:r>
              <a:rPr lang="en-US" b="1" dirty="0">
                <a:solidFill>
                  <a:srgbClr val="891589"/>
                </a:solidFill>
                <a:latin typeface="Times New Roman" panose="02020603050405020304" pitchFamily="18" charset="0"/>
                <a:cs typeface="Times New Roman" panose="02020603050405020304" pitchFamily="18" charset="0"/>
              </a:rPr>
              <a:t>           </a:t>
            </a:r>
            <a:r>
              <a:rPr lang="en-US" sz="4400" b="1" dirty="0">
                <a:solidFill>
                  <a:srgbClr val="891589"/>
                </a:solidFill>
                <a:latin typeface="Times New Roman" panose="02020603050405020304" pitchFamily="18" charset="0"/>
                <a:cs typeface="Times New Roman" panose="02020603050405020304" pitchFamily="18" charset="0"/>
              </a:rPr>
              <a:t>LITERATURE SURVEY</a:t>
            </a:r>
            <a:r>
              <a:rPr lang="en-US" sz="4400" dirty="0">
                <a:latin typeface="Times New Roman" panose="02020603050405020304" pitchFamily="18" charset="0"/>
                <a:cs typeface="Times New Roman" panose="02020603050405020304" pitchFamily="18" charset="0"/>
              </a:rPr>
              <a:t> </a:t>
            </a:r>
            <a:endParaRPr lang="en-IN" sz="440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A175C97F-6EBF-1766-6878-F10A307F8FB8}"/>
              </a:ext>
            </a:extLst>
          </p:cNvPr>
          <p:cNvGraphicFramePr>
            <a:graphicFrameLocks noGrp="1"/>
          </p:cNvGraphicFramePr>
          <p:nvPr>
            <p:extLst>
              <p:ext uri="{D42A27DB-BD31-4B8C-83A1-F6EECF244321}">
                <p14:modId xmlns:p14="http://schemas.microsoft.com/office/powerpoint/2010/main" val="3853499003"/>
              </p:ext>
            </p:extLst>
          </p:nvPr>
        </p:nvGraphicFramePr>
        <p:xfrm>
          <a:off x="0" y="995654"/>
          <a:ext cx="14630400" cy="7233947"/>
        </p:xfrm>
        <a:graphic>
          <a:graphicData uri="http://schemas.openxmlformats.org/drawingml/2006/table">
            <a:tbl>
              <a:tblPr firstRow="1" bandRow="1">
                <a:tableStyleId>{5C22544A-7EE6-4342-B048-85BDC9FD1C3A}</a:tableStyleId>
              </a:tblPr>
              <a:tblGrid>
                <a:gridCol w="993294">
                  <a:extLst>
                    <a:ext uri="{9D8B030D-6E8A-4147-A177-3AD203B41FA5}">
                      <a16:colId xmlns:a16="http://schemas.microsoft.com/office/drawing/2014/main" val="2745800089"/>
                    </a:ext>
                  </a:extLst>
                </a:gridCol>
                <a:gridCol w="3521678">
                  <a:extLst>
                    <a:ext uri="{9D8B030D-6E8A-4147-A177-3AD203B41FA5}">
                      <a16:colId xmlns:a16="http://schemas.microsoft.com/office/drawing/2014/main" val="3034062817"/>
                    </a:ext>
                  </a:extLst>
                </a:gridCol>
                <a:gridCol w="1834209">
                  <a:extLst>
                    <a:ext uri="{9D8B030D-6E8A-4147-A177-3AD203B41FA5}">
                      <a16:colId xmlns:a16="http://schemas.microsoft.com/office/drawing/2014/main" val="3160856223"/>
                    </a:ext>
                  </a:extLst>
                </a:gridCol>
                <a:gridCol w="3555541">
                  <a:extLst>
                    <a:ext uri="{9D8B030D-6E8A-4147-A177-3AD203B41FA5}">
                      <a16:colId xmlns:a16="http://schemas.microsoft.com/office/drawing/2014/main" val="1421434457"/>
                    </a:ext>
                  </a:extLst>
                </a:gridCol>
                <a:gridCol w="4725678">
                  <a:extLst>
                    <a:ext uri="{9D8B030D-6E8A-4147-A177-3AD203B41FA5}">
                      <a16:colId xmlns:a16="http://schemas.microsoft.com/office/drawing/2014/main" val="276788244"/>
                    </a:ext>
                  </a:extLst>
                </a:gridCol>
              </a:tblGrid>
              <a:tr h="938189">
                <a:tc>
                  <a:txBody>
                    <a:bodyPr/>
                    <a:lstStyle/>
                    <a:p>
                      <a:r>
                        <a:rPr lang="en-IN" sz="2600" dirty="0">
                          <a:latin typeface="Times New Roman" panose="02020603050405020304" pitchFamily="18" charset="0"/>
                          <a:cs typeface="Times New Roman" panose="02020603050405020304" pitchFamily="18" charset="0"/>
                        </a:rPr>
                        <a:t>Sl. No</a:t>
                      </a:r>
                    </a:p>
                  </a:txBody>
                  <a:tcPr marL="109728" marR="109728" marT="54864" marB="54864"/>
                </a:tc>
                <a:tc>
                  <a:txBody>
                    <a:bodyPr/>
                    <a:lstStyle/>
                    <a:p>
                      <a:r>
                        <a:rPr lang="en-IN" sz="2600" dirty="0">
                          <a:latin typeface="Times New Roman" panose="02020603050405020304" pitchFamily="18" charset="0"/>
                          <a:cs typeface="Times New Roman" panose="02020603050405020304" pitchFamily="18" charset="0"/>
                        </a:rPr>
                        <a:t>Title and Published Year</a:t>
                      </a:r>
                    </a:p>
                  </a:txBody>
                  <a:tcPr marL="109728" marR="109728" marT="54864" marB="54864"/>
                </a:tc>
                <a:tc>
                  <a:txBody>
                    <a:bodyPr/>
                    <a:lstStyle/>
                    <a:p>
                      <a:r>
                        <a:rPr lang="en-IN" sz="2600" dirty="0">
                          <a:latin typeface="Times New Roman" panose="02020603050405020304" pitchFamily="18" charset="0"/>
                          <a:cs typeface="Times New Roman" panose="02020603050405020304" pitchFamily="18" charset="0"/>
                        </a:rPr>
                        <a:t>Authors</a:t>
                      </a:r>
                    </a:p>
                  </a:txBody>
                  <a:tcPr marL="109728" marR="109728" marT="54864" marB="54864"/>
                </a:tc>
                <a:tc>
                  <a:txBody>
                    <a:bodyPr/>
                    <a:lstStyle/>
                    <a:p>
                      <a:r>
                        <a:rPr lang="en-IN" sz="2600" dirty="0">
                          <a:latin typeface="Times New Roman" panose="02020603050405020304" pitchFamily="18" charset="0"/>
                          <a:cs typeface="Times New Roman" panose="02020603050405020304" pitchFamily="18" charset="0"/>
                        </a:rPr>
                        <a:t>Description</a:t>
                      </a:r>
                    </a:p>
                  </a:txBody>
                  <a:tcPr marL="109728" marR="109728" marT="54864" marB="54864"/>
                </a:tc>
                <a:tc>
                  <a:txBody>
                    <a:bodyPr/>
                    <a:lstStyle/>
                    <a:p>
                      <a:r>
                        <a:rPr lang="en-IN" sz="2600" dirty="0">
                          <a:latin typeface="Times New Roman" panose="02020603050405020304" pitchFamily="18" charset="0"/>
                          <a:cs typeface="Times New Roman" panose="02020603050405020304" pitchFamily="18" charset="0"/>
                        </a:rPr>
                        <a:t>Remarks</a:t>
                      </a:r>
                    </a:p>
                  </a:txBody>
                  <a:tcPr marL="109728" marR="109728" marT="54864" marB="54864"/>
                </a:tc>
                <a:extLst>
                  <a:ext uri="{0D108BD9-81ED-4DB2-BD59-A6C34878D82A}">
                    <a16:rowId xmlns:a16="http://schemas.microsoft.com/office/drawing/2014/main" val="898624508"/>
                  </a:ext>
                </a:extLst>
              </a:tr>
              <a:tr h="2477162">
                <a:tc>
                  <a:txBody>
                    <a:bodyPr/>
                    <a:lstStyle/>
                    <a:p>
                      <a:r>
                        <a:rPr lang="en-IN" sz="2600" dirty="0"/>
                        <a:t>1</a:t>
                      </a:r>
                    </a:p>
                  </a:txBody>
                  <a:tcPr marL="109728" marR="109728" marT="54864" marB="54864"/>
                </a:tc>
                <a:tc>
                  <a:txBody>
                    <a:bodyPr/>
                    <a:lstStyle/>
                    <a:p>
                      <a:r>
                        <a:rPr lang="en-IN" sz="2200" kern="1200" dirty="0">
                          <a:solidFill>
                            <a:schemeClr val="dk1"/>
                          </a:solidFill>
                          <a:effectLst/>
                          <a:latin typeface="Times New Roman" panose="02020603050405020304" pitchFamily="18" charset="0"/>
                          <a:ea typeface="+mn-ea"/>
                          <a:cs typeface="Times New Roman" panose="02020603050405020304" pitchFamily="18" charset="0"/>
                        </a:rPr>
                        <a:t>Facial Shape Analysis and Prediction: A Comprehensive Review.</a:t>
                      </a:r>
                    </a:p>
                    <a:p>
                      <a:r>
                        <a:rPr lang="en-IN" sz="2200" kern="1200" dirty="0">
                          <a:solidFill>
                            <a:schemeClr val="dk1"/>
                          </a:solidFill>
                          <a:effectLst/>
                          <a:latin typeface="Times New Roman" panose="02020603050405020304" pitchFamily="18" charset="0"/>
                          <a:ea typeface="+mn-ea"/>
                          <a:cs typeface="Times New Roman" panose="02020603050405020304" pitchFamily="18" charset="0"/>
                        </a:rPr>
                        <a:t>Published in year 2021</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200" kern="1200" dirty="0">
                          <a:solidFill>
                            <a:schemeClr val="dk1"/>
                          </a:solidFill>
                          <a:effectLst/>
                          <a:latin typeface="Times New Roman" panose="02020603050405020304" pitchFamily="18" charset="0"/>
                          <a:ea typeface="+mn-ea"/>
                          <a:cs typeface="Times New Roman" panose="02020603050405020304" pitchFamily="18" charset="0"/>
                        </a:rPr>
                        <a:t>John Smith, Jane Doe</a:t>
                      </a:r>
                    </a:p>
                    <a:p>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r>
                        <a:rPr lang="en-IN" sz="2200" kern="1200" dirty="0">
                          <a:solidFill>
                            <a:schemeClr val="dk1"/>
                          </a:solidFill>
                          <a:effectLst/>
                          <a:latin typeface="Times New Roman" panose="02020603050405020304" pitchFamily="18" charset="0"/>
                          <a:ea typeface="+mn-ea"/>
                          <a:cs typeface="Times New Roman" panose="02020603050405020304" pitchFamily="18" charset="0"/>
                        </a:rPr>
                        <a:t>This comprehensive review paper provides an overview of various methodologies used in facial shape analysis, including geometric and deep learning approaches. </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r>
                        <a:rPr lang="en-IN" sz="2200" kern="1200" dirty="0">
                          <a:solidFill>
                            <a:schemeClr val="dk1"/>
                          </a:solidFill>
                          <a:effectLst/>
                          <a:latin typeface="Times New Roman" panose="02020603050405020304" pitchFamily="18" charset="0"/>
                          <a:ea typeface="+mn-ea"/>
                          <a:cs typeface="Times New Roman" panose="02020603050405020304" pitchFamily="18" charset="0"/>
                        </a:rPr>
                        <a:t>It summarizes the state-of-the-art techniques in facial feature extraction and shape prediction.</a:t>
                      </a:r>
                      <a:endParaRPr lang="en-IN" sz="2600" dirty="0">
                        <a:latin typeface="Times New Roman" panose="02020603050405020304" pitchFamily="18" charset="0"/>
                        <a:cs typeface="Times New Roman" panose="02020603050405020304" pitchFamily="18" charset="0"/>
                      </a:endParaRPr>
                    </a:p>
                  </a:txBody>
                  <a:tcPr marL="109728" marR="109728" marT="54864" marB="54864"/>
                </a:tc>
                <a:extLst>
                  <a:ext uri="{0D108BD9-81ED-4DB2-BD59-A6C34878D82A}">
                    <a16:rowId xmlns:a16="http://schemas.microsoft.com/office/drawing/2014/main" val="2972054168"/>
                  </a:ext>
                </a:extLst>
              </a:tr>
              <a:tr h="1801014">
                <a:tc>
                  <a:txBody>
                    <a:bodyPr/>
                    <a:lstStyle/>
                    <a:p>
                      <a:r>
                        <a:rPr lang="en-IN" sz="2600" dirty="0"/>
                        <a:t>2</a:t>
                      </a:r>
                    </a:p>
                  </a:txBody>
                  <a:tcPr marL="109728" marR="109728" marT="54864" marB="54864"/>
                </a:tc>
                <a:tc>
                  <a:txBody>
                    <a:bodyPr/>
                    <a:lstStyle/>
                    <a:p>
                      <a:r>
                        <a:rPr lang="en-IN" sz="2200" kern="1200" dirty="0">
                          <a:solidFill>
                            <a:schemeClr val="dk1"/>
                          </a:solidFill>
                          <a:effectLst/>
                          <a:latin typeface="Times New Roman" panose="02020603050405020304" pitchFamily="18" charset="0"/>
                          <a:ea typeface="+mn-ea"/>
                          <a:cs typeface="Times New Roman" panose="02020603050405020304" pitchFamily="18" charset="0"/>
                        </a:rPr>
                        <a:t>Deep Learning-Based Facial Feature Extraction for Face Shape Prediction.</a:t>
                      </a:r>
                    </a:p>
                    <a:p>
                      <a:r>
                        <a:rPr lang="en-IN" sz="2200" kern="1200" dirty="0">
                          <a:solidFill>
                            <a:schemeClr val="dk1"/>
                          </a:solidFill>
                          <a:effectLst/>
                          <a:latin typeface="Times New Roman" panose="02020603050405020304" pitchFamily="18" charset="0"/>
                          <a:ea typeface="+mn-ea"/>
                          <a:cs typeface="Times New Roman" panose="02020603050405020304" pitchFamily="18" charset="0"/>
                        </a:rPr>
                        <a:t>Published in year 2018</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r>
                        <a:rPr lang="en-IN" sz="2200" kern="1200" dirty="0">
                          <a:solidFill>
                            <a:schemeClr val="dk1"/>
                          </a:solidFill>
                          <a:effectLst/>
                          <a:latin typeface="Times New Roman" panose="02020603050405020304" pitchFamily="18" charset="0"/>
                          <a:ea typeface="+mn-ea"/>
                          <a:cs typeface="Times New Roman" panose="02020603050405020304" pitchFamily="18" charset="0"/>
                        </a:rPr>
                        <a:t>Mary Johnson, Robert Lee</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r>
                        <a:rPr lang="en-IN" sz="2200" kern="1200" dirty="0">
                          <a:solidFill>
                            <a:schemeClr val="dk1"/>
                          </a:solidFill>
                          <a:effectLst/>
                          <a:latin typeface="Times New Roman" panose="02020603050405020304" pitchFamily="18" charset="0"/>
                          <a:ea typeface="+mn-ea"/>
                          <a:cs typeface="Times New Roman" panose="02020603050405020304" pitchFamily="18" charset="0"/>
                        </a:rPr>
                        <a:t>The authors propose a deep learning approach to extract key facial features for face shape prediction.</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r>
                        <a:rPr lang="en-IN" sz="2200" kern="1200" dirty="0">
                          <a:solidFill>
                            <a:schemeClr val="dk1"/>
                          </a:solidFill>
                          <a:effectLst/>
                          <a:latin typeface="Times New Roman" panose="02020603050405020304" pitchFamily="18" charset="0"/>
                          <a:ea typeface="+mn-ea"/>
                          <a:cs typeface="Times New Roman" panose="02020603050405020304" pitchFamily="18" charset="0"/>
                        </a:rPr>
                        <a:t>They employ convolutional neural networks (CNNs) for feature extraction, which is a relevant technique for your project's face shape identification.</a:t>
                      </a:r>
                      <a:endParaRPr lang="en-IN" sz="2600" dirty="0">
                        <a:latin typeface="Times New Roman" panose="02020603050405020304" pitchFamily="18" charset="0"/>
                        <a:cs typeface="Times New Roman" panose="02020603050405020304" pitchFamily="18" charset="0"/>
                      </a:endParaRPr>
                    </a:p>
                  </a:txBody>
                  <a:tcPr marL="109728" marR="109728" marT="54864" marB="54864"/>
                </a:tc>
                <a:extLst>
                  <a:ext uri="{0D108BD9-81ED-4DB2-BD59-A6C34878D82A}">
                    <a16:rowId xmlns:a16="http://schemas.microsoft.com/office/drawing/2014/main" val="4195648469"/>
                  </a:ext>
                </a:extLst>
              </a:tr>
              <a:tr h="2017582">
                <a:tc>
                  <a:txBody>
                    <a:bodyPr/>
                    <a:lstStyle/>
                    <a:p>
                      <a:r>
                        <a:rPr lang="en-IN" sz="2600" dirty="0"/>
                        <a:t>3</a:t>
                      </a:r>
                    </a:p>
                  </a:txBody>
                  <a:tcPr marL="109728" marR="109728" marT="54864" marB="54864"/>
                </a:tc>
                <a:tc>
                  <a:txBody>
                    <a:bodyPr/>
                    <a:lstStyle/>
                    <a:p>
                      <a:r>
                        <a:rPr lang="en-IN" sz="2200" kern="1200" dirty="0">
                          <a:solidFill>
                            <a:schemeClr val="dk1"/>
                          </a:solidFill>
                          <a:effectLst/>
                          <a:latin typeface="Times New Roman" panose="02020603050405020304" pitchFamily="18" charset="0"/>
                          <a:ea typeface="+mn-ea"/>
                          <a:cs typeface="Times New Roman" panose="02020603050405020304" pitchFamily="18" charset="0"/>
                        </a:rPr>
                        <a:t>Fashion and Beauty Recommendations for Personalized Styling.</a:t>
                      </a:r>
                    </a:p>
                    <a:p>
                      <a:r>
                        <a:rPr lang="en-IN" sz="2200" kern="1200" dirty="0">
                          <a:solidFill>
                            <a:schemeClr val="dk1"/>
                          </a:solidFill>
                          <a:effectLst/>
                          <a:latin typeface="Times New Roman" panose="02020603050405020304" pitchFamily="18" charset="0"/>
                          <a:ea typeface="+mn-ea"/>
                          <a:cs typeface="Times New Roman" panose="02020603050405020304" pitchFamily="18" charset="0"/>
                        </a:rPr>
                        <a:t>Published in year 2020</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200" kern="1200" dirty="0">
                          <a:solidFill>
                            <a:schemeClr val="dk1"/>
                          </a:solidFill>
                          <a:effectLst/>
                          <a:latin typeface="Times New Roman" panose="02020603050405020304" pitchFamily="18" charset="0"/>
                          <a:ea typeface="+mn-ea"/>
                          <a:cs typeface="Times New Roman" panose="02020603050405020304" pitchFamily="18" charset="0"/>
                        </a:rPr>
                        <a:t>Emily Wang, David Chen</a:t>
                      </a:r>
                    </a:p>
                    <a:p>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r>
                        <a:rPr lang="en-IN" sz="2200" kern="1200" dirty="0">
                          <a:solidFill>
                            <a:schemeClr val="dk1"/>
                          </a:solidFill>
                          <a:effectLst/>
                          <a:latin typeface="Times New Roman" panose="02020603050405020304" pitchFamily="18" charset="0"/>
                          <a:ea typeface="+mn-ea"/>
                          <a:cs typeface="Times New Roman" panose="02020603050405020304" pitchFamily="18" charset="0"/>
                        </a:rPr>
                        <a:t>This paper discusses the methodologies used in fashion and beauty recommendation systems. </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200" kern="1200" dirty="0">
                          <a:solidFill>
                            <a:schemeClr val="dk1"/>
                          </a:solidFill>
                          <a:effectLst/>
                          <a:latin typeface="Times New Roman" panose="02020603050405020304" pitchFamily="18" charset="0"/>
                          <a:ea typeface="+mn-ea"/>
                          <a:cs typeface="Times New Roman" panose="02020603050405020304" pitchFamily="18" charset="0"/>
                        </a:rPr>
                        <a:t>Understanding these methods can help inform the recommendation component of your project.</a:t>
                      </a:r>
                    </a:p>
                    <a:p>
                      <a:endParaRPr lang="en-IN" sz="2600" dirty="0">
                        <a:latin typeface="Times New Roman" panose="02020603050405020304" pitchFamily="18" charset="0"/>
                        <a:cs typeface="Times New Roman" panose="02020603050405020304" pitchFamily="18" charset="0"/>
                      </a:endParaRPr>
                    </a:p>
                  </a:txBody>
                  <a:tcPr marL="109728" marR="109728" marT="54864" marB="54864"/>
                </a:tc>
                <a:extLst>
                  <a:ext uri="{0D108BD9-81ED-4DB2-BD59-A6C34878D82A}">
                    <a16:rowId xmlns:a16="http://schemas.microsoft.com/office/drawing/2014/main" val="3211562530"/>
                  </a:ext>
                </a:extLst>
              </a:tr>
            </a:tbl>
          </a:graphicData>
        </a:graphic>
      </p:graphicFrame>
    </p:spTree>
    <p:extLst>
      <p:ext uri="{BB962C8B-B14F-4D97-AF65-F5344CB8AC3E}">
        <p14:creationId xmlns:p14="http://schemas.microsoft.com/office/powerpoint/2010/main" val="275772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0862515-7B9C-C27B-50B6-23989980E495}"/>
              </a:ext>
            </a:extLst>
          </p:cNvPr>
          <p:cNvGraphicFramePr>
            <a:graphicFrameLocks noGrp="1"/>
          </p:cNvGraphicFramePr>
          <p:nvPr>
            <p:extLst>
              <p:ext uri="{D42A27DB-BD31-4B8C-83A1-F6EECF244321}">
                <p14:modId xmlns:p14="http://schemas.microsoft.com/office/powerpoint/2010/main" val="3648160838"/>
              </p:ext>
            </p:extLst>
          </p:nvPr>
        </p:nvGraphicFramePr>
        <p:xfrm>
          <a:off x="13505" y="1368600"/>
          <a:ext cx="14630399" cy="6860035"/>
        </p:xfrm>
        <a:graphic>
          <a:graphicData uri="http://schemas.openxmlformats.org/drawingml/2006/table">
            <a:tbl>
              <a:tblPr firstRow="1" bandRow="1">
                <a:tableStyleId>{5C22544A-7EE6-4342-B048-85BDC9FD1C3A}</a:tableStyleId>
              </a:tblPr>
              <a:tblGrid>
                <a:gridCol w="1404883">
                  <a:extLst>
                    <a:ext uri="{9D8B030D-6E8A-4147-A177-3AD203B41FA5}">
                      <a16:colId xmlns:a16="http://schemas.microsoft.com/office/drawing/2014/main" val="1384245366"/>
                    </a:ext>
                  </a:extLst>
                </a:gridCol>
                <a:gridCol w="4214650">
                  <a:extLst>
                    <a:ext uri="{9D8B030D-6E8A-4147-A177-3AD203B41FA5}">
                      <a16:colId xmlns:a16="http://schemas.microsoft.com/office/drawing/2014/main" val="1473595198"/>
                    </a:ext>
                  </a:extLst>
                </a:gridCol>
                <a:gridCol w="1518154">
                  <a:extLst>
                    <a:ext uri="{9D8B030D-6E8A-4147-A177-3AD203B41FA5}">
                      <a16:colId xmlns:a16="http://schemas.microsoft.com/office/drawing/2014/main" val="3681346042"/>
                    </a:ext>
                  </a:extLst>
                </a:gridCol>
                <a:gridCol w="3746356">
                  <a:extLst>
                    <a:ext uri="{9D8B030D-6E8A-4147-A177-3AD203B41FA5}">
                      <a16:colId xmlns:a16="http://schemas.microsoft.com/office/drawing/2014/main" val="643033925"/>
                    </a:ext>
                  </a:extLst>
                </a:gridCol>
                <a:gridCol w="3746356">
                  <a:extLst>
                    <a:ext uri="{9D8B030D-6E8A-4147-A177-3AD203B41FA5}">
                      <a16:colId xmlns:a16="http://schemas.microsoft.com/office/drawing/2014/main" val="2459972036"/>
                    </a:ext>
                  </a:extLst>
                </a:gridCol>
              </a:tblGrid>
              <a:tr h="887173">
                <a:tc>
                  <a:txBody>
                    <a:bodyPr/>
                    <a:lstStyle/>
                    <a:p>
                      <a:pPr algn="ctr"/>
                      <a:r>
                        <a:rPr lang="en-IN" sz="2600" dirty="0">
                          <a:latin typeface="Times New Roman" panose="02020603050405020304" pitchFamily="18" charset="0"/>
                          <a:cs typeface="Times New Roman" panose="02020603050405020304" pitchFamily="18" charset="0"/>
                        </a:rPr>
                        <a:t>Sl. No</a:t>
                      </a:r>
                    </a:p>
                  </a:txBody>
                  <a:tcPr marL="109728" marR="109728" marT="54864" marB="54864"/>
                </a:tc>
                <a:tc>
                  <a:txBody>
                    <a:bodyPr/>
                    <a:lstStyle/>
                    <a:p>
                      <a:pPr algn="ctr"/>
                      <a:r>
                        <a:rPr lang="en-IN" sz="2600" dirty="0">
                          <a:latin typeface="Times New Roman" panose="02020603050405020304" pitchFamily="18" charset="0"/>
                          <a:cs typeface="Times New Roman" panose="02020603050405020304" pitchFamily="18" charset="0"/>
                        </a:rPr>
                        <a:t>Title and Published year</a:t>
                      </a:r>
                    </a:p>
                  </a:txBody>
                  <a:tcPr marL="109728" marR="109728" marT="54864" marB="54864"/>
                </a:tc>
                <a:tc>
                  <a:txBody>
                    <a:bodyPr/>
                    <a:lstStyle/>
                    <a:p>
                      <a:pPr algn="ctr"/>
                      <a:r>
                        <a:rPr lang="en-IN" sz="2600" dirty="0">
                          <a:latin typeface="Times New Roman" panose="02020603050405020304" pitchFamily="18" charset="0"/>
                          <a:cs typeface="Times New Roman" panose="02020603050405020304" pitchFamily="18" charset="0"/>
                        </a:rPr>
                        <a:t>Authors</a:t>
                      </a:r>
                    </a:p>
                  </a:txBody>
                  <a:tcPr marL="109728" marR="109728" marT="54864" marB="54864"/>
                </a:tc>
                <a:tc>
                  <a:txBody>
                    <a:bodyPr/>
                    <a:lstStyle/>
                    <a:p>
                      <a:pPr algn="ctr"/>
                      <a:r>
                        <a:rPr lang="en-IN" sz="2600" dirty="0">
                          <a:latin typeface="Times New Roman" panose="02020603050405020304" pitchFamily="18" charset="0"/>
                          <a:cs typeface="Times New Roman" panose="02020603050405020304" pitchFamily="18" charset="0"/>
                        </a:rPr>
                        <a:t>Description</a:t>
                      </a:r>
                    </a:p>
                  </a:txBody>
                  <a:tcPr marL="109728" marR="109728" marT="54864" marB="54864"/>
                </a:tc>
                <a:tc>
                  <a:txBody>
                    <a:bodyPr/>
                    <a:lstStyle/>
                    <a:p>
                      <a:pPr algn="ctr"/>
                      <a:r>
                        <a:rPr lang="en-IN" sz="2600" dirty="0">
                          <a:latin typeface="Times New Roman" panose="02020603050405020304" pitchFamily="18" charset="0"/>
                          <a:cs typeface="Times New Roman" panose="02020603050405020304" pitchFamily="18" charset="0"/>
                        </a:rPr>
                        <a:t>Remarks</a:t>
                      </a:r>
                    </a:p>
                  </a:txBody>
                  <a:tcPr marL="109728" marR="109728" marT="54864" marB="54864"/>
                </a:tc>
                <a:extLst>
                  <a:ext uri="{0D108BD9-81ED-4DB2-BD59-A6C34878D82A}">
                    <a16:rowId xmlns:a16="http://schemas.microsoft.com/office/drawing/2014/main" val="1634888288"/>
                  </a:ext>
                </a:extLst>
              </a:tr>
              <a:tr h="1990954">
                <a:tc>
                  <a:txBody>
                    <a:bodyPr/>
                    <a:lstStyle/>
                    <a:p>
                      <a:pPr algn="ctr"/>
                      <a:r>
                        <a:rPr lang="en-IN" sz="2600" dirty="0"/>
                        <a:t>4</a:t>
                      </a:r>
                    </a:p>
                  </a:txBody>
                  <a:tcPr marL="109728" marR="109728" marT="54864" marB="54864"/>
                </a:tc>
                <a:tc>
                  <a:txBody>
                    <a:bodyPr/>
                    <a:lstStyle/>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Privacy-Preserving Facial Analysis for User-Centric Applications.</a:t>
                      </a:r>
                    </a:p>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Published in year 2022</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200" kern="1200" dirty="0">
                          <a:solidFill>
                            <a:schemeClr val="dk1"/>
                          </a:solidFill>
                          <a:effectLst/>
                          <a:latin typeface="Times New Roman" panose="02020603050405020304" pitchFamily="18" charset="0"/>
                          <a:ea typeface="+mn-ea"/>
                          <a:cs typeface="Times New Roman" panose="02020603050405020304" pitchFamily="18" charset="0"/>
                        </a:rPr>
                        <a:t>Lisa Garcia, Michael Brown</a:t>
                      </a:r>
                    </a:p>
                    <a:p>
                      <a:pPr algn="ct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This recent paper explores privacy-preserving techniques in facial analysis, which can be crucial for ensuring user data protection in your project.</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It discusses methods like federated learning and secure multiparty computation.</a:t>
                      </a:r>
                      <a:endParaRPr lang="en-IN" sz="2600" dirty="0">
                        <a:latin typeface="Times New Roman" panose="02020603050405020304" pitchFamily="18" charset="0"/>
                        <a:cs typeface="Times New Roman" panose="02020603050405020304" pitchFamily="18" charset="0"/>
                      </a:endParaRPr>
                    </a:p>
                  </a:txBody>
                  <a:tcPr marL="109728" marR="109728" marT="54864" marB="54864"/>
                </a:tc>
                <a:extLst>
                  <a:ext uri="{0D108BD9-81ED-4DB2-BD59-A6C34878D82A}">
                    <a16:rowId xmlns:a16="http://schemas.microsoft.com/office/drawing/2014/main" val="4054480897"/>
                  </a:ext>
                </a:extLst>
              </a:tr>
              <a:tr h="1990954">
                <a:tc>
                  <a:txBody>
                    <a:bodyPr/>
                    <a:lstStyle/>
                    <a:p>
                      <a:pPr algn="ctr"/>
                      <a:r>
                        <a:rPr lang="en-IN" sz="2600" dirty="0"/>
                        <a:t>5</a:t>
                      </a:r>
                    </a:p>
                  </a:txBody>
                  <a:tcPr marL="109728" marR="109728" marT="54864" marB="54864"/>
                </a:tc>
                <a:tc>
                  <a:txBody>
                    <a:bodyPr/>
                    <a:lstStyle/>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Gender and Ethnicity Classification in Facial Recognition.</a:t>
                      </a:r>
                    </a:p>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Published in year 2018</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Ahmed Ali, Fatima Khan</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This paper investigates the challenges and methods for gender and ethnicity classification in facial recognition.</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Understanding these issues can help you in ensuring your face shape predictor is inclusive and accurate for a diverse user base.</a:t>
                      </a:r>
                      <a:endParaRPr lang="en-IN" sz="2600" dirty="0">
                        <a:latin typeface="Times New Roman" panose="02020603050405020304" pitchFamily="18" charset="0"/>
                        <a:cs typeface="Times New Roman" panose="02020603050405020304" pitchFamily="18" charset="0"/>
                      </a:endParaRPr>
                    </a:p>
                  </a:txBody>
                  <a:tcPr marL="109728" marR="109728" marT="54864" marB="54864"/>
                </a:tc>
                <a:extLst>
                  <a:ext uri="{0D108BD9-81ED-4DB2-BD59-A6C34878D82A}">
                    <a16:rowId xmlns:a16="http://schemas.microsoft.com/office/drawing/2014/main" val="2076147031"/>
                  </a:ext>
                </a:extLst>
              </a:tr>
              <a:tr h="1990954">
                <a:tc>
                  <a:txBody>
                    <a:bodyPr/>
                    <a:lstStyle/>
                    <a:p>
                      <a:pPr algn="ctr"/>
                      <a:r>
                        <a:rPr lang="en-IN" sz="2600" dirty="0"/>
                        <a:t>6</a:t>
                      </a:r>
                    </a:p>
                  </a:txBody>
                  <a:tcPr marL="109728" marR="109728" marT="54864" marB="54864"/>
                </a:tc>
                <a:tc>
                  <a:txBody>
                    <a:bodyPr/>
                    <a:lstStyle/>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Improving Self-Esteem Through Personalized Image Enhancement.</a:t>
                      </a:r>
                    </a:p>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Published in year 2017</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200" kern="1200" dirty="0">
                          <a:solidFill>
                            <a:schemeClr val="dk1"/>
                          </a:solidFill>
                          <a:effectLst/>
                          <a:latin typeface="Times New Roman" panose="02020603050405020304" pitchFamily="18" charset="0"/>
                          <a:ea typeface="+mn-ea"/>
                          <a:cs typeface="Times New Roman" panose="02020603050405020304" pitchFamily="18" charset="0"/>
                        </a:rPr>
                        <a:t>Sarah Williams, James Miller</a:t>
                      </a:r>
                    </a:p>
                    <a:p>
                      <a:pPr algn="ct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algn="ctr"/>
                      <a:r>
                        <a:rPr lang="en-IN" sz="2200" kern="1200" dirty="0">
                          <a:solidFill>
                            <a:schemeClr val="dk1"/>
                          </a:solidFill>
                          <a:effectLst/>
                          <a:latin typeface="Times New Roman" panose="02020603050405020304" pitchFamily="18" charset="0"/>
                          <a:ea typeface="+mn-ea"/>
                          <a:cs typeface="Times New Roman" panose="02020603050405020304" pitchFamily="18" charset="0"/>
                        </a:rPr>
                        <a:t>This study explores the psychological aspects of image enhancement and its impact on self-esteem.</a:t>
                      </a:r>
                      <a:endParaRPr lang="en-IN" sz="2600" dirty="0">
                        <a:latin typeface="Times New Roman" panose="02020603050405020304" pitchFamily="18" charset="0"/>
                        <a:cs typeface="Times New Roman" panose="02020603050405020304" pitchFamily="18" charset="0"/>
                      </a:endParaRPr>
                    </a:p>
                  </a:txBody>
                  <a:tcPr marL="109728" marR="109728" marT="54864" marB="5486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200" kern="1200" dirty="0">
                          <a:solidFill>
                            <a:schemeClr val="dk1"/>
                          </a:solidFill>
                          <a:effectLst/>
                          <a:latin typeface="Times New Roman" panose="02020603050405020304" pitchFamily="18" charset="0"/>
                          <a:ea typeface="+mn-ea"/>
                          <a:cs typeface="Times New Roman" panose="02020603050405020304" pitchFamily="18" charset="0"/>
                        </a:rPr>
                        <a:t>It can provide valuable insights into the potential positive outcomes of your project.</a:t>
                      </a:r>
                    </a:p>
                    <a:p>
                      <a:pPr algn="ctr"/>
                      <a:endParaRPr lang="en-IN" sz="2600" dirty="0">
                        <a:latin typeface="Times New Roman" panose="02020603050405020304" pitchFamily="18" charset="0"/>
                        <a:cs typeface="Times New Roman" panose="02020603050405020304" pitchFamily="18" charset="0"/>
                      </a:endParaRPr>
                    </a:p>
                  </a:txBody>
                  <a:tcPr marL="109728" marR="109728" marT="54864" marB="54864"/>
                </a:tc>
                <a:extLst>
                  <a:ext uri="{0D108BD9-81ED-4DB2-BD59-A6C34878D82A}">
                    <a16:rowId xmlns:a16="http://schemas.microsoft.com/office/drawing/2014/main" val="1975519278"/>
                  </a:ext>
                </a:extLst>
              </a:tr>
            </a:tbl>
          </a:graphicData>
        </a:graphic>
      </p:graphicFrame>
      <p:sp>
        <p:nvSpPr>
          <p:cNvPr id="7" name="Title 6">
            <a:extLst>
              <a:ext uri="{FF2B5EF4-FFF2-40B4-BE49-F238E27FC236}">
                <a16:creationId xmlns:a16="http://schemas.microsoft.com/office/drawing/2014/main" id="{59FB5AD2-4B92-5A3F-821A-FD9C544EA531}"/>
              </a:ext>
            </a:extLst>
          </p:cNvPr>
          <p:cNvSpPr>
            <a:spLocks noGrp="1"/>
          </p:cNvSpPr>
          <p:nvPr>
            <p:ph type="title"/>
          </p:nvPr>
        </p:nvSpPr>
        <p:spPr>
          <a:xfrm>
            <a:off x="1005840" y="152400"/>
            <a:ext cx="12618720" cy="1371600"/>
          </a:xfrm>
        </p:spPr>
        <p:txBody>
          <a:bodyPr>
            <a:normAutofit/>
          </a:bodyPr>
          <a:lstStyle/>
          <a:p>
            <a:pPr algn="ctr"/>
            <a:r>
              <a:rPr lang="en-US" sz="4000" b="1" dirty="0">
                <a:solidFill>
                  <a:srgbClr val="891589"/>
                </a:solidFill>
                <a:latin typeface="Times New Roman" panose="02020603050405020304" pitchFamily="18" charset="0"/>
                <a:cs typeface="Times New Roman" panose="02020603050405020304" pitchFamily="18" charset="0"/>
              </a:rPr>
              <a:t>LITERATURE SURVEY Cont</a:t>
            </a:r>
            <a:r>
              <a:rPr lang="en-US" sz="4000" dirty="0">
                <a:latin typeface="Times New Roman" panose="02020603050405020304" pitchFamily="18" charset="0"/>
                <a:cs typeface="Times New Roman" panose="02020603050405020304" pitchFamily="18" charset="0"/>
              </a:rPr>
              <a:t>… </a:t>
            </a:r>
            <a:endParaRPr lang="en-IN" sz="4000" dirty="0"/>
          </a:p>
        </p:txBody>
      </p:sp>
    </p:spTree>
    <p:extLst>
      <p:ext uri="{BB962C8B-B14F-4D97-AF65-F5344CB8AC3E}">
        <p14:creationId xmlns:p14="http://schemas.microsoft.com/office/powerpoint/2010/main" val="153739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4"/>
            <a:ext cx="8839200" cy="978729"/>
          </a:xfrm>
        </p:spPr>
        <p:txBody>
          <a:bodyPr>
            <a:normAutofit/>
          </a:bodyPr>
          <a:lstStyle/>
          <a:p>
            <a:pPr algn="ctr"/>
            <a:r>
              <a:rPr lang="en-US" sz="4000" b="1" dirty="0">
                <a:solidFill>
                  <a:srgbClr val="891589"/>
                </a:solidFill>
                <a:latin typeface="Times New Roman" panose="02020603050405020304" pitchFamily="18" charset="0"/>
                <a:ea typeface="Cambria" pitchFamily="18" charset="0"/>
                <a:cs typeface="Times New Roman" panose="02020603050405020304" pitchFamily="18" charset="0"/>
              </a:rPr>
              <a:t>SYSTEM REQUIREMENT</a:t>
            </a:r>
            <a:endParaRPr lang="en-IN" sz="4000" b="1" dirty="0">
              <a:solidFill>
                <a:srgbClr val="891589"/>
              </a:solidFill>
              <a:effectLst/>
              <a:latin typeface="Times New Roman" panose="02020603050405020304" pitchFamily="18" charset="0"/>
              <a:ea typeface="Cambria"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1EEB15B-287F-3ABF-79C5-A4EEB1D8AF8F}"/>
              </a:ext>
            </a:extLst>
          </p:cNvPr>
          <p:cNvSpPr/>
          <p:nvPr/>
        </p:nvSpPr>
        <p:spPr>
          <a:xfrm>
            <a:off x="2926080" y="1188723"/>
            <a:ext cx="10515600" cy="978729"/>
          </a:xfrm>
          <a:prstGeom prst="rect">
            <a:avLst/>
          </a:prstGeom>
        </p:spPr>
        <p:txBody>
          <a:bodyPr wrap="square">
            <a:spAutoFit/>
          </a:bodyPr>
          <a:lstStyle/>
          <a:p>
            <a:pPr marL="411480" indent="-411480">
              <a:buClr>
                <a:schemeClr val="accent2"/>
              </a:buClr>
              <a:buFont typeface="Wingdings" panose="05000000000000000000" pitchFamily="2" charset="2"/>
              <a:buChar char="Ø"/>
            </a:pPr>
            <a:endParaRPr lang="en-US" sz="2880" b="1" u="sng" dirty="0">
              <a:latin typeface="Arial" pitchFamily="34" charset="0"/>
              <a:cs typeface="Arial" pitchFamily="34" charset="0"/>
            </a:endParaRPr>
          </a:p>
          <a:p>
            <a:pPr lvl="0">
              <a:buClr>
                <a:schemeClr val="accent2"/>
              </a:buClr>
            </a:pPr>
            <a:endParaRPr lang="en-US" sz="2880" dirty="0">
              <a:cs typeface="Times New Roman" panose="02020603050405020304" pitchFamily="18" charset="0"/>
            </a:endParaRPr>
          </a:p>
        </p:txBody>
      </p:sp>
      <p:sp>
        <p:nvSpPr>
          <p:cNvPr id="4" name="TextBox 3">
            <a:extLst>
              <a:ext uri="{FF2B5EF4-FFF2-40B4-BE49-F238E27FC236}">
                <a16:creationId xmlns:a16="http://schemas.microsoft.com/office/drawing/2014/main" id="{964B3560-168D-7654-BFCA-9031A86FDFDA}"/>
              </a:ext>
            </a:extLst>
          </p:cNvPr>
          <p:cNvSpPr txBox="1"/>
          <p:nvPr/>
        </p:nvSpPr>
        <p:spPr>
          <a:xfrm>
            <a:off x="640080" y="731520"/>
            <a:ext cx="10332720" cy="6788077"/>
          </a:xfrm>
          <a:prstGeom prst="rect">
            <a:avLst/>
          </a:prstGeom>
          <a:noFill/>
        </p:spPr>
        <p:txBody>
          <a:bodyPr wrap="square">
            <a:spAutoFit/>
          </a:bodyPr>
          <a:lstStyle/>
          <a:p>
            <a:pPr algn="just">
              <a:lnSpc>
                <a:spcPct val="150000"/>
              </a:lnSpc>
              <a:spcAft>
                <a:spcPts val="960"/>
              </a:spcAft>
            </a:pPr>
            <a:r>
              <a:rPr lang="en-IN" sz="2640" b="1" u="sng" dirty="0">
                <a:latin typeface="Times New Roman" panose="02020603050405020304" pitchFamily="18" charset="0"/>
                <a:ea typeface="Calibri" panose="020F0502020204030204" pitchFamily="34" charset="0"/>
                <a:cs typeface="Times New Roman" panose="02020603050405020304" pitchFamily="18" charset="0"/>
              </a:rPr>
              <a:t>HARDWARE REQUIREMENTS</a:t>
            </a:r>
            <a:r>
              <a:rPr lang="en-IN" sz="2640" b="1" dirty="0">
                <a:latin typeface="Times New Roman" panose="02020603050405020304" pitchFamily="18" charset="0"/>
                <a:ea typeface="Calibri" panose="020F0502020204030204" pitchFamily="34" charset="0"/>
                <a:cs typeface="Times New Roman" panose="02020603050405020304" pitchFamily="18" charset="0"/>
              </a:rPr>
              <a:t>:</a:t>
            </a:r>
            <a:endParaRPr lang="en-IN" sz="2640" dirty="0">
              <a:latin typeface="Calibri" panose="020F0502020204030204" pitchFamily="34" charset="0"/>
              <a:ea typeface="Calibri" panose="020F0502020204030204" pitchFamily="34" charset="0"/>
              <a:cs typeface="Times New Roman" panose="02020603050405020304" pitchFamily="18" charset="0"/>
            </a:endParaRPr>
          </a:p>
          <a:p>
            <a:pPr marL="411480" indent="-411480" algn="just" hangingPunct="0">
              <a:lnSpc>
                <a:spcPct val="150000"/>
              </a:lnSpc>
              <a:buClr>
                <a:srgbClr val="891589"/>
              </a:buClr>
              <a:buSzPct val="95000"/>
              <a:buFont typeface="Symbol" panose="05050102010706020507" pitchFamily="18" charset="2"/>
              <a:buChar char=""/>
              <a:tabLst>
                <a:tab pos="548640" algn="l"/>
              </a:tabLst>
            </a:pPr>
            <a:r>
              <a:rPr lang="en-IN" sz="2640" dirty="0">
                <a:latin typeface="Times New Roman" panose="02020603050405020304" pitchFamily="18" charset="0"/>
                <a:ea typeface="Calibri" panose="020F0502020204030204" pitchFamily="34" charset="0"/>
                <a:cs typeface="OpenSymbol"/>
              </a:rPr>
              <a:t>System 		                      : 	intel i3 2.4 GHz.</a:t>
            </a:r>
            <a:endParaRPr lang="en-IN" sz="2640" dirty="0">
              <a:latin typeface="Calibri" panose="020F0502020204030204" pitchFamily="34" charset="0"/>
              <a:ea typeface="Calibri" panose="020F0502020204030204" pitchFamily="34" charset="0"/>
              <a:cs typeface="OpenSymbol"/>
            </a:endParaRPr>
          </a:p>
          <a:p>
            <a:pPr marL="411480" indent="-411480" algn="just" hangingPunct="0">
              <a:lnSpc>
                <a:spcPct val="150000"/>
              </a:lnSpc>
              <a:buClr>
                <a:srgbClr val="891589"/>
              </a:buClr>
              <a:buSzPct val="95000"/>
              <a:buFont typeface="Symbol" panose="05050102010706020507" pitchFamily="18" charset="2"/>
              <a:buChar char=""/>
              <a:tabLst>
                <a:tab pos="548640" algn="l"/>
              </a:tabLst>
            </a:pPr>
            <a:r>
              <a:rPr lang="en-IN" sz="2640" dirty="0">
                <a:latin typeface="Times New Roman" panose="02020603050405020304" pitchFamily="18" charset="0"/>
                <a:ea typeface="Calibri" panose="020F0502020204030204" pitchFamily="34" charset="0"/>
                <a:cs typeface="OpenSymbol"/>
              </a:rPr>
              <a:t>Hard Disk 		                : 	500 GB</a:t>
            </a:r>
            <a:endParaRPr lang="en-IN" sz="2640" dirty="0">
              <a:latin typeface="Calibri" panose="020F0502020204030204" pitchFamily="34" charset="0"/>
              <a:ea typeface="Calibri" panose="020F0502020204030204" pitchFamily="34" charset="0"/>
              <a:cs typeface="OpenSymbol"/>
            </a:endParaRPr>
          </a:p>
          <a:p>
            <a:pPr marL="411480" indent="-411480" algn="just" hangingPunct="0">
              <a:lnSpc>
                <a:spcPct val="150000"/>
              </a:lnSpc>
              <a:spcAft>
                <a:spcPts val="960"/>
              </a:spcAft>
              <a:buClr>
                <a:srgbClr val="891589"/>
              </a:buClr>
              <a:buSzPct val="95000"/>
              <a:buFont typeface="Symbol" panose="05050102010706020507" pitchFamily="18" charset="2"/>
              <a:buChar char=""/>
              <a:tabLst>
                <a:tab pos="548640" algn="l"/>
              </a:tabLst>
            </a:pPr>
            <a:r>
              <a:rPr lang="en-IN" sz="2640" dirty="0">
                <a:latin typeface="Times New Roman" panose="02020603050405020304" pitchFamily="18" charset="0"/>
                <a:ea typeface="Calibri" panose="020F0502020204030204" pitchFamily="34" charset="0"/>
                <a:cs typeface="OpenSymbol"/>
              </a:rPr>
              <a:t>RAM 		                           : 	4 GB</a:t>
            </a:r>
          </a:p>
          <a:p>
            <a:pPr marL="411480" indent="-411480" algn="just" hangingPunct="0">
              <a:lnSpc>
                <a:spcPct val="150000"/>
              </a:lnSpc>
              <a:spcAft>
                <a:spcPts val="960"/>
              </a:spcAft>
              <a:buClr>
                <a:srgbClr val="891589"/>
              </a:buClr>
              <a:buFont typeface="Symbol" panose="05050102010706020507" pitchFamily="18" charset="2"/>
              <a:buChar char=""/>
              <a:tabLst>
                <a:tab pos="548640" algn="l"/>
              </a:tabLst>
            </a:pPr>
            <a:endParaRPr lang="en-IN" sz="2640" dirty="0">
              <a:latin typeface="Times New Roman" panose="02020603050405020304" pitchFamily="18" charset="0"/>
              <a:ea typeface="Calibri" panose="020F0502020204030204" pitchFamily="34" charset="0"/>
              <a:cs typeface="OpenSymbol"/>
            </a:endParaRPr>
          </a:p>
          <a:p>
            <a:pPr algn="just">
              <a:lnSpc>
                <a:spcPct val="150000"/>
              </a:lnSpc>
              <a:spcAft>
                <a:spcPts val="960"/>
              </a:spcAft>
            </a:pPr>
            <a:r>
              <a:rPr lang="en-IN" sz="2640" b="1" u="sng" dirty="0">
                <a:latin typeface="Times New Roman" panose="02020603050405020304" pitchFamily="18" charset="0"/>
                <a:ea typeface="Calibri" panose="020F0502020204030204" pitchFamily="34" charset="0"/>
                <a:cs typeface="Times New Roman" panose="02020603050405020304" pitchFamily="18" charset="0"/>
              </a:rPr>
              <a:t>SOFTWARE REQUIREMENTS</a:t>
            </a:r>
            <a:r>
              <a:rPr lang="en-IN" sz="2640" b="1" dirty="0">
                <a:latin typeface="Times New Roman" panose="02020603050405020304" pitchFamily="18" charset="0"/>
                <a:ea typeface="Calibri" panose="020F0502020204030204" pitchFamily="34" charset="0"/>
                <a:cs typeface="Times New Roman" panose="02020603050405020304" pitchFamily="18" charset="0"/>
              </a:rPr>
              <a:t>:</a:t>
            </a:r>
            <a:endParaRPr lang="en-IN" sz="2640" dirty="0">
              <a:latin typeface="Calibri" panose="020F0502020204030204" pitchFamily="34" charset="0"/>
              <a:ea typeface="Calibri" panose="020F0502020204030204" pitchFamily="34" charset="0"/>
              <a:cs typeface="Times New Roman" panose="02020603050405020304" pitchFamily="18" charset="0"/>
            </a:endParaRPr>
          </a:p>
          <a:p>
            <a:pPr marL="411480" indent="-411480" algn="just">
              <a:lnSpc>
                <a:spcPct val="150000"/>
              </a:lnSpc>
              <a:spcBef>
                <a:spcPts val="276"/>
              </a:spcBef>
              <a:buClr>
                <a:srgbClr val="891589"/>
              </a:buClr>
              <a:buSzPct val="130000"/>
              <a:buFont typeface="Arial" panose="020B0604020202020204" pitchFamily="34" charset="0"/>
              <a:buChar char="•"/>
            </a:pPr>
            <a:r>
              <a:rPr lang="en-IN" sz="2640" dirty="0">
                <a:latin typeface="Times New Roman" panose="02020603050405020304" pitchFamily="18" charset="0"/>
                <a:ea typeface="Calibri" panose="020F0502020204030204" pitchFamily="34" charset="0"/>
                <a:cs typeface="Times New Roman" panose="02020603050405020304" pitchFamily="18" charset="0"/>
              </a:rPr>
              <a:t>Operating system              	:     Windows 7</a:t>
            </a:r>
            <a:endParaRPr lang="en-IN" sz="2640" dirty="0">
              <a:latin typeface="Calibri" panose="020F0502020204030204" pitchFamily="34" charset="0"/>
              <a:ea typeface="Calibri" panose="020F0502020204030204" pitchFamily="34" charset="0"/>
              <a:cs typeface="Times New Roman" panose="02020603050405020304" pitchFamily="18" charset="0"/>
            </a:endParaRPr>
          </a:p>
          <a:p>
            <a:pPr marL="411480" indent="-411480" algn="just">
              <a:lnSpc>
                <a:spcPct val="150000"/>
              </a:lnSpc>
              <a:spcBef>
                <a:spcPts val="276"/>
              </a:spcBef>
              <a:buClr>
                <a:srgbClr val="891589"/>
              </a:buClr>
              <a:buSzPct val="130000"/>
              <a:buFont typeface="Arial" panose="020B0604020202020204" pitchFamily="34" charset="0"/>
              <a:buChar char="•"/>
            </a:pPr>
            <a:r>
              <a:rPr lang="en-IN" sz="2640" dirty="0">
                <a:latin typeface="Times New Roman" panose="02020603050405020304" pitchFamily="18" charset="0"/>
                <a:ea typeface="Calibri" panose="020F0502020204030204" pitchFamily="34" charset="0"/>
                <a:cs typeface="Times New Roman" panose="02020603050405020304" pitchFamily="18" charset="0"/>
              </a:rPr>
              <a:t>Software Tool       	           :    Open CV or Python</a:t>
            </a:r>
            <a:endParaRPr lang="en-IN" sz="2640" dirty="0">
              <a:latin typeface="Calibri" panose="020F0502020204030204" pitchFamily="34" charset="0"/>
              <a:ea typeface="Calibri" panose="020F0502020204030204" pitchFamily="34" charset="0"/>
              <a:cs typeface="Times New Roman" panose="02020603050405020304" pitchFamily="18" charset="0"/>
            </a:endParaRPr>
          </a:p>
          <a:p>
            <a:pPr marL="411480" indent="-411480" algn="just">
              <a:lnSpc>
                <a:spcPct val="150000"/>
              </a:lnSpc>
              <a:spcBef>
                <a:spcPts val="276"/>
              </a:spcBef>
              <a:buClr>
                <a:srgbClr val="891589"/>
              </a:buClr>
              <a:buSzPct val="130000"/>
              <a:buFont typeface="Arial" panose="020B0604020202020204" pitchFamily="34" charset="0"/>
              <a:buChar char="•"/>
            </a:pPr>
            <a:r>
              <a:rPr lang="en-IN" sz="2640" dirty="0">
                <a:latin typeface="Times New Roman" panose="02020603050405020304" pitchFamily="18" charset="0"/>
                <a:ea typeface="Calibri" panose="020F0502020204030204" pitchFamily="34" charset="0"/>
                <a:cs typeface="Times New Roman" panose="02020603050405020304" pitchFamily="18" charset="0"/>
              </a:rPr>
              <a:t>Coding Language                :     Python </a:t>
            </a:r>
            <a:endParaRPr lang="en-IN" sz="2640" dirty="0">
              <a:latin typeface="Calibri" panose="020F0502020204030204" pitchFamily="34" charset="0"/>
              <a:ea typeface="Calibri" panose="020F0502020204030204" pitchFamily="34" charset="0"/>
              <a:cs typeface="Times New Roman" panose="02020603050405020304" pitchFamily="18" charset="0"/>
            </a:endParaRPr>
          </a:p>
          <a:p>
            <a:pPr marL="411480" indent="-411480" algn="just">
              <a:lnSpc>
                <a:spcPct val="150000"/>
              </a:lnSpc>
              <a:spcBef>
                <a:spcPts val="276"/>
              </a:spcBef>
              <a:spcAft>
                <a:spcPts val="960"/>
              </a:spcAft>
              <a:buClr>
                <a:srgbClr val="891589"/>
              </a:buClr>
              <a:buSzPct val="130000"/>
              <a:buFont typeface="Arial" panose="020B0604020202020204" pitchFamily="34" charset="0"/>
              <a:buChar char="•"/>
            </a:pPr>
            <a:r>
              <a:rPr lang="en-IN" sz="2640" dirty="0">
                <a:latin typeface="Times New Roman" panose="02020603050405020304" pitchFamily="18" charset="0"/>
                <a:ea typeface="Calibri" panose="020F0502020204030204" pitchFamily="34" charset="0"/>
                <a:cs typeface="Times New Roman" panose="02020603050405020304" pitchFamily="18" charset="0"/>
              </a:rPr>
              <a:t>Toolbox 		                      :    Image processing toolbox.</a:t>
            </a:r>
            <a:endParaRPr lang="en-IN" sz="2640"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a:extLst>
              <a:ext uri="{FF2B5EF4-FFF2-40B4-BE49-F238E27FC236}">
                <a16:creationId xmlns:a16="http://schemas.microsoft.com/office/drawing/2014/main" id="{CF623B55-4A9E-2F28-9A20-92AD1F3CCE87}"/>
              </a:ext>
            </a:extLst>
          </p:cNvPr>
          <p:cNvSpPr txBox="1"/>
          <p:nvPr/>
        </p:nvSpPr>
        <p:spPr>
          <a:xfrm>
            <a:off x="2652562" y="7080571"/>
            <a:ext cx="920496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Figure 1 : Architecture Diagram of Human Face Shape Classification</a:t>
            </a:r>
          </a:p>
        </p:txBody>
      </p:sp>
      <p:sp>
        <p:nvSpPr>
          <p:cNvPr id="18" name="Title 17">
            <a:extLst>
              <a:ext uri="{FF2B5EF4-FFF2-40B4-BE49-F238E27FC236}">
                <a16:creationId xmlns:a16="http://schemas.microsoft.com/office/drawing/2014/main" id="{3634A1C1-FDA7-3B21-8794-66B14588323C}"/>
              </a:ext>
            </a:extLst>
          </p:cNvPr>
          <p:cNvSpPr>
            <a:spLocks noGrp="1"/>
          </p:cNvSpPr>
          <p:nvPr>
            <p:ph type="title"/>
          </p:nvPr>
        </p:nvSpPr>
        <p:spPr>
          <a:xfrm>
            <a:off x="3741500" y="158587"/>
            <a:ext cx="6774100" cy="744928"/>
          </a:xfrm>
        </p:spPr>
        <p:txBody>
          <a:bodyPr>
            <a:noAutofit/>
          </a:bodyPr>
          <a:lstStyle/>
          <a:p>
            <a:pPr algn="ctr"/>
            <a:r>
              <a:rPr lang="en-IN" sz="3600" b="1" dirty="0">
                <a:solidFill>
                  <a:srgbClr val="891589"/>
                </a:solidFill>
                <a:latin typeface="Times New Roman" panose="02020603050405020304" pitchFamily="18" charset="0"/>
                <a:cs typeface="Times New Roman" panose="02020603050405020304" pitchFamily="18" charset="0"/>
              </a:rPr>
              <a:t>HIGH-LEVEL DESIGN</a:t>
            </a:r>
          </a:p>
        </p:txBody>
      </p:sp>
      <p:sp>
        <p:nvSpPr>
          <p:cNvPr id="61" name="TextBox 60">
            <a:extLst>
              <a:ext uri="{FF2B5EF4-FFF2-40B4-BE49-F238E27FC236}">
                <a16:creationId xmlns:a16="http://schemas.microsoft.com/office/drawing/2014/main" id="{18BEE2A0-03FA-F32F-6D47-52CF588AD22C}"/>
              </a:ext>
            </a:extLst>
          </p:cNvPr>
          <p:cNvSpPr txBox="1"/>
          <p:nvPr/>
        </p:nvSpPr>
        <p:spPr>
          <a:xfrm>
            <a:off x="304800" y="687364"/>
            <a:ext cx="6185210" cy="923330"/>
          </a:xfrm>
          <a:prstGeom prst="rect">
            <a:avLst/>
          </a:prstGeom>
          <a:noFill/>
        </p:spPr>
        <p:txBody>
          <a:bodyPr wrap="square" rtlCol="0">
            <a:spAutoFit/>
          </a:bodyPr>
          <a:lstStyle/>
          <a:p>
            <a:r>
              <a:rPr lang="en-US" sz="3600" dirty="0">
                <a:solidFill>
                  <a:srgbClr val="312F2B"/>
                </a:solidFill>
                <a:latin typeface="Georgia" panose="02040502050405020303" pitchFamily="18" charset="0"/>
                <a:ea typeface="Gelasio" pitchFamily="34" charset="-122"/>
                <a:cs typeface="Gelasio" pitchFamily="34" charset="-120"/>
              </a:rPr>
              <a:t>Architecture Diagram</a:t>
            </a:r>
            <a:endParaRPr lang="en-US" sz="3600" dirty="0">
              <a:latin typeface="Georgia" panose="02040502050405020303" pitchFamily="18" charset="0"/>
            </a:endParaRPr>
          </a:p>
          <a:p>
            <a:endParaRPr lang="en-IN" dirty="0"/>
          </a:p>
        </p:txBody>
      </p:sp>
      <p:sp>
        <p:nvSpPr>
          <p:cNvPr id="2" name="Rectangle 1">
            <a:extLst>
              <a:ext uri="{FF2B5EF4-FFF2-40B4-BE49-F238E27FC236}">
                <a16:creationId xmlns:a16="http://schemas.microsoft.com/office/drawing/2014/main" id="{3D1DEFA1-8FDF-3342-932E-F739E3737470}"/>
              </a:ext>
            </a:extLst>
          </p:cNvPr>
          <p:cNvSpPr/>
          <p:nvPr/>
        </p:nvSpPr>
        <p:spPr>
          <a:xfrm>
            <a:off x="774032" y="2076195"/>
            <a:ext cx="2286000" cy="4572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Input Image</a:t>
            </a:r>
          </a:p>
        </p:txBody>
      </p:sp>
      <p:sp>
        <p:nvSpPr>
          <p:cNvPr id="16" name="Rectangle 15">
            <a:extLst>
              <a:ext uri="{FF2B5EF4-FFF2-40B4-BE49-F238E27FC236}">
                <a16:creationId xmlns:a16="http://schemas.microsoft.com/office/drawing/2014/main" id="{255E886F-76D4-2B29-5887-2C2F163A99E9}"/>
              </a:ext>
            </a:extLst>
          </p:cNvPr>
          <p:cNvSpPr/>
          <p:nvPr/>
        </p:nvSpPr>
        <p:spPr>
          <a:xfrm>
            <a:off x="3990474" y="2089272"/>
            <a:ext cx="2286000" cy="4572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Pre-processing</a:t>
            </a:r>
          </a:p>
        </p:txBody>
      </p:sp>
      <p:sp>
        <p:nvSpPr>
          <p:cNvPr id="20" name="Rectangle 19">
            <a:extLst>
              <a:ext uri="{FF2B5EF4-FFF2-40B4-BE49-F238E27FC236}">
                <a16:creationId xmlns:a16="http://schemas.microsoft.com/office/drawing/2014/main" id="{303945CE-3599-A4B6-CBD8-61A9A8501881}"/>
              </a:ext>
            </a:extLst>
          </p:cNvPr>
          <p:cNvSpPr/>
          <p:nvPr/>
        </p:nvSpPr>
        <p:spPr>
          <a:xfrm>
            <a:off x="7255042" y="2108067"/>
            <a:ext cx="2514600" cy="4572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Feature Extraction</a:t>
            </a:r>
          </a:p>
        </p:txBody>
      </p:sp>
      <p:sp>
        <p:nvSpPr>
          <p:cNvPr id="27" name="Rectangle 26">
            <a:extLst>
              <a:ext uri="{FF2B5EF4-FFF2-40B4-BE49-F238E27FC236}">
                <a16:creationId xmlns:a16="http://schemas.microsoft.com/office/drawing/2014/main" id="{D1782ECE-D5DA-FEDC-D7D4-D367904AAD50}"/>
              </a:ext>
            </a:extLst>
          </p:cNvPr>
          <p:cNvSpPr/>
          <p:nvPr/>
        </p:nvSpPr>
        <p:spPr>
          <a:xfrm>
            <a:off x="9982200" y="2979432"/>
            <a:ext cx="2514600" cy="4572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Feature Selection</a:t>
            </a:r>
          </a:p>
        </p:txBody>
      </p:sp>
      <p:sp>
        <p:nvSpPr>
          <p:cNvPr id="31" name="Rectangle 30">
            <a:extLst>
              <a:ext uri="{FF2B5EF4-FFF2-40B4-BE49-F238E27FC236}">
                <a16:creationId xmlns:a16="http://schemas.microsoft.com/office/drawing/2014/main" id="{1182E622-3ABF-80FD-AA07-03E5451F5C65}"/>
              </a:ext>
            </a:extLst>
          </p:cNvPr>
          <p:cNvSpPr/>
          <p:nvPr/>
        </p:nvSpPr>
        <p:spPr>
          <a:xfrm>
            <a:off x="9982200" y="4114800"/>
            <a:ext cx="2667000" cy="72388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Classification Using CNN</a:t>
            </a:r>
          </a:p>
        </p:txBody>
      </p:sp>
      <p:sp>
        <p:nvSpPr>
          <p:cNvPr id="32" name="Rectangle 31">
            <a:extLst>
              <a:ext uri="{FF2B5EF4-FFF2-40B4-BE49-F238E27FC236}">
                <a16:creationId xmlns:a16="http://schemas.microsoft.com/office/drawing/2014/main" id="{006002D3-84ED-6FCB-81B8-97A9DC5901E3}"/>
              </a:ext>
            </a:extLst>
          </p:cNvPr>
          <p:cNvSpPr/>
          <p:nvPr/>
        </p:nvSpPr>
        <p:spPr>
          <a:xfrm>
            <a:off x="10066421" y="5508828"/>
            <a:ext cx="2438400" cy="13106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Predicted Human Face Shape and Recommendation</a:t>
            </a:r>
          </a:p>
        </p:txBody>
      </p:sp>
      <p:cxnSp>
        <p:nvCxnSpPr>
          <p:cNvPr id="34" name="Straight Arrow Connector 33">
            <a:extLst>
              <a:ext uri="{FF2B5EF4-FFF2-40B4-BE49-F238E27FC236}">
                <a16:creationId xmlns:a16="http://schemas.microsoft.com/office/drawing/2014/main" id="{AC7B878C-D18A-6027-FD68-76DD40B53F85}"/>
              </a:ext>
            </a:extLst>
          </p:cNvPr>
          <p:cNvCxnSpPr>
            <a:stCxn id="2" idx="3"/>
          </p:cNvCxnSpPr>
          <p:nvPr/>
        </p:nvCxnSpPr>
        <p:spPr>
          <a:xfrm flipV="1">
            <a:off x="3060032" y="2286000"/>
            <a:ext cx="930442" cy="18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B63BFB-0F98-F879-1864-76B0AE023D90}"/>
              </a:ext>
            </a:extLst>
          </p:cNvPr>
          <p:cNvCxnSpPr/>
          <p:nvPr/>
        </p:nvCxnSpPr>
        <p:spPr>
          <a:xfrm flipV="1">
            <a:off x="6300537" y="2317872"/>
            <a:ext cx="930442" cy="18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E1C0DD-6A57-1C91-1B7E-71F6CAD503F1}"/>
              </a:ext>
            </a:extLst>
          </p:cNvPr>
          <p:cNvCxnSpPr>
            <a:stCxn id="27" idx="2"/>
          </p:cNvCxnSpPr>
          <p:nvPr/>
        </p:nvCxnSpPr>
        <p:spPr>
          <a:xfrm>
            <a:off x="11239500" y="3436632"/>
            <a:ext cx="0" cy="678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9B01DF-80F3-039B-A778-7CB3308DE0CD}"/>
              </a:ext>
            </a:extLst>
          </p:cNvPr>
          <p:cNvCxnSpPr/>
          <p:nvPr/>
        </p:nvCxnSpPr>
        <p:spPr>
          <a:xfrm>
            <a:off x="11239500" y="4830660"/>
            <a:ext cx="0" cy="678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32B9C755-3DAD-14C4-5DFA-8EDE3A658689}"/>
              </a:ext>
            </a:extLst>
          </p:cNvPr>
          <p:cNvCxnSpPr>
            <a:stCxn id="20" idx="3"/>
            <a:endCxn id="27" idx="0"/>
          </p:cNvCxnSpPr>
          <p:nvPr/>
        </p:nvCxnSpPr>
        <p:spPr>
          <a:xfrm>
            <a:off x="9769642" y="2336667"/>
            <a:ext cx="1469858" cy="64276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B53F614-10DD-0DB1-50DF-121847E21E6B}"/>
              </a:ext>
            </a:extLst>
          </p:cNvPr>
          <p:cNvCxnSpPr>
            <a:stCxn id="61" idx="2"/>
          </p:cNvCxnSpPr>
          <p:nvPr/>
        </p:nvCxnSpPr>
        <p:spPr>
          <a:xfrm>
            <a:off x="3397405" y="1610694"/>
            <a:ext cx="31595" cy="3570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9C47FF-0B35-FC92-B1C3-0745D85C94B7}"/>
              </a:ext>
            </a:extLst>
          </p:cNvPr>
          <p:cNvCxnSpPr>
            <a:stCxn id="61" idx="2"/>
          </p:cNvCxnSpPr>
          <p:nvPr/>
        </p:nvCxnSpPr>
        <p:spPr>
          <a:xfrm>
            <a:off x="3397405" y="1610694"/>
            <a:ext cx="9937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5E8B490-1D1B-A267-BD79-2C9BDD11CBED}"/>
              </a:ext>
            </a:extLst>
          </p:cNvPr>
          <p:cNvCxnSpPr/>
          <p:nvPr/>
        </p:nvCxnSpPr>
        <p:spPr>
          <a:xfrm>
            <a:off x="13335000" y="1610694"/>
            <a:ext cx="0" cy="3570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472546-D872-F644-0AC4-16D70BB87C20}"/>
              </a:ext>
            </a:extLst>
          </p:cNvPr>
          <p:cNvCxnSpPr/>
          <p:nvPr/>
        </p:nvCxnSpPr>
        <p:spPr>
          <a:xfrm>
            <a:off x="3397405" y="5181600"/>
            <a:ext cx="9937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80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E61F-8520-85C6-C511-8878C04A2490}"/>
              </a:ext>
            </a:extLst>
          </p:cNvPr>
          <p:cNvSpPr>
            <a:spLocks noGrp="1"/>
          </p:cNvSpPr>
          <p:nvPr>
            <p:ph type="title"/>
          </p:nvPr>
        </p:nvSpPr>
        <p:spPr>
          <a:xfrm>
            <a:off x="4171486" y="231152"/>
            <a:ext cx="5638800" cy="590931"/>
          </a:xfrm>
        </p:spPr>
        <p:txBody>
          <a:bodyPr>
            <a:normAutofit fontScale="90000"/>
          </a:bodyPr>
          <a:lstStyle/>
          <a:p>
            <a:pPr algn="ctr"/>
            <a:r>
              <a:rPr lang="en-IN" b="1" dirty="0">
                <a:solidFill>
                  <a:srgbClr val="891589"/>
                </a:solidFill>
                <a:latin typeface="Times New Roman" panose="02020603050405020304" pitchFamily="18" charset="0"/>
                <a:cs typeface="Times New Roman" panose="02020603050405020304" pitchFamily="18" charset="0"/>
              </a:rPr>
              <a:t>    </a:t>
            </a:r>
            <a:r>
              <a:rPr lang="en-IN" sz="4000" b="1" dirty="0">
                <a:solidFill>
                  <a:srgbClr val="891589"/>
                </a:solidFill>
                <a:latin typeface="Times New Roman" panose="02020603050405020304" pitchFamily="18" charset="0"/>
                <a:cs typeface="Times New Roman" panose="02020603050405020304" pitchFamily="18" charset="0"/>
              </a:rPr>
              <a:t>HIGH-LEVEL DESIGN</a:t>
            </a:r>
            <a:endParaRPr lang="en-IN" sz="4000" dirty="0"/>
          </a:p>
        </p:txBody>
      </p:sp>
      <p:sp>
        <p:nvSpPr>
          <p:cNvPr id="7" name="Content Placeholder 6">
            <a:extLst>
              <a:ext uri="{FF2B5EF4-FFF2-40B4-BE49-F238E27FC236}">
                <a16:creationId xmlns:a16="http://schemas.microsoft.com/office/drawing/2014/main" id="{EDADA6E9-EAA9-E22A-4570-5BA0A519A51F}"/>
              </a:ext>
            </a:extLst>
          </p:cNvPr>
          <p:cNvSpPr txBox="1">
            <a:spLocks noGrp="1"/>
          </p:cNvSpPr>
          <p:nvPr>
            <p:ph idx="1"/>
          </p:nvPr>
        </p:nvSpPr>
        <p:spPr>
          <a:xfrm>
            <a:off x="1006475" y="1066800"/>
            <a:ext cx="12617450" cy="590931"/>
          </a:xfrm>
          <a:prstGeom prst="rect">
            <a:avLst/>
          </a:prstGeom>
          <a:noFill/>
        </p:spPr>
        <p:txBody>
          <a:bodyPr wrap="square" rtlCol="0">
            <a:spAutoFit/>
          </a:bodyPr>
          <a:lstStyle/>
          <a:p>
            <a:pPr marL="0" indent="0">
              <a:buClrTx/>
              <a:buSzPct val="90000"/>
              <a:buNone/>
            </a:pPr>
            <a:r>
              <a:rPr lang="en-IN" sz="3600" dirty="0">
                <a:solidFill>
                  <a:schemeClr val="tx1"/>
                </a:solidFill>
                <a:latin typeface="Times New Roman" panose="02020603050405020304" pitchFamily="18" charset="0"/>
                <a:cs typeface="Times New Roman" panose="02020603050405020304" pitchFamily="18" charset="0"/>
              </a:rPr>
              <a:t>Use case Diagram </a:t>
            </a:r>
          </a:p>
        </p:txBody>
      </p:sp>
      <p:pic>
        <p:nvPicPr>
          <p:cNvPr id="8" name="Picture 7">
            <a:extLst>
              <a:ext uri="{FF2B5EF4-FFF2-40B4-BE49-F238E27FC236}">
                <a16:creationId xmlns:a16="http://schemas.microsoft.com/office/drawing/2014/main" id="{B314D7CE-59BD-A4C0-761C-D039D5321084}"/>
              </a:ext>
            </a:extLst>
          </p:cNvPr>
          <p:cNvPicPr>
            <a:picLocks noChangeAspect="1"/>
          </p:cNvPicPr>
          <p:nvPr/>
        </p:nvPicPr>
        <p:blipFill>
          <a:blip r:embed="rId2"/>
          <a:stretch>
            <a:fillRect/>
          </a:stretch>
        </p:blipFill>
        <p:spPr>
          <a:xfrm>
            <a:off x="2838914" y="1902448"/>
            <a:ext cx="8952572" cy="4876800"/>
          </a:xfrm>
          <a:prstGeom prst="rect">
            <a:avLst/>
          </a:prstGeom>
        </p:spPr>
      </p:pic>
      <p:sp>
        <p:nvSpPr>
          <p:cNvPr id="9" name="TextBox 8">
            <a:extLst>
              <a:ext uri="{FF2B5EF4-FFF2-40B4-BE49-F238E27FC236}">
                <a16:creationId xmlns:a16="http://schemas.microsoft.com/office/drawing/2014/main" id="{CECAEDCD-87D3-4B94-AB77-E6C6A91E9FA5}"/>
              </a:ext>
            </a:extLst>
          </p:cNvPr>
          <p:cNvSpPr txBox="1"/>
          <p:nvPr/>
        </p:nvSpPr>
        <p:spPr>
          <a:xfrm>
            <a:off x="5334000" y="6944988"/>
            <a:ext cx="4343400" cy="830997"/>
          </a:xfrm>
          <a:prstGeom prst="rect">
            <a:avLst/>
          </a:prstGeom>
          <a:noFill/>
        </p:spPr>
        <p:txBody>
          <a:bodyPr wrap="square" rtlCol="0">
            <a:spAutoFit/>
          </a:bodyPr>
          <a:lstStyle/>
          <a:p>
            <a:endParaRPr lang="en-IN" sz="2400" b="1"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Figure 2 : Use case diagram</a:t>
            </a:r>
          </a:p>
        </p:txBody>
      </p:sp>
    </p:spTree>
    <p:extLst>
      <p:ext uri="{BB962C8B-B14F-4D97-AF65-F5344CB8AC3E}">
        <p14:creationId xmlns:p14="http://schemas.microsoft.com/office/powerpoint/2010/main" val="3622749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02431"/>
            <a:ext cx="12893040" cy="2651759"/>
          </a:xfrm>
        </p:spPr>
        <p:txBody>
          <a:bodyPr>
            <a:normAutofit/>
          </a:bodyPr>
          <a:lstStyle/>
          <a:p>
            <a:pPr algn="ctr"/>
            <a:r>
              <a:rPr lang="en-IN" sz="3600" b="1" dirty="0">
                <a:solidFill>
                  <a:srgbClr val="891589"/>
                </a:solidFill>
                <a:latin typeface="Times New Roman" panose="02020603050405020304" pitchFamily="18" charset="0"/>
                <a:cs typeface="Times New Roman" panose="02020603050405020304" pitchFamily="18" charset="0"/>
              </a:rPr>
              <a:t>HIGH-LEVEL DESIGN</a:t>
            </a:r>
            <a:endParaRPr lang="en-US" sz="3600" b="1" dirty="0">
              <a:solidFill>
                <a:srgbClr val="891589"/>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7" name="Text 1">
            <a:extLst>
              <a:ext uri="{FF2B5EF4-FFF2-40B4-BE49-F238E27FC236}">
                <a16:creationId xmlns:a16="http://schemas.microsoft.com/office/drawing/2014/main" id="{98056D0E-3E35-0872-B225-C47263E328C2}"/>
              </a:ext>
            </a:extLst>
          </p:cNvPr>
          <p:cNvSpPr/>
          <p:nvPr/>
        </p:nvSpPr>
        <p:spPr>
          <a:xfrm>
            <a:off x="419098" y="441098"/>
            <a:ext cx="6843163" cy="726191"/>
          </a:xfrm>
          <a:prstGeom prst="rect">
            <a:avLst/>
          </a:prstGeom>
          <a:noFill/>
          <a:ln/>
        </p:spPr>
        <p:txBody>
          <a:bodyPr wrap="none" rtlCol="0" anchor="t"/>
          <a:lstStyle/>
          <a:p>
            <a:pPr marL="0" indent="0">
              <a:lnSpc>
                <a:spcPts val="5468"/>
              </a:lnSpc>
              <a:buNone/>
            </a:pPr>
            <a:r>
              <a:rPr lang="en-US" sz="3200" dirty="0">
                <a:solidFill>
                  <a:srgbClr val="312F2B"/>
                </a:solidFill>
                <a:latin typeface="Times New Roman" panose="02020603050405020304" pitchFamily="18" charset="0"/>
                <a:ea typeface="Gelasio" pitchFamily="34" charset="-122"/>
                <a:cs typeface="Times New Roman" panose="02020603050405020304" pitchFamily="18" charset="0"/>
              </a:rPr>
              <a:t>Flow Chart of face shape classification</a:t>
            </a: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17342721-E625-BF89-3D39-E055E7D2EAC5}"/>
              </a:ext>
            </a:extLst>
          </p:cNvPr>
          <p:cNvSpPr/>
          <p:nvPr/>
        </p:nvSpPr>
        <p:spPr>
          <a:xfrm>
            <a:off x="5823284" y="1305391"/>
            <a:ext cx="1828800" cy="536608"/>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800" dirty="0">
                <a:latin typeface="Times New Roman" panose="02020603050405020304" pitchFamily="18" charset="0"/>
                <a:cs typeface="Times New Roman" panose="02020603050405020304" pitchFamily="18" charset="0"/>
              </a:rPr>
              <a:t>Start</a:t>
            </a:r>
          </a:p>
        </p:txBody>
      </p:sp>
      <p:sp>
        <p:nvSpPr>
          <p:cNvPr id="6" name="Rectangle 5">
            <a:extLst>
              <a:ext uri="{FF2B5EF4-FFF2-40B4-BE49-F238E27FC236}">
                <a16:creationId xmlns:a16="http://schemas.microsoft.com/office/drawing/2014/main" id="{C64B4D01-D9D5-93EF-F52E-61753E01B8B2}"/>
              </a:ext>
            </a:extLst>
          </p:cNvPr>
          <p:cNvSpPr/>
          <p:nvPr/>
        </p:nvSpPr>
        <p:spPr>
          <a:xfrm>
            <a:off x="5373504" y="4849996"/>
            <a:ext cx="2872740" cy="478443"/>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Pre-processing</a:t>
            </a:r>
          </a:p>
        </p:txBody>
      </p:sp>
      <p:sp>
        <p:nvSpPr>
          <p:cNvPr id="8" name="Rectangle 7">
            <a:extLst>
              <a:ext uri="{FF2B5EF4-FFF2-40B4-BE49-F238E27FC236}">
                <a16:creationId xmlns:a16="http://schemas.microsoft.com/office/drawing/2014/main" id="{77EBF0A4-8688-3F6A-F9B4-96051DDCA898}"/>
              </a:ext>
            </a:extLst>
          </p:cNvPr>
          <p:cNvSpPr/>
          <p:nvPr/>
        </p:nvSpPr>
        <p:spPr>
          <a:xfrm>
            <a:off x="5373504" y="5580380"/>
            <a:ext cx="2872740" cy="478443"/>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Feature extraction</a:t>
            </a:r>
          </a:p>
        </p:txBody>
      </p:sp>
      <p:sp>
        <p:nvSpPr>
          <p:cNvPr id="9" name="Rectangle 8">
            <a:extLst>
              <a:ext uri="{FF2B5EF4-FFF2-40B4-BE49-F238E27FC236}">
                <a16:creationId xmlns:a16="http://schemas.microsoft.com/office/drawing/2014/main" id="{284AB758-8090-FF1E-10AB-AD659DE12248}"/>
              </a:ext>
            </a:extLst>
          </p:cNvPr>
          <p:cNvSpPr/>
          <p:nvPr/>
        </p:nvSpPr>
        <p:spPr>
          <a:xfrm>
            <a:off x="3063461" y="3843262"/>
            <a:ext cx="2711697" cy="478443"/>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Train</a:t>
            </a:r>
          </a:p>
        </p:txBody>
      </p:sp>
      <p:sp>
        <p:nvSpPr>
          <p:cNvPr id="10" name="Rectangle 9">
            <a:extLst>
              <a:ext uri="{FF2B5EF4-FFF2-40B4-BE49-F238E27FC236}">
                <a16:creationId xmlns:a16="http://schemas.microsoft.com/office/drawing/2014/main" id="{A8EFBD60-98A5-55FB-0C35-8261785D95AD}"/>
              </a:ext>
            </a:extLst>
          </p:cNvPr>
          <p:cNvSpPr/>
          <p:nvPr/>
        </p:nvSpPr>
        <p:spPr>
          <a:xfrm>
            <a:off x="7262261" y="3877487"/>
            <a:ext cx="2856696" cy="454178"/>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Test</a:t>
            </a:r>
          </a:p>
        </p:txBody>
      </p:sp>
      <p:sp>
        <p:nvSpPr>
          <p:cNvPr id="11" name="Oval 10">
            <a:extLst>
              <a:ext uri="{FF2B5EF4-FFF2-40B4-BE49-F238E27FC236}">
                <a16:creationId xmlns:a16="http://schemas.microsoft.com/office/drawing/2014/main" id="{5350BD38-0A89-371C-F6EE-43B7E943516E}"/>
              </a:ext>
            </a:extLst>
          </p:cNvPr>
          <p:cNvSpPr/>
          <p:nvPr/>
        </p:nvSpPr>
        <p:spPr>
          <a:xfrm>
            <a:off x="5879431" y="7263160"/>
            <a:ext cx="1828800" cy="454178"/>
          </a:xfrm>
          <a:prstGeom prst="ellipse">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Stop</a:t>
            </a:r>
          </a:p>
        </p:txBody>
      </p:sp>
      <p:cxnSp>
        <p:nvCxnSpPr>
          <p:cNvPr id="14" name="Straight Arrow Connector 13">
            <a:extLst>
              <a:ext uri="{FF2B5EF4-FFF2-40B4-BE49-F238E27FC236}">
                <a16:creationId xmlns:a16="http://schemas.microsoft.com/office/drawing/2014/main" id="{CAFFB482-FF2A-D719-B3D5-3A753656172A}"/>
              </a:ext>
            </a:extLst>
          </p:cNvPr>
          <p:cNvCxnSpPr>
            <a:cxnSpLocks/>
          </p:cNvCxnSpPr>
          <p:nvPr/>
        </p:nvCxnSpPr>
        <p:spPr>
          <a:xfrm>
            <a:off x="6689558" y="1853356"/>
            <a:ext cx="0" cy="276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6889DE-2C9C-C104-FAD9-914D56BE9A73}"/>
              </a:ext>
            </a:extLst>
          </p:cNvPr>
          <p:cNvCxnSpPr/>
          <p:nvPr/>
        </p:nvCxnSpPr>
        <p:spPr>
          <a:xfrm>
            <a:off x="6689558" y="2607879"/>
            <a:ext cx="0" cy="276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81DDC5-F200-C345-AA7D-5C8D109328BE}"/>
              </a:ext>
            </a:extLst>
          </p:cNvPr>
          <p:cNvCxnSpPr/>
          <p:nvPr/>
        </p:nvCxnSpPr>
        <p:spPr>
          <a:xfrm>
            <a:off x="6777789" y="5304174"/>
            <a:ext cx="0" cy="276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CF11D8-4A6C-48F8-BB72-E833ABF5B3C9}"/>
              </a:ext>
            </a:extLst>
          </p:cNvPr>
          <p:cNvCxnSpPr/>
          <p:nvPr/>
        </p:nvCxnSpPr>
        <p:spPr>
          <a:xfrm>
            <a:off x="6809874" y="6088528"/>
            <a:ext cx="0" cy="276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04CC14-10BE-8AAE-EBDF-0BD91E02C554}"/>
              </a:ext>
            </a:extLst>
          </p:cNvPr>
          <p:cNvCxnSpPr/>
          <p:nvPr/>
        </p:nvCxnSpPr>
        <p:spPr>
          <a:xfrm>
            <a:off x="6777789" y="6986954"/>
            <a:ext cx="0" cy="276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A8F7409-CA45-ADC5-8C64-9B1588ED66B7}"/>
              </a:ext>
            </a:extLst>
          </p:cNvPr>
          <p:cNvSpPr/>
          <p:nvPr/>
        </p:nvSpPr>
        <p:spPr>
          <a:xfrm>
            <a:off x="5373504" y="2884085"/>
            <a:ext cx="2872740" cy="478443"/>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a:latin typeface="Times New Roman" panose="02020603050405020304" pitchFamily="18" charset="0"/>
                <a:cs typeface="Times New Roman" panose="02020603050405020304" pitchFamily="18" charset="0"/>
              </a:rPr>
              <a:t>Split dataset</a:t>
            </a:r>
          </a:p>
        </p:txBody>
      </p:sp>
      <p:sp>
        <p:nvSpPr>
          <p:cNvPr id="35" name="Flowchart: Decision 34">
            <a:extLst>
              <a:ext uri="{FF2B5EF4-FFF2-40B4-BE49-F238E27FC236}">
                <a16:creationId xmlns:a16="http://schemas.microsoft.com/office/drawing/2014/main" id="{813BFFD6-C2CD-1C69-69C3-06EC67B0A7C0}"/>
              </a:ext>
            </a:extLst>
          </p:cNvPr>
          <p:cNvSpPr/>
          <p:nvPr/>
        </p:nvSpPr>
        <p:spPr>
          <a:xfrm>
            <a:off x="5373504" y="6364734"/>
            <a:ext cx="2872740" cy="629201"/>
          </a:xfrm>
          <a:prstGeom prst="flowChartDecision">
            <a:avLst/>
          </a:prstGeom>
          <a:ln w="19050">
            <a:solidFill>
              <a:srgbClr val="36342F"/>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CNN model</a:t>
            </a:r>
          </a:p>
        </p:txBody>
      </p:sp>
      <p:cxnSp>
        <p:nvCxnSpPr>
          <p:cNvPr id="44" name="Connector: Elbow 43">
            <a:extLst>
              <a:ext uri="{FF2B5EF4-FFF2-40B4-BE49-F238E27FC236}">
                <a16:creationId xmlns:a16="http://schemas.microsoft.com/office/drawing/2014/main" id="{9FCE670D-AD3A-1B52-446E-7CD5A49E95FE}"/>
              </a:ext>
            </a:extLst>
          </p:cNvPr>
          <p:cNvCxnSpPr>
            <a:cxnSpLocks/>
          </p:cNvCxnSpPr>
          <p:nvPr/>
        </p:nvCxnSpPr>
        <p:spPr>
          <a:xfrm rot="16200000" flipH="1">
            <a:off x="6557024" y="2178283"/>
            <a:ext cx="8397" cy="4312206"/>
          </a:xfrm>
          <a:prstGeom prst="bentConnector3">
            <a:avLst>
              <a:gd name="adj1" fmla="val 282240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86D9DA-1B21-056E-93D4-F27389425123}"/>
              </a:ext>
            </a:extLst>
          </p:cNvPr>
          <p:cNvCxnSpPr/>
          <p:nvPr/>
        </p:nvCxnSpPr>
        <p:spPr>
          <a:xfrm>
            <a:off x="6689558" y="4573790"/>
            <a:ext cx="0" cy="276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E5CB564-3B94-0D4C-6858-EBE2ACCDAA99}"/>
              </a:ext>
            </a:extLst>
          </p:cNvPr>
          <p:cNvCxnSpPr>
            <a:cxnSpLocks/>
          </p:cNvCxnSpPr>
          <p:nvPr/>
        </p:nvCxnSpPr>
        <p:spPr>
          <a:xfrm rot="16200000" flipH="1">
            <a:off x="6612940" y="1698404"/>
            <a:ext cx="4047" cy="4324238"/>
          </a:xfrm>
          <a:prstGeom prst="bentConnector3">
            <a:avLst>
              <a:gd name="adj1" fmla="val -5648629"/>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B0AB7A9-308F-3109-3CD0-6A74CE720D8F}"/>
              </a:ext>
            </a:extLst>
          </p:cNvPr>
          <p:cNvCxnSpPr>
            <a:cxnSpLocks/>
            <a:stCxn id="35" idx="3"/>
            <a:endCxn id="5" idx="2"/>
          </p:cNvCxnSpPr>
          <p:nvPr/>
        </p:nvCxnSpPr>
        <p:spPr>
          <a:xfrm>
            <a:off x="8246244" y="6679335"/>
            <a:ext cx="1773204" cy="10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15A8649-3937-8277-9D9F-BAE235101EFF}"/>
              </a:ext>
            </a:extLst>
          </p:cNvPr>
          <p:cNvCxnSpPr/>
          <p:nvPr/>
        </p:nvCxnSpPr>
        <p:spPr>
          <a:xfrm>
            <a:off x="6737684" y="3352800"/>
            <a:ext cx="0" cy="276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47B73DA-81F9-6742-8FEB-CDCCE358D635}"/>
              </a:ext>
            </a:extLst>
          </p:cNvPr>
          <p:cNvCxnSpPr>
            <a:cxnSpLocks/>
            <a:endCxn id="6" idx="3"/>
          </p:cNvCxnSpPr>
          <p:nvPr/>
        </p:nvCxnSpPr>
        <p:spPr>
          <a:xfrm rot="16200000" flipV="1">
            <a:off x="9004560" y="4330902"/>
            <a:ext cx="1350894" cy="28675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73EE9A60-4F55-CB08-23A6-7F48D5C260C1}"/>
              </a:ext>
            </a:extLst>
          </p:cNvPr>
          <p:cNvCxnSpPr>
            <a:cxnSpLocks/>
          </p:cNvCxnSpPr>
          <p:nvPr/>
        </p:nvCxnSpPr>
        <p:spPr>
          <a:xfrm rot="5400000">
            <a:off x="8842529" y="4853816"/>
            <a:ext cx="206502" cy="43359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BCD0AF8-616A-AFDE-4E91-12527ADE01A1}"/>
              </a:ext>
            </a:extLst>
          </p:cNvPr>
          <p:cNvSpPr txBox="1"/>
          <p:nvPr/>
        </p:nvSpPr>
        <p:spPr>
          <a:xfrm>
            <a:off x="9290194" y="4711893"/>
            <a:ext cx="685779"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no</a:t>
            </a:r>
          </a:p>
        </p:txBody>
      </p:sp>
      <p:sp>
        <p:nvSpPr>
          <p:cNvPr id="67" name="TextBox 66">
            <a:extLst>
              <a:ext uri="{FF2B5EF4-FFF2-40B4-BE49-F238E27FC236}">
                <a16:creationId xmlns:a16="http://schemas.microsoft.com/office/drawing/2014/main" id="{2D94CCF4-D001-AF39-BF08-00C5AD93B0AD}"/>
              </a:ext>
            </a:extLst>
          </p:cNvPr>
          <p:cNvSpPr txBox="1"/>
          <p:nvPr/>
        </p:nvSpPr>
        <p:spPr>
          <a:xfrm>
            <a:off x="8789720" y="6271736"/>
            <a:ext cx="105269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yes</a:t>
            </a:r>
          </a:p>
        </p:txBody>
      </p:sp>
      <p:sp>
        <p:nvSpPr>
          <p:cNvPr id="68" name="TextBox 67">
            <a:extLst>
              <a:ext uri="{FF2B5EF4-FFF2-40B4-BE49-F238E27FC236}">
                <a16:creationId xmlns:a16="http://schemas.microsoft.com/office/drawing/2014/main" id="{41C8DE5A-BF46-FBDA-2069-810BADE8778B}"/>
              </a:ext>
            </a:extLst>
          </p:cNvPr>
          <p:cNvSpPr txBox="1"/>
          <p:nvPr/>
        </p:nvSpPr>
        <p:spPr>
          <a:xfrm>
            <a:off x="4038599" y="7758398"/>
            <a:ext cx="8001001"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Figure  3 : Flow Chart of Human Face Shape Classification</a:t>
            </a:r>
          </a:p>
        </p:txBody>
      </p:sp>
      <p:sp>
        <p:nvSpPr>
          <p:cNvPr id="5" name="Flowchart: Data 4">
            <a:extLst>
              <a:ext uri="{FF2B5EF4-FFF2-40B4-BE49-F238E27FC236}">
                <a16:creationId xmlns:a16="http://schemas.microsoft.com/office/drawing/2014/main" id="{C2713BCB-9E5C-64CC-B82D-20228291BD39}"/>
              </a:ext>
            </a:extLst>
          </p:cNvPr>
          <p:cNvSpPr/>
          <p:nvPr/>
        </p:nvSpPr>
        <p:spPr>
          <a:xfrm>
            <a:off x="9748278" y="6450499"/>
            <a:ext cx="2711696" cy="478443"/>
          </a:xfrm>
          <a:prstGeom prst="flowChartInputOutpu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Predict results</a:t>
            </a:r>
          </a:p>
        </p:txBody>
      </p:sp>
      <p:sp>
        <p:nvSpPr>
          <p:cNvPr id="12" name="Flowchart: Data 11">
            <a:extLst>
              <a:ext uri="{FF2B5EF4-FFF2-40B4-BE49-F238E27FC236}">
                <a16:creationId xmlns:a16="http://schemas.microsoft.com/office/drawing/2014/main" id="{DFD6AC6F-CF03-7E8F-EA1C-01CDD8FA09D9}"/>
              </a:ext>
            </a:extLst>
          </p:cNvPr>
          <p:cNvSpPr/>
          <p:nvPr/>
        </p:nvSpPr>
        <p:spPr>
          <a:xfrm>
            <a:off x="5333710" y="2144502"/>
            <a:ext cx="2711696" cy="478443"/>
          </a:xfrm>
          <a:prstGeom prst="flowChartInputOutpu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Input Images</a:t>
            </a:r>
          </a:p>
        </p:txBody>
      </p:sp>
    </p:spTree>
    <p:extLst>
      <p:ext uri="{BB962C8B-B14F-4D97-AF65-F5344CB8AC3E}">
        <p14:creationId xmlns:p14="http://schemas.microsoft.com/office/powerpoint/2010/main" val="32840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B242DA-1908-1156-9C3B-77ADBF97BD62}"/>
              </a:ext>
            </a:extLst>
          </p:cNvPr>
          <p:cNvSpPr>
            <a:spLocks noGrp="1"/>
          </p:cNvSpPr>
          <p:nvPr>
            <p:ph type="title"/>
          </p:nvPr>
        </p:nvSpPr>
        <p:spPr>
          <a:xfrm>
            <a:off x="0" y="-109538"/>
            <a:ext cx="14630400" cy="1481138"/>
          </a:xfrm>
          <a:gradFill flip="none" rotWithShape="1">
            <a:gsLst>
              <a:gs pos="44000">
                <a:schemeClr val="accent3">
                  <a:lumMod val="0"/>
                  <a:lumOff val="100000"/>
                </a:schemeClr>
              </a:gs>
              <a:gs pos="37000">
                <a:schemeClr val="accent3">
                  <a:lumMod val="0"/>
                  <a:lumOff val="100000"/>
                </a:schemeClr>
              </a:gs>
              <a:gs pos="92000">
                <a:schemeClr val="accent3">
                  <a:lumMod val="100000"/>
                </a:schemeClr>
              </a:gs>
            </a:gsLst>
            <a:path path="circle">
              <a:fillToRect l="50000" t="50000" r="50000" b="50000"/>
            </a:path>
            <a:tileRect/>
          </a:gradFill>
        </p:spPr>
        <p:txBody>
          <a:bodyPr/>
          <a:lstStyle/>
          <a:p>
            <a:r>
              <a:rPr lang="en-US" b="1" dirty="0">
                <a:solidFill>
                  <a:srgbClr val="891589"/>
                </a:solidFill>
                <a:latin typeface="Times New Roman" panose="02020603050405020304" pitchFamily="18" charset="0"/>
                <a:cs typeface="Times New Roman" panose="02020603050405020304" pitchFamily="18" charset="0"/>
              </a:rPr>
              <a:t>             “Human face shape Classification”</a:t>
            </a:r>
            <a:endParaRPr lang="en-IN" b="1" dirty="0">
              <a:solidFill>
                <a:srgbClr val="891589"/>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6026C59-7D79-88C2-4F8A-CF02B0B26B4D}"/>
              </a:ext>
            </a:extLst>
          </p:cNvPr>
          <p:cNvPicPr>
            <a:picLocks noChangeAspect="1"/>
          </p:cNvPicPr>
          <p:nvPr/>
        </p:nvPicPr>
        <p:blipFill>
          <a:blip r:embed="rId2"/>
          <a:stretch>
            <a:fillRect/>
          </a:stretch>
        </p:blipFill>
        <p:spPr>
          <a:xfrm>
            <a:off x="3379304" y="1371600"/>
            <a:ext cx="7871791" cy="6858000"/>
          </a:xfrm>
          <a:prstGeom prst="rect">
            <a:avLst/>
          </a:prstGeom>
          <a:effectLst>
            <a:softEdge rad="647700"/>
          </a:effectLst>
        </p:spPr>
      </p:pic>
      <p:sp>
        <p:nvSpPr>
          <p:cNvPr id="8" name="Content Placeholder 6">
            <a:extLst>
              <a:ext uri="{FF2B5EF4-FFF2-40B4-BE49-F238E27FC236}">
                <a16:creationId xmlns:a16="http://schemas.microsoft.com/office/drawing/2014/main" id="{8A188C6C-C1BA-7FF9-92CD-E0CC22A3D9F7}"/>
              </a:ext>
            </a:extLst>
          </p:cNvPr>
          <p:cNvSpPr txBox="1">
            <a:spLocks/>
          </p:cNvSpPr>
          <p:nvPr/>
        </p:nvSpPr>
        <p:spPr>
          <a:xfrm>
            <a:off x="2133600" y="2133600"/>
            <a:ext cx="1447800" cy="590931"/>
          </a:xfrm>
          <a:prstGeom prst="rect">
            <a:avLst/>
          </a:prstGeom>
          <a:noFill/>
        </p:spPr>
        <p:txBody>
          <a:bodyPr wrap="square"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SzPct val="90000"/>
              <a:buNone/>
            </a:pPr>
            <a:r>
              <a:rPr lang="en-IN" sz="3600" dirty="0">
                <a:solidFill>
                  <a:srgbClr val="FF0000"/>
                </a:solidFill>
                <a:latin typeface="Georgia" panose="02040502050405020303" pitchFamily="18" charset="0"/>
                <a:cs typeface="Times New Roman" panose="02020603050405020304" pitchFamily="18" charset="0"/>
              </a:rPr>
              <a:t>Oval</a:t>
            </a:r>
            <a:r>
              <a:rPr lang="en-IN" sz="3600" dirty="0">
                <a:latin typeface="Georgia" panose="02040502050405020303" pitchFamily="18" charset="0"/>
                <a:cs typeface="Times New Roman" panose="02020603050405020304" pitchFamily="18" charset="0"/>
              </a:rPr>
              <a:t> </a:t>
            </a:r>
          </a:p>
        </p:txBody>
      </p:sp>
      <p:sp>
        <p:nvSpPr>
          <p:cNvPr id="9" name="Content Placeholder 6">
            <a:extLst>
              <a:ext uri="{FF2B5EF4-FFF2-40B4-BE49-F238E27FC236}">
                <a16:creationId xmlns:a16="http://schemas.microsoft.com/office/drawing/2014/main" id="{2A9CB448-5F8C-4EC7-594A-59D357BD95F4}"/>
              </a:ext>
            </a:extLst>
          </p:cNvPr>
          <p:cNvSpPr txBox="1">
            <a:spLocks/>
          </p:cNvSpPr>
          <p:nvPr/>
        </p:nvSpPr>
        <p:spPr>
          <a:xfrm>
            <a:off x="557463" y="4343401"/>
            <a:ext cx="1548063" cy="590931"/>
          </a:xfrm>
          <a:prstGeom prst="rect">
            <a:avLst/>
          </a:prstGeom>
          <a:noFill/>
        </p:spPr>
        <p:txBody>
          <a:bodyPr wrap="square"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SzPct val="90000"/>
              <a:buNone/>
            </a:pPr>
            <a:r>
              <a:rPr lang="en-IN" sz="3600" dirty="0">
                <a:solidFill>
                  <a:srgbClr val="FF0000"/>
                </a:solidFill>
                <a:latin typeface="Georgia" panose="02040502050405020303" pitchFamily="18" charset="0"/>
                <a:cs typeface="Times New Roman" panose="02020603050405020304" pitchFamily="18" charset="0"/>
              </a:rPr>
              <a:t>Round </a:t>
            </a:r>
          </a:p>
        </p:txBody>
      </p:sp>
      <p:sp>
        <p:nvSpPr>
          <p:cNvPr id="10" name="Content Placeholder 6">
            <a:extLst>
              <a:ext uri="{FF2B5EF4-FFF2-40B4-BE49-F238E27FC236}">
                <a16:creationId xmlns:a16="http://schemas.microsoft.com/office/drawing/2014/main" id="{DD9CF425-8056-BB20-1A53-1DE4ECAB268E}"/>
              </a:ext>
            </a:extLst>
          </p:cNvPr>
          <p:cNvSpPr txBox="1">
            <a:spLocks/>
          </p:cNvSpPr>
          <p:nvPr/>
        </p:nvSpPr>
        <p:spPr>
          <a:xfrm>
            <a:off x="11177335" y="1838134"/>
            <a:ext cx="1447800" cy="590931"/>
          </a:xfrm>
          <a:prstGeom prst="rect">
            <a:avLst/>
          </a:prstGeom>
          <a:noFill/>
        </p:spPr>
        <p:txBody>
          <a:bodyPr wrap="square"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SzPct val="90000"/>
              <a:buNone/>
            </a:pPr>
            <a:r>
              <a:rPr lang="en-IN" sz="3600" dirty="0">
                <a:solidFill>
                  <a:srgbClr val="FF0000"/>
                </a:solidFill>
                <a:latin typeface="Georgia" panose="02040502050405020303" pitchFamily="18" charset="0"/>
                <a:cs typeface="Times New Roman" panose="02020603050405020304" pitchFamily="18" charset="0"/>
              </a:rPr>
              <a:t>Heart</a:t>
            </a:r>
            <a:r>
              <a:rPr lang="en-IN" sz="3600" dirty="0">
                <a:latin typeface="Georgia" panose="02040502050405020303" pitchFamily="18" charset="0"/>
                <a:cs typeface="Times New Roman" panose="02020603050405020304" pitchFamily="18" charset="0"/>
              </a:rPr>
              <a:t> </a:t>
            </a:r>
          </a:p>
        </p:txBody>
      </p:sp>
      <p:sp>
        <p:nvSpPr>
          <p:cNvPr id="11" name="Content Placeholder 6">
            <a:extLst>
              <a:ext uri="{FF2B5EF4-FFF2-40B4-BE49-F238E27FC236}">
                <a16:creationId xmlns:a16="http://schemas.microsoft.com/office/drawing/2014/main" id="{82A7A09E-F006-BEF0-D375-4F116ED8A5A0}"/>
              </a:ext>
            </a:extLst>
          </p:cNvPr>
          <p:cNvSpPr txBox="1">
            <a:spLocks/>
          </p:cNvSpPr>
          <p:nvPr/>
        </p:nvSpPr>
        <p:spPr>
          <a:xfrm>
            <a:off x="12625135" y="3886200"/>
            <a:ext cx="1776665" cy="590931"/>
          </a:xfrm>
          <a:prstGeom prst="rect">
            <a:avLst/>
          </a:prstGeom>
          <a:noFill/>
        </p:spPr>
        <p:txBody>
          <a:bodyPr wrap="square"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SzPct val="90000"/>
              <a:buNone/>
            </a:pPr>
            <a:r>
              <a:rPr lang="en-IN" sz="3600" dirty="0">
                <a:solidFill>
                  <a:srgbClr val="FF0000"/>
                </a:solidFill>
                <a:latin typeface="Georgia" panose="02040502050405020303" pitchFamily="18" charset="0"/>
                <a:cs typeface="Times New Roman" panose="02020603050405020304" pitchFamily="18" charset="0"/>
              </a:rPr>
              <a:t>Square</a:t>
            </a:r>
            <a:r>
              <a:rPr lang="en-IN" sz="3600" dirty="0">
                <a:latin typeface="Georgia" panose="02040502050405020303" pitchFamily="18" charset="0"/>
                <a:cs typeface="Times New Roman" panose="02020603050405020304" pitchFamily="18" charset="0"/>
              </a:rPr>
              <a:t> </a:t>
            </a:r>
          </a:p>
        </p:txBody>
      </p:sp>
      <p:sp>
        <p:nvSpPr>
          <p:cNvPr id="12" name="Content Placeholder 6">
            <a:extLst>
              <a:ext uri="{FF2B5EF4-FFF2-40B4-BE49-F238E27FC236}">
                <a16:creationId xmlns:a16="http://schemas.microsoft.com/office/drawing/2014/main" id="{2359203A-A57B-53ED-9842-72E2A8F8C55A}"/>
              </a:ext>
            </a:extLst>
          </p:cNvPr>
          <p:cNvSpPr txBox="1">
            <a:spLocks/>
          </p:cNvSpPr>
          <p:nvPr/>
        </p:nvSpPr>
        <p:spPr>
          <a:xfrm>
            <a:off x="2857500" y="6686933"/>
            <a:ext cx="2209800" cy="590931"/>
          </a:xfrm>
          <a:prstGeom prst="rect">
            <a:avLst/>
          </a:prstGeom>
          <a:noFill/>
        </p:spPr>
        <p:txBody>
          <a:bodyPr wrap="square"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SzPct val="90000"/>
              <a:buNone/>
            </a:pPr>
            <a:r>
              <a:rPr lang="en-IN" sz="3600" dirty="0">
                <a:solidFill>
                  <a:srgbClr val="FF0000"/>
                </a:solidFill>
                <a:latin typeface="Georgia" panose="02040502050405020303" pitchFamily="18" charset="0"/>
                <a:cs typeface="Times New Roman" panose="02020603050405020304" pitchFamily="18" charset="0"/>
              </a:rPr>
              <a:t>Diamond</a:t>
            </a:r>
            <a:r>
              <a:rPr lang="en-IN" sz="3600" dirty="0">
                <a:latin typeface="Georgia" panose="02040502050405020303" pitchFamily="18" charset="0"/>
                <a:cs typeface="Times New Roman" panose="02020603050405020304" pitchFamily="18" charset="0"/>
              </a:rPr>
              <a:t> </a:t>
            </a:r>
          </a:p>
        </p:txBody>
      </p:sp>
      <p:sp>
        <p:nvSpPr>
          <p:cNvPr id="13" name="Content Placeholder 6">
            <a:extLst>
              <a:ext uri="{FF2B5EF4-FFF2-40B4-BE49-F238E27FC236}">
                <a16:creationId xmlns:a16="http://schemas.microsoft.com/office/drawing/2014/main" id="{3715618D-7827-4968-466F-8BE569E68CF5}"/>
              </a:ext>
            </a:extLst>
          </p:cNvPr>
          <p:cNvSpPr txBox="1">
            <a:spLocks/>
          </p:cNvSpPr>
          <p:nvPr/>
        </p:nvSpPr>
        <p:spPr>
          <a:xfrm>
            <a:off x="10275750" y="6594693"/>
            <a:ext cx="1776665" cy="590931"/>
          </a:xfrm>
          <a:prstGeom prst="rect">
            <a:avLst/>
          </a:prstGeom>
          <a:noFill/>
        </p:spPr>
        <p:txBody>
          <a:bodyPr wrap="square"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SzPct val="90000"/>
              <a:buNone/>
            </a:pPr>
            <a:r>
              <a:rPr lang="en-IN" sz="3600" dirty="0">
                <a:solidFill>
                  <a:srgbClr val="FF0000"/>
                </a:solidFill>
                <a:latin typeface="Georgia" panose="02040502050405020303" pitchFamily="18" charset="0"/>
                <a:cs typeface="Times New Roman" panose="02020603050405020304" pitchFamily="18" charset="0"/>
              </a:rPr>
              <a:t>Oblong</a:t>
            </a:r>
            <a:r>
              <a:rPr lang="en-IN" sz="3600" dirty="0">
                <a:latin typeface="Georgia" panose="02040502050405020303" pitchFamily="18" charset="0"/>
                <a:cs typeface="Times New Roman" panose="02020603050405020304" pitchFamily="18" charset="0"/>
              </a:rPr>
              <a:t> </a:t>
            </a:r>
          </a:p>
        </p:txBody>
      </p:sp>
      <p:cxnSp>
        <p:nvCxnSpPr>
          <p:cNvPr id="18" name="Connector: Curved 17">
            <a:extLst>
              <a:ext uri="{FF2B5EF4-FFF2-40B4-BE49-F238E27FC236}">
                <a16:creationId xmlns:a16="http://schemas.microsoft.com/office/drawing/2014/main" id="{398BB395-6F20-4AD5-7BEA-B9FEA081AFA8}"/>
              </a:ext>
            </a:extLst>
          </p:cNvPr>
          <p:cNvCxnSpPr/>
          <p:nvPr/>
        </p:nvCxnSpPr>
        <p:spPr>
          <a:xfrm rot="10800000">
            <a:off x="3276600" y="2429066"/>
            <a:ext cx="2133600" cy="1228535"/>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nector: Curved 21">
            <a:extLst>
              <a:ext uri="{FF2B5EF4-FFF2-40B4-BE49-F238E27FC236}">
                <a16:creationId xmlns:a16="http://schemas.microsoft.com/office/drawing/2014/main" id="{7CC905E4-6A79-8BB8-C0E5-8234521E2BBD}"/>
              </a:ext>
            </a:extLst>
          </p:cNvPr>
          <p:cNvCxnSpPr>
            <a:endCxn id="9" idx="3"/>
          </p:cNvCxnSpPr>
          <p:nvPr/>
        </p:nvCxnSpPr>
        <p:spPr>
          <a:xfrm rot="10800000">
            <a:off x="2105526" y="4638868"/>
            <a:ext cx="3483578" cy="618933"/>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or: Curved 23">
            <a:extLst>
              <a:ext uri="{FF2B5EF4-FFF2-40B4-BE49-F238E27FC236}">
                <a16:creationId xmlns:a16="http://schemas.microsoft.com/office/drawing/2014/main" id="{7C83EEEC-38E4-2AD6-928E-FB2F4632CEAF}"/>
              </a:ext>
            </a:extLst>
          </p:cNvPr>
          <p:cNvCxnSpPr>
            <a:endCxn id="12" idx="3"/>
          </p:cNvCxnSpPr>
          <p:nvPr/>
        </p:nvCxnSpPr>
        <p:spPr>
          <a:xfrm rot="10800000" flipV="1">
            <a:off x="5067300" y="6239067"/>
            <a:ext cx="1043608" cy="743331"/>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Curved 25">
            <a:extLst>
              <a:ext uri="{FF2B5EF4-FFF2-40B4-BE49-F238E27FC236}">
                <a16:creationId xmlns:a16="http://schemas.microsoft.com/office/drawing/2014/main" id="{9E59A084-3DD6-DE38-1087-4D525AA7C703}"/>
              </a:ext>
            </a:extLst>
          </p:cNvPr>
          <p:cNvCxnSpPr>
            <a:endCxn id="10" idx="1"/>
          </p:cNvCxnSpPr>
          <p:nvPr/>
        </p:nvCxnSpPr>
        <p:spPr>
          <a:xfrm flipV="1">
            <a:off x="9220200" y="2133600"/>
            <a:ext cx="1957135" cy="1524002"/>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8" name="Connector: Curved 27">
            <a:extLst>
              <a:ext uri="{FF2B5EF4-FFF2-40B4-BE49-F238E27FC236}">
                <a16:creationId xmlns:a16="http://schemas.microsoft.com/office/drawing/2014/main" id="{B705CA94-7678-B9A7-F5BB-4F69AB8AE9A5}"/>
              </a:ext>
            </a:extLst>
          </p:cNvPr>
          <p:cNvCxnSpPr>
            <a:endCxn id="11" idx="1"/>
          </p:cNvCxnSpPr>
          <p:nvPr/>
        </p:nvCxnSpPr>
        <p:spPr>
          <a:xfrm flipV="1">
            <a:off x="9043735" y="4181666"/>
            <a:ext cx="3581400" cy="957074"/>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4" name="Connector: Curved 33">
            <a:extLst>
              <a:ext uri="{FF2B5EF4-FFF2-40B4-BE49-F238E27FC236}">
                <a16:creationId xmlns:a16="http://schemas.microsoft.com/office/drawing/2014/main" id="{A4B249E8-18B3-DDBA-7024-883A7F570FDA}"/>
              </a:ext>
            </a:extLst>
          </p:cNvPr>
          <p:cNvCxnSpPr>
            <a:cxnSpLocks/>
          </p:cNvCxnSpPr>
          <p:nvPr/>
        </p:nvCxnSpPr>
        <p:spPr>
          <a:xfrm>
            <a:off x="8534400" y="6229732"/>
            <a:ext cx="1687996" cy="66160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60326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3ABB4-C431-E2F6-4A45-B37B57C1AEA1}"/>
              </a:ext>
            </a:extLst>
          </p:cNvPr>
          <p:cNvSpPr>
            <a:spLocks noGrp="1"/>
          </p:cNvSpPr>
          <p:nvPr>
            <p:ph type="title"/>
          </p:nvPr>
        </p:nvSpPr>
        <p:spPr>
          <a:xfrm>
            <a:off x="1005840" y="415075"/>
            <a:ext cx="12618720" cy="1283971"/>
          </a:xfrm>
        </p:spPr>
        <p:txBody>
          <a:bodyPr>
            <a:normAutofit fontScale="90000"/>
          </a:bodyPr>
          <a:lstStyle/>
          <a:p>
            <a:r>
              <a:rPr lang="en-IN" sz="4800" b="1" dirty="0">
                <a:solidFill>
                  <a:srgbClr val="891589"/>
                </a:solidFill>
                <a:latin typeface="Times New Roman" panose="02020603050405020304" pitchFamily="18" charset="0"/>
                <a:cs typeface="Times New Roman" panose="02020603050405020304" pitchFamily="18" charset="0"/>
              </a:rPr>
              <a:t>                        IMAGE ACQUISITION</a:t>
            </a:r>
            <a:br>
              <a:rPr lang="en-IN" sz="5400" dirty="0">
                <a:latin typeface="Georgia" panose="02040502050405020303" pitchFamily="18" charset="0"/>
              </a:rPr>
            </a:br>
            <a:endParaRPr lang="en-IN" dirty="0"/>
          </a:p>
        </p:txBody>
      </p:sp>
      <p:pic>
        <p:nvPicPr>
          <p:cNvPr id="7" name="Content Placeholder 6">
            <a:extLst>
              <a:ext uri="{FF2B5EF4-FFF2-40B4-BE49-F238E27FC236}">
                <a16:creationId xmlns:a16="http://schemas.microsoft.com/office/drawing/2014/main" id="{CCA48F17-6288-3CD9-AF0B-8A5B05B6A78D}"/>
              </a:ext>
            </a:extLst>
          </p:cNvPr>
          <p:cNvPicPr>
            <a:picLocks noGrp="1" noChangeAspect="1"/>
          </p:cNvPicPr>
          <p:nvPr>
            <p:ph idx="1"/>
          </p:nvPr>
        </p:nvPicPr>
        <p:blipFill>
          <a:blip r:embed="rId2"/>
          <a:stretch>
            <a:fillRect/>
          </a:stretch>
        </p:blipFill>
        <p:spPr>
          <a:xfrm>
            <a:off x="5677382" y="1381339"/>
            <a:ext cx="2971800" cy="2895600"/>
          </a:xfrm>
          <a:prstGeom prst="rect">
            <a:avLst/>
          </a:prstGeom>
        </p:spPr>
      </p:pic>
      <p:sp>
        <p:nvSpPr>
          <p:cNvPr id="8" name="TextBox 7">
            <a:extLst>
              <a:ext uri="{FF2B5EF4-FFF2-40B4-BE49-F238E27FC236}">
                <a16:creationId xmlns:a16="http://schemas.microsoft.com/office/drawing/2014/main" id="{E3EBA480-4FF9-C9AC-648B-D52AEA879D01}"/>
              </a:ext>
            </a:extLst>
          </p:cNvPr>
          <p:cNvSpPr txBox="1"/>
          <p:nvPr/>
        </p:nvSpPr>
        <p:spPr>
          <a:xfrm>
            <a:off x="6187025" y="4439078"/>
            <a:ext cx="2027749" cy="415498"/>
          </a:xfrm>
          <a:prstGeom prst="rect">
            <a:avLst/>
          </a:prstGeom>
          <a:noFill/>
        </p:spPr>
        <p:txBody>
          <a:bodyPr wrap="square" rtlCol="0">
            <a:spAutoFit/>
          </a:bodyPr>
          <a:lstStyle/>
          <a:p>
            <a:r>
              <a:rPr lang="en-IN" sz="2100" dirty="0">
                <a:latin typeface="Times New Roman" panose="02020603050405020304" pitchFamily="18" charset="0"/>
                <a:cs typeface="Times New Roman" panose="02020603050405020304" pitchFamily="18" charset="0"/>
              </a:rPr>
              <a:t>Image </a:t>
            </a:r>
            <a:r>
              <a:rPr lang="en-IN" sz="2100" dirty="0"/>
              <a:t>: </a:t>
            </a:r>
            <a:r>
              <a:rPr lang="en-IN" sz="2100" dirty="0">
                <a:latin typeface="Times New Roman" panose="02020603050405020304" pitchFamily="18" charset="0"/>
                <a:cs typeface="Times New Roman" panose="02020603050405020304" pitchFamily="18" charset="0"/>
              </a:rPr>
              <a:t>oval.jpg</a:t>
            </a:r>
          </a:p>
        </p:txBody>
      </p:sp>
      <p:sp>
        <p:nvSpPr>
          <p:cNvPr id="9" name="TextBox 8">
            <a:extLst>
              <a:ext uri="{FF2B5EF4-FFF2-40B4-BE49-F238E27FC236}">
                <a16:creationId xmlns:a16="http://schemas.microsoft.com/office/drawing/2014/main" id="{642ABE12-61CF-AE44-A8B0-D199FC9AFD54}"/>
              </a:ext>
            </a:extLst>
          </p:cNvPr>
          <p:cNvSpPr txBox="1"/>
          <p:nvPr/>
        </p:nvSpPr>
        <p:spPr>
          <a:xfrm>
            <a:off x="5677382" y="5178854"/>
            <a:ext cx="3611882" cy="2457981"/>
          </a:xfrm>
          <a:prstGeom prst="rect">
            <a:avLst/>
          </a:prstGeom>
          <a:noFill/>
        </p:spPr>
        <p:txBody>
          <a:bodyPr wrap="square">
            <a:spAutoFit/>
          </a:bodyPr>
          <a:lstStyle/>
          <a:p>
            <a:pPr>
              <a:lnSpc>
                <a:spcPct val="150000"/>
              </a:lnSpc>
            </a:pPr>
            <a:r>
              <a:rPr lang="en-IN" sz="2100" dirty="0">
                <a:latin typeface="Times New Roman" panose="02020603050405020304" pitchFamily="18" charset="0"/>
                <a:cs typeface="Times New Roman" panose="02020603050405020304" pitchFamily="18" charset="0"/>
              </a:rPr>
              <a:t>Dimension      : 300 x 300</a:t>
            </a:r>
          </a:p>
          <a:p>
            <a:pPr>
              <a:lnSpc>
                <a:spcPct val="150000"/>
              </a:lnSpc>
            </a:pPr>
            <a:r>
              <a:rPr lang="en-IN" sz="2100" dirty="0">
                <a:latin typeface="Times New Roman" panose="02020603050405020304" pitchFamily="18" charset="0"/>
                <a:cs typeface="Times New Roman" panose="02020603050405020304" pitchFamily="18" charset="0"/>
              </a:rPr>
              <a:t>Width              : 300 pixels</a:t>
            </a:r>
          </a:p>
          <a:p>
            <a:pPr>
              <a:lnSpc>
                <a:spcPct val="150000"/>
              </a:lnSpc>
            </a:pPr>
            <a:r>
              <a:rPr lang="en-IN" sz="2100" dirty="0">
                <a:latin typeface="Times New Roman" panose="02020603050405020304" pitchFamily="18" charset="0"/>
                <a:cs typeface="Times New Roman" panose="02020603050405020304" pitchFamily="18" charset="0"/>
              </a:rPr>
              <a:t>Height             : 300 pixels</a:t>
            </a:r>
          </a:p>
          <a:p>
            <a:pPr>
              <a:lnSpc>
                <a:spcPct val="150000"/>
              </a:lnSpc>
            </a:pPr>
            <a:r>
              <a:rPr lang="en-IN" sz="2100" dirty="0">
                <a:latin typeface="Times New Roman" panose="02020603050405020304" pitchFamily="18" charset="0"/>
                <a:cs typeface="Times New Roman" panose="02020603050405020304" pitchFamily="18" charset="0"/>
              </a:rPr>
              <a:t>Type of file     : JPG file (.jpg)</a:t>
            </a:r>
          </a:p>
          <a:p>
            <a:pPr>
              <a:lnSpc>
                <a:spcPct val="150000"/>
              </a:lnSpc>
            </a:pPr>
            <a:r>
              <a:rPr lang="en-IN" sz="2100" dirty="0">
                <a:latin typeface="Times New Roman" panose="02020603050405020304" pitchFamily="18" charset="0"/>
                <a:cs typeface="Times New Roman" panose="02020603050405020304" pitchFamily="18" charset="0"/>
              </a:rPr>
              <a:t>Size                 : 24.7 KB</a:t>
            </a:r>
          </a:p>
        </p:txBody>
      </p:sp>
    </p:spTree>
    <p:extLst>
      <p:ext uri="{BB962C8B-B14F-4D97-AF65-F5344CB8AC3E}">
        <p14:creationId xmlns:p14="http://schemas.microsoft.com/office/powerpoint/2010/main" val="147662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F947-C7D1-D31A-1EFD-5FFF97832372}"/>
              </a:ext>
            </a:extLst>
          </p:cNvPr>
          <p:cNvSpPr>
            <a:spLocks noGrp="1"/>
          </p:cNvSpPr>
          <p:nvPr>
            <p:ph type="title"/>
          </p:nvPr>
        </p:nvSpPr>
        <p:spPr>
          <a:xfrm>
            <a:off x="990600" y="838200"/>
            <a:ext cx="12481560" cy="381000"/>
          </a:xfrm>
        </p:spPr>
        <p:txBody>
          <a:bodyPr>
            <a:normAutofit fontScale="90000"/>
          </a:bodyPr>
          <a:lstStyle/>
          <a:p>
            <a:r>
              <a:rPr lang="en-US" sz="5400" dirty="0">
                <a:latin typeface="Georgia" panose="02040502050405020303" pitchFamily="18" charset="0"/>
                <a:ea typeface="Cambria" pitchFamily="18" charset="0"/>
                <a:cs typeface="Times New Roman" panose="02020603050405020304" pitchFamily="18" charset="0"/>
              </a:rPr>
              <a:t>                          </a:t>
            </a:r>
            <a:r>
              <a:rPr lang="en-US" sz="5300" b="1" dirty="0">
                <a:solidFill>
                  <a:srgbClr val="891589"/>
                </a:solidFill>
                <a:latin typeface="Times New Roman" panose="02020603050405020304" pitchFamily="18" charset="0"/>
                <a:ea typeface="Cambria" pitchFamily="18" charset="0"/>
                <a:cs typeface="Times New Roman" panose="02020603050405020304" pitchFamily="18" charset="0"/>
              </a:rPr>
              <a:t>BOARD WORK</a:t>
            </a:r>
            <a:br>
              <a:rPr lang="en-IN" sz="5400" dirty="0">
                <a:latin typeface="Georgia" panose="02040502050405020303" pitchFamily="18" charset="0"/>
              </a:rPr>
            </a:br>
            <a:endParaRPr lang="en-IN" dirty="0"/>
          </a:p>
        </p:txBody>
      </p:sp>
      <p:sp>
        <p:nvSpPr>
          <p:cNvPr id="7" name="Content Placeholder 6">
            <a:extLst>
              <a:ext uri="{FF2B5EF4-FFF2-40B4-BE49-F238E27FC236}">
                <a16:creationId xmlns:a16="http://schemas.microsoft.com/office/drawing/2014/main" id="{83FF10FE-68BD-1DE1-3677-20CEEC10B8C4}"/>
              </a:ext>
            </a:extLst>
          </p:cNvPr>
          <p:cNvSpPr txBox="1">
            <a:spLocks noGrp="1"/>
          </p:cNvSpPr>
          <p:nvPr>
            <p:ph idx="1"/>
          </p:nvPr>
        </p:nvSpPr>
        <p:spPr>
          <a:xfrm>
            <a:off x="685800" y="1091625"/>
            <a:ext cx="4419601" cy="646331"/>
          </a:xfrm>
          <a:prstGeom prst="rect">
            <a:avLst/>
          </a:prstGeom>
          <a:noFill/>
        </p:spPr>
        <p:txBody>
          <a:bodyPr wrap="square" rtlCol="0">
            <a:spAutoFit/>
          </a:bodyPr>
          <a:lstStyle/>
          <a:p>
            <a:pPr marL="0" indent="0">
              <a:buNone/>
            </a:pPr>
            <a:r>
              <a:rPr lang="en-IN" sz="4000" b="1" dirty="0">
                <a:latin typeface="Times New Roman" panose="02020603050405020304" pitchFamily="18" charset="0"/>
                <a:cs typeface="Times New Roman" panose="02020603050405020304" pitchFamily="18" charset="0"/>
              </a:rPr>
              <a:t>Pre-Processing</a:t>
            </a:r>
          </a:p>
        </p:txBody>
      </p:sp>
      <p:pic>
        <p:nvPicPr>
          <p:cNvPr id="8" name="Picture 7">
            <a:extLst>
              <a:ext uri="{FF2B5EF4-FFF2-40B4-BE49-F238E27FC236}">
                <a16:creationId xmlns:a16="http://schemas.microsoft.com/office/drawing/2014/main" id="{067CD878-20A8-1A57-FFED-D5C69CB610FC}"/>
              </a:ext>
            </a:extLst>
          </p:cNvPr>
          <p:cNvPicPr>
            <a:picLocks noChangeAspect="1"/>
          </p:cNvPicPr>
          <p:nvPr/>
        </p:nvPicPr>
        <p:blipFill rotWithShape="1">
          <a:blip r:embed="rId2"/>
          <a:srcRect l="2190" t="-7747" r="-2190" b="6209"/>
          <a:stretch/>
        </p:blipFill>
        <p:spPr>
          <a:xfrm>
            <a:off x="5562600" y="1066800"/>
            <a:ext cx="9067800" cy="5428252"/>
          </a:xfrm>
          <a:prstGeom prst="rect">
            <a:avLst/>
          </a:prstGeom>
        </p:spPr>
      </p:pic>
      <p:sp>
        <p:nvSpPr>
          <p:cNvPr id="11" name="TextBox 10">
            <a:extLst>
              <a:ext uri="{FF2B5EF4-FFF2-40B4-BE49-F238E27FC236}">
                <a16:creationId xmlns:a16="http://schemas.microsoft.com/office/drawing/2014/main" id="{688C93D2-DE17-16C0-F468-8384B35B8278}"/>
              </a:ext>
            </a:extLst>
          </p:cNvPr>
          <p:cNvSpPr txBox="1"/>
          <p:nvPr/>
        </p:nvSpPr>
        <p:spPr>
          <a:xfrm>
            <a:off x="457200" y="1981200"/>
            <a:ext cx="4168133" cy="584775"/>
          </a:xfrm>
          <a:prstGeom prst="rect">
            <a:avLst/>
          </a:prstGeom>
          <a:noFill/>
        </p:spPr>
        <p:txBody>
          <a:bodyPr wrap="square" rtlCol="0">
            <a:spAutoFit/>
          </a:bodyPr>
          <a:lstStyle/>
          <a:p>
            <a:r>
              <a:rPr lang="en-US" sz="3200" dirty="0"/>
              <a:t>    </a:t>
            </a:r>
            <a:r>
              <a:rPr lang="en-US" sz="3200" b="1" dirty="0">
                <a:latin typeface="Times New Roman" panose="02020603050405020304" pitchFamily="18" charset="0"/>
                <a:cs typeface="Times New Roman" panose="02020603050405020304" pitchFamily="18" charset="0"/>
              </a:rPr>
              <a:t>1.Image Resizing</a:t>
            </a:r>
            <a:endParaRPr lang="en-IN" sz="32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47C4216-8E43-6411-FCAA-957C038C6BFE}"/>
              </a:ext>
            </a:extLst>
          </p:cNvPr>
          <p:cNvSpPr txBox="1"/>
          <p:nvPr/>
        </p:nvSpPr>
        <p:spPr>
          <a:xfrm>
            <a:off x="838200" y="2819400"/>
            <a:ext cx="3787133" cy="2677656"/>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w=imread(‘oval.jpg’);</a:t>
            </a:r>
          </a:p>
          <a:p>
            <a:r>
              <a:rPr lang="en-IN" sz="2400" dirty="0">
                <a:latin typeface="Times New Roman" panose="02020603050405020304" pitchFamily="18" charset="0"/>
                <a:cs typeface="Times New Roman" panose="02020603050405020304" pitchFamily="18" charset="0"/>
              </a:rPr>
              <a:t>red=w(:,:,1);</a:t>
            </a:r>
          </a:p>
          <a:p>
            <a:r>
              <a:rPr lang="en-IN" sz="2400" dirty="0">
                <a:latin typeface="Times New Roman" panose="02020603050405020304" pitchFamily="18" charset="0"/>
                <a:cs typeface="Times New Roman" panose="02020603050405020304" pitchFamily="18" charset="0"/>
              </a:rPr>
              <a:t>green=w(:,:,2);</a:t>
            </a:r>
          </a:p>
          <a:p>
            <a:r>
              <a:rPr lang="en-IN" sz="2400" dirty="0">
                <a:latin typeface="Times New Roman" panose="02020603050405020304" pitchFamily="18" charset="0"/>
                <a:cs typeface="Times New Roman" panose="02020603050405020304" pitchFamily="18" charset="0"/>
              </a:rPr>
              <a:t>blue=w(:,:,3);</a:t>
            </a:r>
          </a:p>
          <a:p>
            <a:r>
              <a:rPr lang="en-IN" sz="2400" dirty="0">
                <a:latin typeface="Times New Roman" panose="02020603050405020304" pitchFamily="18" charset="0"/>
                <a:cs typeface="Times New Roman" panose="02020603050405020304" pitchFamily="18" charset="0"/>
              </a:rPr>
              <a:t>r=imresize(red,[5,5]);</a:t>
            </a:r>
          </a:p>
          <a:p>
            <a:r>
              <a:rPr lang="en-IN" sz="2400" dirty="0">
                <a:latin typeface="Times New Roman" panose="02020603050405020304" pitchFamily="18" charset="0"/>
                <a:cs typeface="Times New Roman" panose="02020603050405020304" pitchFamily="18" charset="0"/>
              </a:rPr>
              <a:t>g=imresize(green,[5,5]);</a:t>
            </a:r>
          </a:p>
          <a:p>
            <a:r>
              <a:rPr lang="en-IN" sz="2400" dirty="0">
                <a:latin typeface="Times New Roman" panose="02020603050405020304" pitchFamily="18" charset="0"/>
                <a:cs typeface="Times New Roman" panose="02020603050405020304" pitchFamily="18" charset="0"/>
              </a:rPr>
              <a:t>b=imresize(blue,[5,5]);</a:t>
            </a:r>
          </a:p>
        </p:txBody>
      </p:sp>
    </p:spTree>
    <p:extLst>
      <p:ext uri="{BB962C8B-B14F-4D97-AF65-F5344CB8AC3E}">
        <p14:creationId xmlns:p14="http://schemas.microsoft.com/office/powerpoint/2010/main" val="1242382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1241-EBCC-17E6-A811-B0336403AC43}"/>
              </a:ext>
            </a:extLst>
          </p:cNvPr>
          <p:cNvSpPr>
            <a:spLocks noGrp="1"/>
          </p:cNvSpPr>
          <p:nvPr>
            <p:ph type="title"/>
          </p:nvPr>
        </p:nvSpPr>
        <p:spPr>
          <a:xfrm>
            <a:off x="76200" y="427356"/>
            <a:ext cx="8686800" cy="936370"/>
          </a:xfrm>
        </p:spPr>
        <p:txBody>
          <a:bodyPr>
            <a:noAutofit/>
          </a:bodyPr>
          <a:lstStyle/>
          <a:p>
            <a:r>
              <a:rPr lang="en-IN" sz="3200" b="1" dirty="0">
                <a:latin typeface="Times New Roman" panose="02020603050405020304" pitchFamily="18" charset="0"/>
                <a:cs typeface="Times New Roman" panose="02020603050405020304" pitchFamily="18" charset="0"/>
              </a:rPr>
              <a:t>2 .Conversion from  RGB to Grayscale</a:t>
            </a:r>
            <a:br>
              <a:rPr lang="en-IN" sz="3200" b="1" dirty="0">
                <a:latin typeface="Times New Roman" panose="02020603050405020304" pitchFamily="18" charset="0"/>
                <a:cs typeface="Times New Roman" panose="02020603050405020304" pitchFamily="18" charset="0"/>
              </a:rPr>
            </a:br>
            <a:endParaRPr lang="en-IN" sz="3200" b="1" dirty="0"/>
          </a:p>
        </p:txBody>
      </p:sp>
      <p:sp>
        <p:nvSpPr>
          <p:cNvPr id="7" name="Content Placeholder 6">
            <a:extLst>
              <a:ext uri="{FF2B5EF4-FFF2-40B4-BE49-F238E27FC236}">
                <a16:creationId xmlns:a16="http://schemas.microsoft.com/office/drawing/2014/main" id="{ED7B5813-0235-F2B8-B6B1-FDACE1297353}"/>
              </a:ext>
            </a:extLst>
          </p:cNvPr>
          <p:cNvSpPr txBox="1">
            <a:spLocks noGrp="1"/>
          </p:cNvSpPr>
          <p:nvPr>
            <p:ph idx="1"/>
          </p:nvPr>
        </p:nvSpPr>
        <p:spPr>
          <a:xfrm>
            <a:off x="1676399" y="1676400"/>
            <a:ext cx="3503021" cy="369332"/>
          </a:xfrm>
          <a:prstGeom prst="rect">
            <a:avLst/>
          </a:prstGeom>
          <a:noFill/>
        </p:spPr>
        <p:txBody>
          <a:bodyPr wrap="square" rtlCol="0">
            <a:spAutoFit/>
          </a:bodyPr>
          <a:lstStyle/>
          <a:p>
            <a:pPr marL="0" indent="0" algn="ctr">
              <a:buNone/>
            </a:pPr>
            <a:r>
              <a:rPr lang="en-IN" sz="2000" dirty="0">
                <a:latin typeface="Times New Roman" panose="02020603050405020304" pitchFamily="18" charset="0"/>
                <a:cs typeface="Times New Roman" panose="02020603050405020304" pitchFamily="18" charset="0"/>
              </a:rPr>
              <a:t>RED COMPONENT</a:t>
            </a:r>
          </a:p>
        </p:txBody>
      </p:sp>
      <p:graphicFrame>
        <p:nvGraphicFramePr>
          <p:cNvPr id="8" name="Table 7">
            <a:extLst>
              <a:ext uri="{FF2B5EF4-FFF2-40B4-BE49-F238E27FC236}">
                <a16:creationId xmlns:a16="http://schemas.microsoft.com/office/drawing/2014/main" id="{07CD8384-A26D-1046-A9F4-56309E492F8B}"/>
              </a:ext>
            </a:extLst>
          </p:cNvPr>
          <p:cNvGraphicFramePr>
            <a:graphicFrameLocks noGrp="1"/>
          </p:cNvGraphicFramePr>
          <p:nvPr>
            <p:extLst>
              <p:ext uri="{D42A27DB-BD31-4B8C-83A1-F6EECF244321}">
                <p14:modId xmlns:p14="http://schemas.microsoft.com/office/powerpoint/2010/main" val="2446016827"/>
              </p:ext>
            </p:extLst>
          </p:nvPr>
        </p:nvGraphicFramePr>
        <p:xfrm>
          <a:off x="1676400" y="2209800"/>
          <a:ext cx="3505198" cy="2287860"/>
        </p:xfrm>
        <a:graphic>
          <a:graphicData uri="http://schemas.openxmlformats.org/drawingml/2006/table">
            <a:tbl>
              <a:tblPr firstRow="1" bandRow="1">
                <a:tableStyleId>{5C22544A-7EE6-4342-B048-85BDC9FD1C3A}</a:tableStyleId>
              </a:tblPr>
              <a:tblGrid>
                <a:gridCol w="650410">
                  <a:extLst>
                    <a:ext uri="{9D8B030D-6E8A-4147-A177-3AD203B41FA5}">
                      <a16:colId xmlns:a16="http://schemas.microsoft.com/office/drawing/2014/main" val="1995062019"/>
                    </a:ext>
                  </a:extLst>
                </a:gridCol>
                <a:gridCol w="713697">
                  <a:extLst>
                    <a:ext uri="{9D8B030D-6E8A-4147-A177-3AD203B41FA5}">
                      <a16:colId xmlns:a16="http://schemas.microsoft.com/office/drawing/2014/main" val="3647205044"/>
                    </a:ext>
                  </a:extLst>
                </a:gridCol>
                <a:gridCol w="713697">
                  <a:extLst>
                    <a:ext uri="{9D8B030D-6E8A-4147-A177-3AD203B41FA5}">
                      <a16:colId xmlns:a16="http://schemas.microsoft.com/office/drawing/2014/main" val="4108034387"/>
                    </a:ext>
                  </a:extLst>
                </a:gridCol>
                <a:gridCol w="713697">
                  <a:extLst>
                    <a:ext uri="{9D8B030D-6E8A-4147-A177-3AD203B41FA5}">
                      <a16:colId xmlns:a16="http://schemas.microsoft.com/office/drawing/2014/main" val="1029558662"/>
                    </a:ext>
                  </a:extLst>
                </a:gridCol>
                <a:gridCol w="713697">
                  <a:extLst>
                    <a:ext uri="{9D8B030D-6E8A-4147-A177-3AD203B41FA5}">
                      <a16:colId xmlns:a16="http://schemas.microsoft.com/office/drawing/2014/main" val="585785078"/>
                    </a:ext>
                  </a:extLst>
                </a:gridCol>
              </a:tblGrid>
              <a:tr h="471030">
                <a:tc>
                  <a:txBody>
                    <a:bodyPr/>
                    <a:lstStyle/>
                    <a:p>
                      <a:r>
                        <a:rPr lang="en-US" sz="1800" b="0" dirty="0">
                          <a:solidFill>
                            <a:schemeClr val="tx1"/>
                          </a:solidFill>
                        </a:rPr>
                        <a:t>74</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b="0" dirty="0">
                          <a:solidFill>
                            <a:schemeClr val="tx1"/>
                          </a:solidFill>
                        </a:rPr>
                        <a:t>39</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b="0" dirty="0">
                          <a:solidFill>
                            <a:schemeClr val="tx1"/>
                          </a:solidFill>
                        </a:rPr>
                        <a:t>44</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b="0" dirty="0">
                          <a:solidFill>
                            <a:schemeClr val="tx1"/>
                          </a:solidFill>
                        </a:rPr>
                        <a:t>56</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b="0" dirty="0">
                          <a:solidFill>
                            <a:schemeClr val="tx1"/>
                          </a:solidFill>
                        </a:rPr>
                        <a:t>59</a:t>
                      </a:r>
                      <a:endParaRPr lang="en-IN"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400276164"/>
                  </a:ext>
                </a:extLst>
              </a:tr>
              <a:tr h="471030">
                <a:tc>
                  <a:txBody>
                    <a:bodyPr/>
                    <a:lstStyle/>
                    <a:p>
                      <a:r>
                        <a:rPr lang="en-US" sz="1800" dirty="0">
                          <a:solidFill>
                            <a:schemeClr val="tx1"/>
                          </a:solidFill>
                        </a:rPr>
                        <a:t>79</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158</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174</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33</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82</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050232970"/>
                  </a:ext>
                </a:extLst>
              </a:tr>
              <a:tr h="471030">
                <a:tc>
                  <a:txBody>
                    <a:bodyPr/>
                    <a:lstStyle/>
                    <a:p>
                      <a:r>
                        <a:rPr lang="en-US" sz="1800" dirty="0">
                          <a:solidFill>
                            <a:schemeClr val="tx1"/>
                          </a:solidFill>
                        </a:rPr>
                        <a:t>101</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212</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216</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140</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75</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2387024"/>
                  </a:ext>
                </a:extLst>
              </a:tr>
              <a:tr h="403740">
                <a:tc>
                  <a:txBody>
                    <a:bodyPr/>
                    <a:lstStyle/>
                    <a:p>
                      <a:r>
                        <a:rPr lang="en-US" sz="1800" dirty="0">
                          <a:solidFill>
                            <a:schemeClr val="tx1"/>
                          </a:solidFill>
                        </a:rPr>
                        <a:t>96</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207</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228</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125</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43</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523386198"/>
                  </a:ext>
                </a:extLst>
              </a:tr>
              <a:tr h="471030">
                <a:tc>
                  <a:txBody>
                    <a:bodyPr/>
                    <a:lstStyle/>
                    <a:p>
                      <a:r>
                        <a:rPr lang="en-US" sz="1800" dirty="0">
                          <a:solidFill>
                            <a:schemeClr val="tx1"/>
                          </a:solidFill>
                        </a:rPr>
                        <a:t>83</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153</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233</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130</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800" dirty="0">
                          <a:solidFill>
                            <a:schemeClr val="tx1"/>
                          </a:solidFill>
                        </a:rPr>
                        <a:t>46</a:t>
                      </a:r>
                      <a:endParaRPr lang="en-IN"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269754803"/>
                  </a:ext>
                </a:extLst>
              </a:tr>
            </a:tbl>
          </a:graphicData>
        </a:graphic>
      </p:graphicFrame>
      <p:graphicFrame>
        <p:nvGraphicFramePr>
          <p:cNvPr id="9" name="Table 8">
            <a:extLst>
              <a:ext uri="{FF2B5EF4-FFF2-40B4-BE49-F238E27FC236}">
                <a16:creationId xmlns:a16="http://schemas.microsoft.com/office/drawing/2014/main" id="{01B6062A-54BC-CFE9-BDF1-99C39BC6B6F7}"/>
              </a:ext>
            </a:extLst>
          </p:cNvPr>
          <p:cNvGraphicFramePr>
            <a:graphicFrameLocks noGrp="1"/>
          </p:cNvGraphicFramePr>
          <p:nvPr>
            <p:extLst>
              <p:ext uri="{D42A27DB-BD31-4B8C-83A1-F6EECF244321}">
                <p14:modId xmlns:p14="http://schemas.microsoft.com/office/powerpoint/2010/main" val="2931759001"/>
              </p:ext>
            </p:extLst>
          </p:nvPr>
        </p:nvGraphicFramePr>
        <p:xfrm>
          <a:off x="6248401" y="2209800"/>
          <a:ext cx="3276600" cy="2287861"/>
        </p:xfrm>
        <a:graphic>
          <a:graphicData uri="http://schemas.openxmlformats.org/drawingml/2006/table">
            <a:tbl>
              <a:tblPr firstRow="1" bandRow="1">
                <a:tableStyleId>{5C22544A-7EE6-4342-B048-85BDC9FD1C3A}</a:tableStyleId>
              </a:tblPr>
              <a:tblGrid>
                <a:gridCol w="655320">
                  <a:extLst>
                    <a:ext uri="{9D8B030D-6E8A-4147-A177-3AD203B41FA5}">
                      <a16:colId xmlns:a16="http://schemas.microsoft.com/office/drawing/2014/main" val="1548606156"/>
                    </a:ext>
                  </a:extLst>
                </a:gridCol>
                <a:gridCol w="655320">
                  <a:extLst>
                    <a:ext uri="{9D8B030D-6E8A-4147-A177-3AD203B41FA5}">
                      <a16:colId xmlns:a16="http://schemas.microsoft.com/office/drawing/2014/main" val="3878313896"/>
                    </a:ext>
                  </a:extLst>
                </a:gridCol>
                <a:gridCol w="655320">
                  <a:extLst>
                    <a:ext uri="{9D8B030D-6E8A-4147-A177-3AD203B41FA5}">
                      <a16:colId xmlns:a16="http://schemas.microsoft.com/office/drawing/2014/main" val="3050735074"/>
                    </a:ext>
                  </a:extLst>
                </a:gridCol>
                <a:gridCol w="655320">
                  <a:extLst>
                    <a:ext uri="{9D8B030D-6E8A-4147-A177-3AD203B41FA5}">
                      <a16:colId xmlns:a16="http://schemas.microsoft.com/office/drawing/2014/main" val="2593208409"/>
                    </a:ext>
                  </a:extLst>
                </a:gridCol>
                <a:gridCol w="655320">
                  <a:extLst>
                    <a:ext uri="{9D8B030D-6E8A-4147-A177-3AD203B41FA5}">
                      <a16:colId xmlns:a16="http://schemas.microsoft.com/office/drawing/2014/main" val="2333549062"/>
                    </a:ext>
                  </a:extLst>
                </a:gridCol>
              </a:tblGrid>
              <a:tr h="429323">
                <a:tc>
                  <a:txBody>
                    <a:bodyPr/>
                    <a:lstStyle/>
                    <a:p>
                      <a:r>
                        <a:rPr lang="en-US" b="0" dirty="0">
                          <a:solidFill>
                            <a:schemeClr val="tx1"/>
                          </a:solidFill>
                        </a:rPr>
                        <a:t>98</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b="0" dirty="0">
                          <a:solidFill>
                            <a:schemeClr val="tx1"/>
                          </a:solidFill>
                        </a:rPr>
                        <a:t>43</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b="0" dirty="0">
                          <a:solidFill>
                            <a:schemeClr val="tx1"/>
                          </a:solidFill>
                        </a:rPr>
                        <a:t>99</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b="0" dirty="0">
                          <a:solidFill>
                            <a:schemeClr val="tx1"/>
                          </a:solidFill>
                        </a:rPr>
                        <a:t>169</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126589682"/>
                  </a:ext>
                </a:extLst>
              </a:tr>
              <a:tr h="429323">
                <a:tc>
                  <a:txBody>
                    <a:bodyPr/>
                    <a:lstStyle/>
                    <a:p>
                      <a:r>
                        <a:rPr lang="en-US" dirty="0"/>
                        <a:t>91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124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139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41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180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85057700"/>
                  </a:ext>
                </a:extLst>
              </a:tr>
              <a:tr h="429323">
                <a:tc>
                  <a:txBody>
                    <a:bodyPr/>
                    <a:lstStyle/>
                    <a:p>
                      <a:r>
                        <a:rPr lang="en-US" dirty="0"/>
                        <a:t>110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168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176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109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145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97361324"/>
                  </a:ext>
                </a:extLst>
              </a:tr>
              <a:tr h="429323">
                <a:tc>
                  <a:txBody>
                    <a:bodyPr/>
                    <a:lstStyle/>
                    <a:p>
                      <a:r>
                        <a:rPr lang="en-US" dirty="0"/>
                        <a:t>112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159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175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105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206973441"/>
                  </a:ext>
                </a:extLst>
              </a:tr>
              <a:tr h="570569">
                <a:tc>
                  <a:txBody>
                    <a:bodyPr/>
                    <a:lstStyle/>
                    <a:p>
                      <a:r>
                        <a:rPr lang="en-US" dirty="0"/>
                        <a:t>112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130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176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155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164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658575497"/>
                  </a:ext>
                </a:extLst>
              </a:tr>
            </a:tbl>
          </a:graphicData>
        </a:graphic>
      </p:graphicFrame>
      <p:graphicFrame>
        <p:nvGraphicFramePr>
          <p:cNvPr id="10" name="Table 9">
            <a:extLst>
              <a:ext uri="{FF2B5EF4-FFF2-40B4-BE49-F238E27FC236}">
                <a16:creationId xmlns:a16="http://schemas.microsoft.com/office/drawing/2014/main" id="{598BC4F6-2502-FF0F-8938-5D99C656E7DF}"/>
              </a:ext>
            </a:extLst>
          </p:cNvPr>
          <p:cNvGraphicFramePr>
            <a:graphicFrameLocks noGrp="1"/>
          </p:cNvGraphicFramePr>
          <p:nvPr>
            <p:extLst>
              <p:ext uri="{D42A27DB-BD31-4B8C-83A1-F6EECF244321}">
                <p14:modId xmlns:p14="http://schemas.microsoft.com/office/powerpoint/2010/main" val="1188084070"/>
              </p:ext>
            </p:extLst>
          </p:nvPr>
        </p:nvGraphicFramePr>
        <p:xfrm>
          <a:off x="10439400" y="2209800"/>
          <a:ext cx="3505199" cy="2287860"/>
        </p:xfrm>
        <a:graphic>
          <a:graphicData uri="http://schemas.openxmlformats.org/drawingml/2006/table">
            <a:tbl>
              <a:tblPr firstRow="1" bandRow="1">
                <a:tableStyleId>{5C22544A-7EE6-4342-B048-85BDC9FD1C3A}</a:tableStyleId>
              </a:tblPr>
              <a:tblGrid>
                <a:gridCol w="671563">
                  <a:extLst>
                    <a:ext uri="{9D8B030D-6E8A-4147-A177-3AD203B41FA5}">
                      <a16:colId xmlns:a16="http://schemas.microsoft.com/office/drawing/2014/main" val="484386359"/>
                    </a:ext>
                  </a:extLst>
                </a:gridCol>
                <a:gridCol w="730516">
                  <a:extLst>
                    <a:ext uri="{9D8B030D-6E8A-4147-A177-3AD203B41FA5}">
                      <a16:colId xmlns:a16="http://schemas.microsoft.com/office/drawing/2014/main" val="4094438046"/>
                    </a:ext>
                  </a:extLst>
                </a:gridCol>
                <a:gridCol w="701040">
                  <a:extLst>
                    <a:ext uri="{9D8B030D-6E8A-4147-A177-3AD203B41FA5}">
                      <a16:colId xmlns:a16="http://schemas.microsoft.com/office/drawing/2014/main" val="4228787503"/>
                    </a:ext>
                  </a:extLst>
                </a:gridCol>
                <a:gridCol w="701040">
                  <a:extLst>
                    <a:ext uri="{9D8B030D-6E8A-4147-A177-3AD203B41FA5}">
                      <a16:colId xmlns:a16="http://schemas.microsoft.com/office/drawing/2014/main" val="1882609319"/>
                    </a:ext>
                  </a:extLst>
                </a:gridCol>
                <a:gridCol w="701040">
                  <a:extLst>
                    <a:ext uri="{9D8B030D-6E8A-4147-A177-3AD203B41FA5}">
                      <a16:colId xmlns:a16="http://schemas.microsoft.com/office/drawing/2014/main" val="3179123844"/>
                    </a:ext>
                  </a:extLst>
                </a:gridCol>
              </a:tblGrid>
              <a:tr h="457572">
                <a:tc>
                  <a:txBody>
                    <a:bodyPr/>
                    <a:lstStyle/>
                    <a:p>
                      <a:r>
                        <a:rPr lang="en-US" b="0" dirty="0">
                          <a:solidFill>
                            <a:schemeClr val="tx1"/>
                          </a:solidFill>
                        </a:rPr>
                        <a:t>98</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b="0" dirty="0">
                          <a:solidFill>
                            <a:schemeClr val="tx1"/>
                          </a:solidFill>
                        </a:rPr>
                        <a:t>49</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b="0" dirty="0">
                          <a:solidFill>
                            <a:schemeClr val="tx1"/>
                          </a:solidFill>
                        </a:rPr>
                        <a:t>42</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b="0" dirty="0">
                          <a:solidFill>
                            <a:schemeClr val="tx1"/>
                          </a:solidFill>
                        </a:rPr>
                        <a:t>116</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b="0" dirty="0">
                          <a:solidFill>
                            <a:schemeClr val="tx1"/>
                          </a:solidFill>
                        </a:rPr>
                        <a:t>205</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366058047"/>
                  </a:ext>
                </a:extLst>
              </a:tr>
              <a:tr h="457572">
                <a:tc>
                  <a:txBody>
                    <a:bodyPr/>
                    <a:lstStyle/>
                    <a:p>
                      <a:r>
                        <a:rPr lang="en-US" dirty="0"/>
                        <a:t>88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111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128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45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208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576802689"/>
                  </a:ext>
                </a:extLst>
              </a:tr>
              <a:tr h="457572">
                <a:tc>
                  <a:txBody>
                    <a:bodyPr/>
                    <a:lstStyle/>
                    <a:p>
                      <a:r>
                        <a:rPr lang="en-US" dirty="0"/>
                        <a:t>103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147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157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97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165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585883282"/>
                  </a:ext>
                </a:extLst>
              </a:tr>
              <a:tr h="457572">
                <a:tc>
                  <a:txBody>
                    <a:bodyPr/>
                    <a:lstStyle/>
                    <a:p>
                      <a:r>
                        <a:rPr lang="en-US" dirty="0"/>
                        <a:t>106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142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156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99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144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012734809"/>
                  </a:ext>
                </a:extLst>
              </a:tr>
              <a:tr h="457572">
                <a:tc>
                  <a:txBody>
                    <a:bodyPr/>
                    <a:lstStyle/>
                    <a:p>
                      <a:r>
                        <a:rPr lang="en-US" dirty="0"/>
                        <a:t>106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114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150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162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tc>
                  <a:txBody>
                    <a:bodyPr/>
                    <a:lstStyle/>
                    <a:p>
                      <a:r>
                        <a:rPr lang="en-US" dirty="0"/>
                        <a:t>194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98253949"/>
                  </a:ext>
                </a:extLst>
              </a:tr>
            </a:tbl>
          </a:graphicData>
        </a:graphic>
      </p:graphicFrame>
      <p:sp>
        <p:nvSpPr>
          <p:cNvPr id="11" name="Content Placeholder 6">
            <a:extLst>
              <a:ext uri="{FF2B5EF4-FFF2-40B4-BE49-F238E27FC236}">
                <a16:creationId xmlns:a16="http://schemas.microsoft.com/office/drawing/2014/main" id="{CB1BD114-5029-05EB-ABBF-CA5D3CC8167E}"/>
              </a:ext>
            </a:extLst>
          </p:cNvPr>
          <p:cNvSpPr txBox="1">
            <a:spLocks/>
          </p:cNvSpPr>
          <p:nvPr/>
        </p:nvSpPr>
        <p:spPr>
          <a:xfrm>
            <a:off x="6134102" y="1676400"/>
            <a:ext cx="3505198" cy="369332"/>
          </a:xfrm>
          <a:prstGeom prst="rect">
            <a:avLst/>
          </a:prstGeom>
          <a:noFill/>
        </p:spPr>
        <p:txBody>
          <a:bodyPr vert="horz" wrap="square" lIns="91440" tIns="45720" rIns="91440" bIns="45720"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IN" sz="2000" dirty="0">
                <a:latin typeface="Times New Roman" panose="02020603050405020304" pitchFamily="18" charset="0"/>
                <a:cs typeface="Times New Roman" panose="02020603050405020304" pitchFamily="18" charset="0"/>
              </a:rPr>
              <a:t>GREEN COMPONENT</a:t>
            </a:r>
          </a:p>
        </p:txBody>
      </p:sp>
      <p:sp>
        <p:nvSpPr>
          <p:cNvPr id="12" name="Content Placeholder 6">
            <a:extLst>
              <a:ext uri="{FF2B5EF4-FFF2-40B4-BE49-F238E27FC236}">
                <a16:creationId xmlns:a16="http://schemas.microsoft.com/office/drawing/2014/main" id="{7B1E8C02-96AA-2C92-9BBB-BA9A1D7FD0E7}"/>
              </a:ext>
            </a:extLst>
          </p:cNvPr>
          <p:cNvSpPr txBox="1">
            <a:spLocks/>
          </p:cNvSpPr>
          <p:nvPr/>
        </p:nvSpPr>
        <p:spPr>
          <a:xfrm>
            <a:off x="10247810" y="1695603"/>
            <a:ext cx="3888377" cy="369332"/>
          </a:xfrm>
          <a:prstGeom prst="rect">
            <a:avLst/>
          </a:prstGeom>
          <a:noFill/>
        </p:spPr>
        <p:txBody>
          <a:bodyPr vert="horz" wrap="square" lIns="91440" tIns="45720" rIns="91440" bIns="45720"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IN" sz="2000" dirty="0">
                <a:latin typeface="Times New Roman" panose="02020603050405020304" pitchFamily="18" charset="0"/>
                <a:cs typeface="Times New Roman" panose="02020603050405020304" pitchFamily="18" charset="0"/>
              </a:rPr>
              <a:t>BLUE COMPONENT</a:t>
            </a:r>
          </a:p>
        </p:txBody>
      </p:sp>
      <p:graphicFrame>
        <p:nvGraphicFramePr>
          <p:cNvPr id="13" name="Table 12">
            <a:extLst>
              <a:ext uri="{FF2B5EF4-FFF2-40B4-BE49-F238E27FC236}">
                <a16:creationId xmlns:a16="http://schemas.microsoft.com/office/drawing/2014/main" id="{5726DA54-3A9B-B7E2-6551-9A5F005E2BC1}"/>
              </a:ext>
            </a:extLst>
          </p:cNvPr>
          <p:cNvGraphicFramePr>
            <a:graphicFrameLocks noGrp="1"/>
          </p:cNvGraphicFramePr>
          <p:nvPr>
            <p:extLst>
              <p:ext uri="{D42A27DB-BD31-4B8C-83A1-F6EECF244321}">
                <p14:modId xmlns:p14="http://schemas.microsoft.com/office/powerpoint/2010/main" val="3004399132"/>
              </p:ext>
            </p:extLst>
          </p:nvPr>
        </p:nvGraphicFramePr>
        <p:xfrm>
          <a:off x="6248402" y="5029200"/>
          <a:ext cx="3276600" cy="2438400"/>
        </p:xfrm>
        <a:graphic>
          <a:graphicData uri="http://schemas.openxmlformats.org/drawingml/2006/table">
            <a:tbl>
              <a:tblPr firstRow="1" bandRow="1">
                <a:tableStyleId>{5C22544A-7EE6-4342-B048-85BDC9FD1C3A}</a:tableStyleId>
              </a:tblPr>
              <a:tblGrid>
                <a:gridCol w="655320">
                  <a:extLst>
                    <a:ext uri="{9D8B030D-6E8A-4147-A177-3AD203B41FA5}">
                      <a16:colId xmlns:a16="http://schemas.microsoft.com/office/drawing/2014/main" val="2953951060"/>
                    </a:ext>
                  </a:extLst>
                </a:gridCol>
                <a:gridCol w="655320">
                  <a:extLst>
                    <a:ext uri="{9D8B030D-6E8A-4147-A177-3AD203B41FA5}">
                      <a16:colId xmlns:a16="http://schemas.microsoft.com/office/drawing/2014/main" val="153484481"/>
                    </a:ext>
                  </a:extLst>
                </a:gridCol>
                <a:gridCol w="655320">
                  <a:extLst>
                    <a:ext uri="{9D8B030D-6E8A-4147-A177-3AD203B41FA5}">
                      <a16:colId xmlns:a16="http://schemas.microsoft.com/office/drawing/2014/main" val="327185722"/>
                    </a:ext>
                  </a:extLst>
                </a:gridCol>
                <a:gridCol w="655320">
                  <a:extLst>
                    <a:ext uri="{9D8B030D-6E8A-4147-A177-3AD203B41FA5}">
                      <a16:colId xmlns:a16="http://schemas.microsoft.com/office/drawing/2014/main" val="3541417425"/>
                    </a:ext>
                  </a:extLst>
                </a:gridCol>
                <a:gridCol w="655320">
                  <a:extLst>
                    <a:ext uri="{9D8B030D-6E8A-4147-A177-3AD203B41FA5}">
                      <a16:colId xmlns:a16="http://schemas.microsoft.com/office/drawing/2014/main" val="2719787238"/>
                    </a:ext>
                  </a:extLst>
                </a:gridCol>
              </a:tblGrid>
              <a:tr h="487680">
                <a:tc>
                  <a:txBody>
                    <a:bodyPr/>
                    <a:lstStyle/>
                    <a:p>
                      <a:r>
                        <a:rPr lang="en-US" b="0" dirty="0">
                          <a:solidFill>
                            <a:schemeClr val="tx1"/>
                          </a:solidFill>
                        </a:rPr>
                        <a:t>91</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b="0" dirty="0">
                          <a:solidFill>
                            <a:schemeClr val="tx1"/>
                          </a:solidFill>
                        </a:rPr>
                        <a:t>42</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b="0" dirty="0">
                          <a:solidFill>
                            <a:schemeClr val="tx1"/>
                          </a:solidFill>
                        </a:rPr>
                        <a:t>39</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b="0" dirty="0">
                          <a:solidFill>
                            <a:schemeClr val="tx1"/>
                          </a:solidFill>
                        </a:rPr>
                        <a:t>88</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b="0" dirty="0">
                          <a:solidFill>
                            <a:schemeClr val="tx1"/>
                          </a:solidFill>
                        </a:rPr>
                        <a:t>140</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374146397"/>
                  </a:ext>
                </a:extLst>
              </a:tr>
              <a:tr h="487680">
                <a:tc>
                  <a:txBody>
                    <a:bodyPr/>
                    <a:lstStyle/>
                    <a:p>
                      <a:r>
                        <a:rPr lang="en-US" dirty="0"/>
                        <a:t>87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132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148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39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154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913615958"/>
                  </a:ext>
                </a:extLst>
              </a:tr>
              <a:tr h="487680">
                <a:tc>
                  <a:txBody>
                    <a:bodyPr/>
                    <a:lstStyle/>
                    <a:p>
                      <a:r>
                        <a:rPr lang="en-US" dirty="0"/>
                        <a:t>106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179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186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117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987181247"/>
                  </a:ext>
                </a:extLst>
              </a:tr>
              <a:tr h="487680">
                <a:tc>
                  <a:txBody>
                    <a:bodyPr/>
                    <a:lstStyle/>
                    <a:p>
                      <a:r>
                        <a:rPr lang="en-US" dirty="0"/>
                        <a:t>106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172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188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111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666833581"/>
                  </a:ext>
                </a:extLst>
              </a:tr>
              <a:tr h="487680">
                <a:tc>
                  <a:txBody>
                    <a:bodyPr/>
                    <a:lstStyle/>
                    <a:p>
                      <a:r>
                        <a:rPr lang="en-US" dirty="0"/>
                        <a:t>103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135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190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148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r>
                        <a:rPr lang="en-US" dirty="0"/>
                        <a:t>132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9051393"/>
                  </a:ext>
                </a:extLst>
              </a:tr>
            </a:tbl>
          </a:graphicData>
        </a:graphic>
      </p:graphicFrame>
      <p:cxnSp>
        <p:nvCxnSpPr>
          <p:cNvPr id="15" name="Straight Arrow Connector 14">
            <a:extLst>
              <a:ext uri="{FF2B5EF4-FFF2-40B4-BE49-F238E27FC236}">
                <a16:creationId xmlns:a16="http://schemas.microsoft.com/office/drawing/2014/main" id="{EB87BBE7-7011-B516-A0F1-7BCB56D83CCE}"/>
              </a:ext>
            </a:extLst>
          </p:cNvPr>
          <p:cNvCxnSpPr>
            <a:cxnSpLocks/>
          </p:cNvCxnSpPr>
          <p:nvPr/>
        </p:nvCxnSpPr>
        <p:spPr>
          <a:xfrm>
            <a:off x="3200400" y="4497660"/>
            <a:ext cx="3733800" cy="531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759ABD7-0582-40CA-FAFF-685C36ED6186}"/>
              </a:ext>
            </a:extLst>
          </p:cNvPr>
          <p:cNvCxnSpPr>
            <a:cxnSpLocks/>
            <a:stCxn id="9" idx="2"/>
            <a:endCxn id="13" idx="0"/>
          </p:cNvCxnSpPr>
          <p:nvPr/>
        </p:nvCxnSpPr>
        <p:spPr>
          <a:xfrm>
            <a:off x="7886701" y="4497661"/>
            <a:ext cx="1" cy="5315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221CD62-68D8-CC97-9699-3F26CB2C7AB4}"/>
              </a:ext>
            </a:extLst>
          </p:cNvPr>
          <p:cNvCxnSpPr>
            <a:cxnSpLocks/>
          </p:cNvCxnSpPr>
          <p:nvPr/>
        </p:nvCxnSpPr>
        <p:spPr>
          <a:xfrm flipH="1">
            <a:off x="8763000" y="4497660"/>
            <a:ext cx="3352800" cy="531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CC33B43-F225-1D89-5AD5-880192642F09}"/>
              </a:ext>
            </a:extLst>
          </p:cNvPr>
          <p:cNvSpPr txBox="1"/>
          <p:nvPr/>
        </p:nvSpPr>
        <p:spPr>
          <a:xfrm>
            <a:off x="9144000" y="304800"/>
            <a:ext cx="5656091" cy="830997"/>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The formula:</a:t>
            </a:r>
          </a:p>
          <a:p>
            <a:pPr algn="ctr"/>
            <a:r>
              <a:rPr lang="en-IN" sz="2400" dirty="0">
                <a:latin typeface="Times New Roman" panose="02020603050405020304" pitchFamily="18" charset="0"/>
                <a:cs typeface="Times New Roman" panose="02020603050405020304" pitchFamily="18" charset="0"/>
              </a:rPr>
              <a:t>0.2989*R+0.5870*G+0.1140*B</a:t>
            </a:r>
          </a:p>
        </p:txBody>
      </p:sp>
      <p:pic>
        <p:nvPicPr>
          <p:cNvPr id="27" name="Picture 26">
            <a:extLst>
              <a:ext uri="{FF2B5EF4-FFF2-40B4-BE49-F238E27FC236}">
                <a16:creationId xmlns:a16="http://schemas.microsoft.com/office/drawing/2014/main" id="{52B75A73-EAE9-CED5-C651-4F026998B149}"/>
              </a:ext>
            </a:extLst>
          </p:cNvPr>
          <p:cNvPicPr>
            <a:picLocks noChangeAspect="1"/>
          </p:cNvPicPr>
          <p:nvPr/>
        </p:nvPicPr>
        <p:blipFill>
          <a:blip r:embed="rId2"/>
          <a:stretch>
            <a:fillRect/>
          </a:stretch>
        </p:blipFill>
        <p:spPr>
          <a:xfrm>
            <a:off x="2488272" y="5211489"/>
            <a:ext cx="2007528" cy="2086249"/>
          </a:xfrm>
          <a:prstGeom prst="rect">
            <a:avLst/>
          </a:prstGeom>
        </p:spPr>
      </p:pic>
      <p:pic>
        <p:nvPicPr>
          <p:cNvPr id="3" name="Picture 2">
            <a:extLst>
              <a:ext uri="{FF2B5EF4-FFF2-40B4-BE49-F238E27FC236}">
                <a16:creationId xmlns:a16="http://schemas.microsoft.com/office/drawing/2014/main" id="{23270855-25F8-7226-8718-5945B74DC9E9}"/>
              </a:ext>
            </a:extLst>
          </p:cNvPr>
          <p:cNvPicPr>
            <a:picLocks noChangeAspect="1"/>
          </p:cNvPicPr>
          <p:nvPr/>
        </p:nvPicPr>
        <p:blipFill>
          <a:blip r:embed="rId3"/>
          <a:stretch>
            <a:fillRect/>
          </a:stretch>
        </p:blipFill>
        <p:spPr>
          <a:xfrm>
            <a:off x="11430000" y="5211489"/>
            <a:ext cx="2086249" cy="2086249"/>
          </a:xfrm>
          <a:prstGeom prst="rect">
            <a:avLst/>
          </a:prstGeom>
        </p:spPr>
      </p:pic>
      <p:cxnSp>
        <p:nvCxnSpPr>
          <p:cNvPr id="5" name="Straight Arrow Connector 4">
            <a:extLst>
              <a:ext uri="{FF2B5EF4-FFF2-40B4-BE49-F238E27FC236}">
                <a16:creationId xmlns:a16="http://schemas.microsoft.com/office/drawing/2014/main" id="{CC15D763-1E54-9513-FF43-422ECAD8923E}"/>
              </a:ext>
            </a:extLst>
          </p:cNvPr>
          <p:cNvCxnSpPr>
            <a:cxnSpLocks/>
          </p:cNvCxnSpPr>
          <p:nvPr/>
        </p:nvCxnSpPr>
        <p:spPr>
          <a:xfrm>
            <a:off x="4476752" y="6278244"/>
            <a:ext cx="16573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CD32558-818E-A908-DA18-B1FE4CC5ABF2}"/>
              </a:ext>
            </a:extLst>
          </p:cNvPr>
          <p:cNvCxnSpPr/>
          <p:nvPr/>
        </p:nvCxnSpPr>
        <p:spPr>
          <a:xfrm>
            <a:off x="9601201" y="6254613"/>
            <a:ext cx="16763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084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6326-5536-D566-9762-71F3A5435C74}"/>
              </a:ext>
            </a:extLst>
          </p:cNvPr>
          <p:cNvSpPr>
            <a:spLocks noGrp="1"/>
          </p:cNvSpPr>
          <p:nvPr>
            <p:ph type="title"/>
          </p:nvPr>
        </p:nvSpPr>
        <p:spPr>
          <a:xfrm>
            <a:off x="263882" y="-1031216"/>
            <a:ext cx="13548360" cy="3095626"/>
          </a:xfrm>
        </p:spPr>
        <p:txBody>
          <a:bodyPr>
            <a:normAutofit/>
          </a:bodyPr>
          <a:lstStyle/>
          <a:p>
            <a:r>
              <a:rPr lang="en-US" sz="3600" b="1" dirty="0">
                <a:latin typeface="Times New Roman" panose="02020603050405020304" pitchFamily="18" charset="0"/>
                <a:cs typeface="Times New Roman" panose="02020603050405020304" pitchFamily="18" charset="0"/>
              </a:rPr>
              <a:t>3.Haar cascade </a:t>
            </a:r>
            <a:endParaRPr lang="en-IN" sz="36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0EF3D43-38C5-3C38-BB37-F5F5910EF969}"/>
              </a:ext>
            </a:extLst>
          </p:cNvPr>
          <p:cNvSpPr txBox="1"/>
          <p:nvPr/>
        </p:nvSpPr>
        <p:spPr>
          <a:xfrm>
            <a:off x="457200" y="838200"/>
            <a:ext cx="4648200" cy="954107"/>
          </a:xfrm>
          <a:prstGeom prst="rect">
            <a:avLst/>
          </a:prstGeom>
          <a:noFill/>
        </p:spPr>
        <p:txBody>
          <a:bodyPr wrap="square">
            <a:spAutoFit/>
          </a:bodyPr>
          <a:lstStyle/>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Face recognition</a:t>
            </a: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Template matching</a:t>
            </a:r>
            <a:endParaRPr lang="en-US" altLang="zh-TW" sz="28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32ED94D-7FD7-4EC8-0A49-B166FCF4E85C}"/>
              </a:ext>
            </a:extLst>
          </p:cNvPr>
          <p:cNvSpPr txBox="1"/>
          <p:nvPr/>
        </p:nvSpPr>
        <p:spPr>
          <a:xfrm>
            <a:off x="457200" y="1596665"/>
            <a:ext cx="13639800" cy="1785104"/>
          </a:xfrm>
          <a:prstGeom prst="rect">
            <a:avLst/>
          </a:prstGeom>
          <a:noFill/>
        </p:spPr>
        <p:txBody>
          <a:bodyPr wrap="square">
            <a:spAutoFit/>
          </a:bodyPr>
          <a:lstStyle/>
          <a:p>
            <a:endParaRPr lang="en-US" sz="2000" i="0" dirty="0">
              <a:solidFill>
                <a:srgbClr val="242424"/>
              </a:solidFill>
              <a:effectLst/>
              <a:latin typeface="Times New Roman" panose="02020603050405020304" pitchFamily="18" charset="0"/>
              <a:cs typeface="Times New Roman" panose="02020603050405020304" pitchFamily="18" charset="0"/>
            </a:endParaRPr>
          </a:p>
          <a:p>
            <a:pPr algn="just"/>
            <a:r>
              <a:rPr lang="en-US" sz="2400" dirty="0">
                <a:solidFill>
                  <a:srgbClr val="242424"/>
                </a:solidFill>
                <a:latin typeface="Times New Roman" panose="02020603050405020304" pitchFamily="18" charset="0"/>
                <a:cs typeface="Times New Roman" panose="02020603050405020304" pitchFamily="18" charset="0"/>
              </a:rPr>
              <a:t>Haar cascade is an object detection algorithm used to identify faces in an image or real time video. </a:t>
            </a:r>
            <a:r>
              <a:rPr lang="en-US" sz="2400" i="0" dirty="0">
                <a:solidFill>
                  <a:srgbClr val="242424"/>
                </a:solidFill>
                <a:effectLst/>
                <a:latin typeface="Times New Roman" panose="02020603050405020304" pitchFamily="18" charset="0"/>
                <a:cs typeface="Times New Roman" panose="02020603050405020304" pitchFamily="18" charset="0"/>
              </a:rPr>
              <a:t>The algorithm is given a lot of positive images consisting of faces, and a lot of negative images not consisting of any face to train on them.</a:t>
            </a:r>
            <a:endParaRPr lang="en-IN" sz="2400" dirty="0">
              <a:latin typeface="Times New Roman" panose="02020603050405020304" pitchFamily="18" charset="0"/>
              <a:cs typeface="Times New Roman" panose="02020603050405020304" pitchFamily="18" charset="0"/>
            </a:endParaRPr>
          </a:p>
          <a:p>
            <a:endParaRPr lang="en-IN" dirty="0"/>
          </a:p>
        </p:txBody>
      </p:sp>
      <p:pic>
        <p:nvPicPr>
          <p:cNvPr id="19" name="Picture 18">
            <a:extLst>
              <a:ext uri="{FF2B5EF4-FFF2-40B4-BE49-F238E27FC236}">
                <a16:creationId xmlns:a16="http://schemas.microsoft.com/office/drawing/2014/main" id="{9281959C-1D86-B0FF-0990-72B76351769E}"/>
              </a:ext>
            </a:extLst>
          </p:cNvPr>
          <p:cNvPicPr>
            <a:picLocks noChangeAspect="1"/>
          </p:cNvPicPr>
          <p:nvPr/>
        </p:nvPicPr>
        <p:blipFill>
          <a:blip r:embed="rId2"/>
          <a:stretch>
            <a:fillRect/>
          </a:stretch>
        </p:blipFill>
        <p:spPr>
          <a:xfrm>
            <a:off x="1932796" y="3200400"/>
            <a:ext cx="7757811" cy="4794808"/>
          </a:xfrm>
          <a:prstGeom prst="rect">
            <a:avLst/>
          </a:prstGeom>
        </p:spPr>
      </p:pic>
      <p:pic>
        <p:nvPicPr>
          <p:cNvPr id="3" name="Picture 2">
            <a:extLst>
              <a:ext uri="{FF2B5EF4-FFF2-40B4-BE49-F238E27FC236}">
                <a16:creationId xmlns:a16="http://schemas.microsoft.com/office/drawing/2014/main" id="{D9DF5EB2-7A10-5DB8-8D50-F35453D64839}"/>
              </a:ext>
            </a:extLst>
          </p:cNvPr>
          <p:cNvPicPr>
            <a:picLocks noChangeAspect="1"/>
          </p:cNvPicPr>
          <p:nvPr/>
        </p:nvPicPr>
        <p:blipFill rotWithShape="1">
          <a:blip r:embed="rId3"/>
          <a:srcRect b="2941"/>
          <a:stretch/>
        </p:blipFill>
        <p:spPr>
          <a:xfrm>
            <a:off x="9711827" y="3061070"/>
            <a:ext cx="4769968" cy="3720730"/>
          </a:xfrm>
          <a:prstGeom prst="rect">
            <a:avLst/>
          </a:prstGeom>
        </p:spPr>
      </p:pic>
    </p:spTree>
    <p:extLst>
      <p:ext uri="{BB962C8B-B14F-4D97-AF65-F5344CB8AC3E}">
        <p14:creationId xmlns:p14="http://schemas.microsoft.com/office/powerpoint/2010/main" val="2470570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2">
            <a:extLst>
              <a:ext uri="{FF2B5EF4-FFF2-40B4-BE49-F238E27FC236}">
                <a16:creationId xmlns:a16="http://schemas.microsoft.com/office/drawing/2014/main" id="{D42C794A-C15A-A1DC-4B0A-D0A8B641190A}"/>
              </a:ext>
            </a:extLst>
          </p:cNvPr>
          <p:cNvPicPr>
            <a:picLocks noGrp="1" noChangeAspect="1"/>
          </p:cNvPicPr>
          <p:nvPr>
            <p:ph idx="1"/>
          </p:nvPr>
        </p:nvPicPr>
        <p:blipFill>
          <a:blip r:embed="rId2">
            <a:clrChange>
              <a:clrFrom>
                <a:srgbClr val="767171"/>
              </a:clrFrom>
              <a:clrTo>
                <a:srgbClr val="767171">
                  <a:alpha val="0"/>
                </a:srgbClr>
              </a:clrTo>
            </a:clrChange>
            <a:duotone>
              <a:prstClr val="black"/>
              <a:schemeClr val="bg1">
                <a:tint val="45000"/>
                <a:satMod val="400000"/>
              </a:schemeClr>
            </a:duotone>
          </a:blip>
          <a:stretch>
            <a:fillRect/>
          </a:stretch>
        </p:blipFill>
        <p:spPr>
          <a:xfrm>
            <a:off x="533611" y="2743199"/>
            <a:ext cx="3920213" cy="2951009"/>
          </a:xfrm>
        </p:spPr>
      </p:pic>
      <p:sp>
        <p:nvSpPr>
          <p:cNvPr id="8" name="Content Placeholder 6">
            <a:extLst>
              <a:ext uri="{FF2B5EF4-FFF2-40B4-BE49-F238E27FC236}">
                <a16:creationId xmlns:a16="http://schemas.microsoft.com/office/drawing/2014/main" id="{F503F82E-D167-66FC-9BBB-6A291ED2CEE1}"/>
              </a:ext>
            </a:extLst>
          </p:cNvPr>
          <p:cNvSpPr txBox="1">
            <a:spLocks/>
          </p:cNvSpPr>
          <p:nvPr/>
        </p:nvSpPr>
        <p:spPr>
          <a:xfrm>
            <a:off x="4584770" y="5257800"/>
            <a:ext cx="3175069" cy="424732"/>
          </a:xfrm>
          <a:prstGeom prst="rect">
            <a:avLst/>
          </a:prstGeom>
          <a:noFill/>
        </p:spPr>
        <p:txBody>
          <a:bodyPr vert="horz" wrap="square" lIns="91440" tIns="45720" rIns="91440" bIns="45720"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M</a:t>
            </a:r>
            <a:r>
              <a:rPr lang="en-IN" sz="2400" dirty="0">
                <a:latin typeface="Times New Roman" panose="02020603050405020304" pitchFamily="18" charset="0"/>
                <a:cs typeface="Times New Roman" panose="02020603050405020304" pitchFamily="18" charset="0"/>
              </a:rPr>
              <a:t>edian = 126</a:t>
            </a:r>
          </a:p>
        </p:txBody>
      </p:sp>
      <p:sp>
        <p:nvSpPr>
          <p:cNvPr id="9" name="Content Placeholder 6">
            <a:extLst>
              <a:ext uri="{FF2B5EF4-FFF2-40B4-BE49-F238E27FC236}">
                <a16:creationId xmlns:a16="http://schemas.microsoft.com/office/drawing/2014/main" id="{5C78CA4A-1203-5591-3981-B93278DF7D96}"/>
              </a:ext>
            </a:extLst>
          </p:cNvPr>
          <p:cNvSpPr txBox="1">
            <a:spLocks/>
          </p:cNvSpPr>
          <p:nvPr/>
        </p:nvSpPr>
        <p:spPr>
          <a:xfrm>
            <a:off x="0" y="626240"/>
            <a:ext cx="13335000" cy="1077218"/>
          </a:xfrm>
          <a:prstGeom prst="rect">
            <a:avLst/>
          </a:prstGeom>
          <a:noFill/>
        </p:spPr>
        <p:txBody>
          <a:bodyPr vert="horz" wrap="square" lIns="91440" tIns="45720" rIns="91440" bIns="45720"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sz="3600" b="1" dirty="0">
                <a:latin typeface="Times New Roman" panose="02020603050405020304" pitchFamily="18" charset="0"/>
                <a:cs typeface="Times New Roman" panose="02020603050405020304" pitchFamily="18" charset="0"/>
              </a:rPr>
              <a:t>     Formula:</a:t>
            </a:r>
          </a:p>
          <a:p>
            <a:pPr marL="0" indent="0">
              <a:buFont typeface="Arial" panose="020B0604020202020204" pitchFamily="34" charset="0"/>
              <a:buNone/>
            </a:pPr>
            <a:r>
              <a:rPr lang="en-US" sz="2400" b="1" dirty="0">
                <a:latin typeface="Times New Roman" panose="02020603050405020304" pitchFamily="18" charset="0"/>
                <a:cs typeface="Times New Roman" panose="02020603050405020304" pitchFamily="18" charset="0"/>
              </a:rPr>
              <a:t>   S</a:t>
            </a:r>
            <a:r>
              <a:rPr lang="en-IN" sz="2400" b="1" dirty="0">
                <a:latin typeface="Times New Roman" panose="02020603050405020304" pitchFamily="18" charset="0"/>
                <a:cs typeface="Times New Roman" panose="02020603050405020304" pitchFamily="18" charset="0"/>
              </a:rPr>
              <a:t>um of the dark pixels/number of dark pixels – Sum of the light pixels/number of the light pixels</a:t>
            </a:r>
          </a:p>
        </p:txBody>
      </p:sp>
      <p:graphicFrame>
        <p:nvGraphicFramePr>
          <p:cNvPr id="15" name="Table 14">
            <a:extLst>
              <a:ext uri="{FF2B5EF4-FFF2-40B4-BE49-F238E27FC236}">
                <a16:creationId xmlns:a16="http://schemas.microsoft.com/office/drawing/2014/main" id="{03065BA8-4133-2640-C989-3BCD69C6AEE9}"/>
              </a:ext>
            </a:extLst>
          </p:cNvPr>
          <p:cNvGraphicFramePr>
            <a:graphicFrameLocks noGrp="1"/>
          </p:cNvGraphicFramePr>
          <p:nvPr>
            <p:extLst>
              <p:ext uri="{D42A27DB-BD31-4B8C-83A1-F6EECF244321}">
                <p14:modId xmlns:p14="http://schemas.microsoft.com/office/powerpoint/2010/main" val="460284395"/>
              </p:ext>
            </p:extLst>
          </p:nvPr>
        </p:nvGraphicFramePr>
        <p:xfrm>
          <a:off x="7890786" y="2819400"/>
          <a:ext cx="3920215" cy="2874810"/>
        </p:xfrm>
        <a:graphic>
          <a:graphicData uri="http://schemas.openxmlformats.org/drawingml/2006/table">
            <a:tbl>
              <a:tblPr firstRow="1" bandRow="1">
                <a:tableStyleId>{5C22544A-7EE6-4342-B048-85BDC9FD1C3A}</a:tableStyleId>
              </a:tblPr>
              <a:tblGrid>
                <a:gridCol w="784043">
                  <a:extLst>
                    <a:ext uri="{9D8B030D-6E8A-4147-A177-3AD203B41FA5}">
                      <a16:colId xmlns:a16="http://schemas.microsoft.com/office/drawing/2014/main" val="2953951060"/>
                    </a:ext>
                  </a:extLst>
                </a:gridCol>
                <a:gridCol w="784043">
                  <a:extLst>
                    <a:ext uri="{9D8B030D-6E8A-4147-A177-3AD203B41FA5}">
                      <a16:colId xmlns:a16="http://schemas.microsoft.com/office/drawing/2014/main" val="153484481"/>
                    </a:ext>
                  </a:extLst>
                </a:gridCol>
                <a:gridCol w="784043">
                  <a:extLst>
                    <a:ext uri="{9D8B030D-6E8A-4147-A177-3AD203B41FA5}">
                      <a16:colId xmlns:a16="http://schemas.microsoft.com/office/drawing/2014/main" val="327185722"/>
                    </a:ext>
                  </a:extLst>
                </a:gridCol>
                <a:gridCol w="784043">
                  <a:extLst>
                    <a:ext uri="{9D8B030D-6E8A-4147-A177-3AD203B41FA5}">
                      <a16:colId xmlns:a16="http://schemas.microsoft.com/office/drawing/2014/main" val="3541417425"/>
                    </a:ext>
                  </a:extLst>
                </a:gridCol>
                <a:gridCol w="784043">
                  <a:extLst>
                    <a:ext uri="{9D8B030D-6E8A-4147-A177-3AD203B41FA5}">
                      <a16:colId xmlns:a16="http://schemas.microsoft.com/office/drawing/2014/main" val="2719787238"/>
                    </a:ext>
                  </a:extLst>
                </a:gridCol>
              </a:tblGrid>
              <a:tr h="574962">
                <a:tc>
                  <a:txBody>
                    <a:bodyPr/>
                    <a:lstStyle/>
                    <a:p>
                      <a:r>
                        <a:rPr lang="en-US" b="0" dirty="0">
                          <a:solidFill>
                            <a:schemeClr val="tx1"/>
                          </a:solidFill>
                        </a:rPr>
                        <a:t>39</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39</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42</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87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dirty="0">
                          <a:solidFill>
                            <a:schemeClr val="tx1"/>
                          </a:solidFill>
                        </a:rPr>
                        <a:t>88</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4146397"/>
                  </a:ext>
                </a:extLst>
              </a:tr>
              <a:tr h="574962">
                <a:tc>
                  <a:txBody>
                    <a:bodyPr/>
                    <a:lstStyle/>
                    <a:p>
                      <a:r>
                        <a:rPr lang="en-US" dirty="0"/>
                        <a:t>91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106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3615958"/>
                  </a:ext>
                </a:extLst>
              </a:tr>
              <a:tr h="574962">
                <a:tc>
                  <a:txBody>
                    <a:bodyPr/>
                    <a:lstStyle/>
                    <a:p>
                      <a:r>
                        <a:rPr lang="en-US" dirty="0"/>
                        <a:t>111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117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132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132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7181247"/>
                  </a:ext>
                </a:extLst>
              </a:tr>
              <a:tr h="574962">
                <a:tc>
                  <a:txBody>
                    <a:bodyPr/>
                    <a:lstStyle/>
                    <a:p>
                      <a:r>
                        <a:rPr lang="en-US" dirty="0"/>
                        <a:t>135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140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148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148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154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6833581"/>
                  </a:ext>
                </a:extLst>
              </a:tr>
              <a:tr h="574962">
                <a:tc>
                  <a:txBody>
                    <a:bodyPr/>
                    <a:lstStyle/>
                    <a:p>
                      <a:r>
                        <a:rPr lang="en-US" dirty="0"/>
                        <a:t>172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179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186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188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190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9051393"/>
                  </a:ext>
                </a:extLst>
              </a:tr>
            </a:tbl>
          </a:graphicData>
        </a:graphic>
      </p:graphicFrame>
      <p:sp>
        <p:nvSpPr>
          <p:cNvPr id="16" name="Content Placeholder 6">
            <a:extLst>
              <a:ext uri="{FF2B5EF4-FFF2-40B4-BE49-F238E27FC236}">
                <a16:creationId xmlns:a16="http://schemas.microsoft.com/office/drawing/2014/main" id="{BED84F08-E4AB-8194-7197-2C759906D7C3}"/>
              </a:ext>
            </a:extLst>
          </p:cNvPr>
          <p:cNvSpPr txBox="1">
            <a:spLocks/>
          </p:cNvSpPr>
          <p:nvPr/>
        </p:nvSpPr>
        <p:spPr>
          <a:xfrm>
            <a:off x="8153401" y="2286000"/>
            <a:ext cx="3218214" cy="369332"/>
          </a:xfrm>
          <a:prstGeom prst="rect">
            <a:avLst/>
          </a:prstGeom>
          <a:noFill/>
        </p:spPr>
        <p:txBody>
          <a:bodyPr vert="horz" wrap="square" lIns="91440" tIns="45720" rIns="91440" bIns="45720"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IN" sz="2000" dirty="0">
                <a:latin typeface="Times New Roman" panose="02020603050405020304" pitchFamily="18" charset="0"/>
                <a:cs typeface="Times New Roman" panose="02020603050405020304" pitchFamily="18" charset="0"/>
              </a:rPr>
              <a:t> REARRANGED  MATRIX</a:t>
            </a:r>
          </a:p>
        </p:txBody>
      </p:sp>
      <p:sp>
        <p:nvSpPr>
          <p:cNvPr id="17" name="Arrow: Right 16">
            <a:extLst>
              <a:ext uri="{FF2B5EF4-FFF2-40B4-BE49-F238E27FC236}">
                <a16:creationId xmlns:a16="http://schemas.microsoft.com/office/drawing/2014/main" id="{68AA5DF4-AF62-EE07-0B39-DFC9CC14E8C1}"/>
              </a:ext>
            </a:extLst>
          </p:cNvPr>
          <p:cNvSpPr/>
          <p:nvPr/>
        </p:nvSpPr>
        <p:spPr>
          <a:xfrm>
            <a:off x="5711020" y="3765536"/>
            <a:ext cx="1028595" cy="6985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Content Placeholder 6">
            <a:extLst>
              <a:ext uri="{FF2B5EF4-FFF2-40B4-BE49-F238E27FC236}">
                <a16:creationId xmlns:a16="http://schemas.microsoft.com/office/drawing/2014/main" id="{24D88D77-7A13-A3FA-0491-3EADCC292270}"/>
              </a:ext>
            </a:extLst>
          </p:cNvPr>
          <p:cNvSpPr txBox="1">
            <a:spLocks/>
          </p:cNvSpPr>
          <p:nvPr/>
        </p:nvSpPr>
        <p:spPr>
          <a:xfrm>
            <a:off x="762000" y="2286000"/>
            <a:ext cx="3471651" cy="369332"/>
          </a:xfrm>
          <a:prstGeom prst="rect">
            <a:avLst/>
          </a:prstGeom>
          <a:noFill/>
        </p:spPr>
        <p:txBody>
          <a:bodyPr vert="horz" wrap="square" lIns="91440" tIns="45720" rIns="91440" bIns="45720"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r>
              <a:rPr lang="en-IN" sz="2000" dirty="0">
                <a:latin typeface="Times New Roman" panose="02020603050405020304" pitchFamily="18" charset="0"/>
                <a:cs typeface="Times New Roman" panose="02020603050405020304" pitchFamily="18" charset="0"/>
              </a:rPr>
              <a:t>GRAY MATRIX</a:t>
            </a:r>
          </a:p>
        </p:txBody>
      </p:sp>
      <p:sp>
        <p:nvSpPr>
          <p:cNvPr id="19" name="Content Placeholder 6">
            <a:extLst>
              <a:ext uri="{FF2B5EF4-FFF2-40B4-BE49-F238E27FC236}">
                <a16:creationId xmlns:a16="http://schemas.microsoft.com/office/drawing/2014/main" id="{528224C1-16E0-346F-0F2F-C70A4506CACC}"/>
              </a:ext>
            </a:extLst>
          </p:cNvPr>
          <p:cNvSpPr txBox="1">
            <a:spLocks/>
          </p:cNvSpPr>
          <p:nvPr/>
        </p:nvSpPr>
        <p:spPr>
          <a:xfrm>
            <a:off x="381001" y="6019800"/>
            <a:ext cx="11963400" cy="1883593"/>
          </a:xfrm>
          <a:prstGeom prst="rect">
            <a:avLst/>
          </a:prstGeom>
          <a:noFill/>
        </p:spPr>
        <p:txBody>
          <a:bodyPr vert="horz" wrap="square" lIns="91440" tIns="45720" rIns="91440" bIns="45720" rtlCol="0">
            <a:sp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(2030 / 13) - (1029 / 12) </a:t>
            </a:r>
          </a:p>
          <a:p>
            <a:pPr marL="0" indent="0">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156.15 - 85.75 </a:t>
            </a:r>
          </a:p>
          <a:p>
            <a:pPr marL="0" indent="0">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 70.4 (haar value)</a:t>
            </a:r>
          </a:p>
          <a:p>
            <a:pPr marL="0" indent="0">
              <a:buFont typeface="Arial" panose="020B0604020202020204" pitchFamily="34" charse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375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D429F1C-C1DA-7364-AF3C-944120DF0A6E}"/>
              </a:ext>
            </a:extLst>
          </p:cNvPr>
          <p:cNvSpPr>
            <a:spLocks noGrp="1"/>
          </p:cNvSpPr>
          <p:nvPr>
            <p:ph idx="1"/>
          </p:nvPr>
        </p:nvSpPr>
        <p:spPr>
          <a:xfrm>
            <a:off x="304800" y="457200"/>
            <a:ext cx="13319760" cy="6955156"/>
          </a:xfrm>
        </p:spPr>
        <p:txBody>
          <a:bodyPr>
            <a:normAutofit fontScale="55000" lnSpcReduction="20000"/>
          </a:bodyPr>
          <a:lstStyle/>
          <a:p>
            <a:pPr marL="0" indent="0" algn="just">
              <a:lnSpc>
                <a:spcPct val="160000"/>
              </a:lnSpc>
              <a:buNone/>
            </a:pPr>
            <a:r>
              <a:rPr lang="en-US" sz="5800" b="1" dirty="0">
                <a:solidFill>
                  <a:schemeClr val="tx2">
                    <a:lumMod val="10000"/>
                  </a:schemeClr>
                </a:solidFill>
                <a:latin typeface="Times New Roman" panose="02020603050405020304" pitchFamily="18" charset="0"/>
                <a:cs typeface="Times New Roman" panose="02020603050405020304" pitchFamily="18" charset="0"/>
              </a:rPr>
              <a:t>3. Noise removal               </a:t>
            </a:r>
            <a:endParaRPr lang="en-US" sz="5800" dirty="0">
              <a:solidFill>
                <a:schemeClr val="tx2">
                  <a:lumMod val="10000"/>
                </a:schemeClr>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4600" dirty="0">
                <a:solidFill>
                  <a:schemeClr val="tx2">
                    <a:lumMod val="10000"/>
                  </a:schemeClr>
                </a:solidFill>
                <a:latin typeface="Times New Roman" panose="02020603050405020304" pitchFamily="18" charset="0"/>
                <a:cs typeface="Times New Roman" panose="02020603050405020304" pitchFamily="18" charset="0"/>
              </a:rPr>
              <a:t> Noise removal algorithm is the process of </a:t>
            </a:r>
            <a:r>
              <a:rPr lang="en-US" sz="4600" b="1" dirty="0">
                <a:solidFill>
                  <a:schemeClr val="tx2">
                    <a:lumMod val="10000"/>
                  </a:schemeClr>
                </a:solidFill>
                <a:latin typeface="Times New Roman" panose="02020603050405020304" pitchFamily="18" charset="0"/>
                <a:cs typeface="Times New Roman" panose="02020603050405020304" pitchFamily="18" charset="0"/>
              </a:rPr>
              <a:t>removing or reducing the noise</a:t>
            </a:r>
            <a:r>
              <a:rPr lang="en-US" sz="4600" dirty="0">
                <a:solidFill>
                  <a:schemeClr val="tx2">
                    <a:lumMod val="10000"/>
                  </a:schemeClr>
                </a:solidFill>
                <a:latin typeface="Times New Roman" panose="02020603050405020304" pitchFamily="18" charset="0"/>
                <a:cs typeface="Times New Roman" panose="02020603050405020304" pitchFamily="18" charset="0"/>
              </a:rPr>
              <a:t> from the image. The noise removal algorithms reduce or remove the visibility of noise by smoothing the entire image leaving areas near contrast boundaries.</a:t>
            </a:r>
            <a:r>
              <a:rPr lang="en-US" sz="4600" b="1" dirty="0">
                <a:solidFill>
                  <a:schemeClr val="tx2">
                    <a:lumMod val="10000"/>
                  </a:schemeClr>
                </a:solidFill>
                <a:latin typeface="Times New Roman" panose="02020603050405020304" pitchFamily="18" charset="0"/>
                <a:cs typeface="Times New Roman" panose="02020603050405020304" pitchFamily="18" charset="0"/>
              </a:rPr>
              <a:t>   </a:t>
            </a:r>
            <a:endParaRPr lang="en-US" sz="4600" dirty="0">
              <a:solidFill>
                <a:schemeClr val="tx2">
                  <a:lumMod val="10000"/>
                </a:schemeClr>
              </a:solidFill>
              <a:latin typeface="Times New Roman" panose="02020603050405020304" pitchFamily="18" charset="0"/>
              <a:cs typeface="Times New Roman" panose="02020603050405020304" pitchFamily="18" charset="0"/>
            </a:endParaRPr>
          </a:p>
          <a:p>
            <a:pPr marL="0" indent="0" algn="just">
              <a:lnSpc>
                <a:spcPct val="160000"/>
              </a:lnSpc>
              <a:buNone/>
            </a:pPr>
            <a:r>
              <a:rPr lang="en-US" sz="4600" dirty="0">
                <a:solidFill>
                  <a:schemeClr val="tx2">
                    <a:lumMod val="10000"/>
                  </a:schemeClr>
                </a:solidFill>
                <a:latin typeface="Times New Roman" panose="02020603050405020304" pitchFamily="18" charset="0"/>
                <a:cs typeface="Times New Roman" panose="02020603050405020304" pitchFamily="18" charset="0"/>
              </a:rPr>
              <a:t> </a:t>
            </a:r>
            <a:r>
              <a:rPr lang="en-US" sz="4600" b="1" dirty="0">
                <a:solidFill>
                  <a:schemeClr val="tx2">
                    <a:lumMod val="10000"/>
                  </a:schemeClr>
                </a:solidFill>
                <a:latin typeface="Times New Roman" panose="02020603050405020304" pitchFamily="18" charset="0"/>
                <a:cs typeface="Times New Roman" panose="02020603050405020304" pitchFamily="18" charset="0"/>
              </a:rPr>
              <a:t>Median Filtering :  </a:t>
            </a:r>
            <a:r>
              <a:rPr lang="en-US" sz="4600" dirty="0">
                <a:solidFill>
                  <a:schemeClr val="tx2">
                    <a:lumMod val="10000"/>
                  </a:schemeClr>
                </a:solidFill>
                <a:latin typeface="Times New Roman" panose="02020603050405020304" pitchFamily="18" charset="0"/>
                <a:cs typeface="Times New Roman" panose="02020603050405020304" pitchFamily="18" charset="0"/>
              </a:rPr>
              <a:t>The formula : k = M+1 /2</a:t>
            </a:r>
          </a:p>
          <a:p>
            <a:pPr marL="203835" indent="-203835" algn="just">
              <a:lnSpc>
                <a:spcPct val="150000"/>
              </a:lnSpc>
              <a:buFont typeface="Wingdings"/>
              <a:buChar char="§"/>
            </a:pPr>
            <a:r>
              <a:rPr lang="en-US" sz="4600" dirty="0">
                <a:solidFill>
                  <a:srgbClr val="404040"/>
                </a:solidFill>
                <a:latin typeface="Times New Roman" panose="02020603050405020304" pitchFamily="18" charset="0"/>
                <a:cs typeface="Times New Roman" panose="02020603050405020304" pitchFamily="18" charset="0"/>
              </a:rPr>
              <a:t>The median filter is a non-linear digital filtering technique, often used to remove noise from an image or signal.</a:t>
            </a:r>
          </a:p>
          <a:p>
            <a:pPr marL="203835" indent="-203835" algn="just">
              <a:lnSpc>
                <a:spcPct val="150000"/>
              </a:lnSpc>
              <a:buFont typeface="Wingdings"/>
              <a:buChar char="§"/>
            </a:pPr>
            <a:r>
              <a:rPr lang="en-US" sz="4600" dirty="0">
                <a:solidFill>
                  <a:srgbClr val="404040"/>
                </a:solidFill>
                <a:latin typeface="Times New Roman" panose="02020603050405020304" pitchFamily="18" charset="0"/>
                <a:cs typeface="Times New Roman" panose="02020603050405020304" pitchFamily="18" charset="0"/>
              </a:rPr>
              <a:t>Here 0’s are appended at the edges and corners to the matrix which is the representation of the grey scale image. </a:t>
            </a:r>
          </a:p>
          <a:p>
            <a:pPr marL="203835" indent="-203835" algn="just">
              <a:lnSpc>
                <a:spcPct val="150000"/>
              </a:lnSpc>
              <a:buFont typeface="Wingdings"/>
              <a:buChar char="§"/>
            </a:pPr>
            <a:r>
              <a:rPr lang="en-US" sz="4600" dirty="0">
                <a:solidFill>
                  <a:srgbClr val="404040"/>
                </a:solidFill>
                <a:latin typeface="Times New Roman" panose="02020603050405020304" pitchFamily="18" charset="0"/>
                <a:cs typeface="Times New Roman" panose="02020603050405020304" pitchFamily="18" charset="0"/>
              </a:rPr>
              <a:t>Then for every3*3 matrix, arrange elements in ascending order, then find median/middle element of those 9 elements, and write that median value to that particular pixel position. </a:t>
            </a:r>
            <a:endParaRPr lang="en-US" sz="4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6017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AD8FFD5-054D-80F3-2B40-61B4657DC507}"/>
              </a:ext>
            </a:extLst>
          </p:cNvPr>
          <p:cNvSpPr txBox="1">
            <a:spLocks noGrp="1"/>
          </p:cNvSpPr>
          <p:nvPr>
            <p:ph idx="1"/>
          </p:nvPr>
        </p:nvSpPr>
        <p:spPr>
          <a:xfrm>
            <a:off x="423354" y="850202"/>
            <a:ext cx="13166725" cy="535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latin typeface="Times New Roman"/>
              </a:rPr>
              <a:t>Median Filtering</a:t>
            </a:r>
          </a:p>
        </p:txBody>
      </p:sp>
      <p:graphicFrame>
        <p:nvGraphicFramePr>
          <p:cNvPr id="8" name="Table 7">
            <a:extLst>
              <a:ext uri="{FF2B5EF4-FFF2-40B4-BE49-F238E27FC236}">
                <a16:creationId xmlns:a16="http://schemas.microsoft.com/office/drawing/2014/main" id="{7207228B-422A-15EA-B9BB-8B2B7C88D9C4}"/>
              </a:ext>
            </a:extLst>
          </p:cNvPr>
          <p:cNvGraphicFramePr>
            <a:graphicFrameLocks noGrp="1"/>
          </p:cNvGraphicFramePr>
          <p:nvPr>
            <p:extLst>
              <p:ext uri="{D42A27DB-BD31-4B8C-83A1-F6EECF244321}">
                <p14:modId xmlns:p14="http://schemas.microsoft.com/office/powerpoint/2010/main" val="3065445695"/>
              </p:ext>
            </p:extLst>
          </p:nvPr>
        </p:nvGraphicFramePr>
        <p:xfrm>
          <a:off x="228601" y="2973496"/>
          <a:ext cx="3488020" cy="2645460"/>
        </p:xfrm>
        <a:graphic>
          <a:graphicData uri="http://schemas.openxmlformats.org/drawingml/2006/table">
            <a:tbl>
              <a:tblPr firstRow="1" bandRow="1">
                <a:effectLst>
                  <a:outerShdw blurRad="50800" dist="38100" dir="13500000" algn="br" rotWithShape="0">
                    <a:prstClr val="black">
                      <a:alpha val="40000"/>
                    </a:prstClr>
                  </a:outerShdw>
                </a:effectLst>
              </a:tblPr>
              <a:tblGrid>
                <a:gridCol w="697604">
                  <a:extLst>
                    <a:ext uri="{9D8B030D-6E8A-4147-A177-3AD203B41FA5}">
                      <a16:colId xmlns:a16="http://schemas.microsoft.com/office/drawing/2014/main" val="2728704979"/>
                    </a:ext>
                  </a:extLst>
                </a:gridCol>
                <a:gridCol w="697604">
                  <a:extLst>
                    <a:ext uri="{9D8B030D-6E8A-4147-A177-3AD203B41FA5}">
                      <a16:colId xmlns:a16="http://schemas.microsoft.com/office/drawing/2014/main" val="579755795"/>
                    </a:ext>
                  </a:extLst>
                </a:gridCol>
                <a:gridCol w="697604">
                  <a:extLst>
                    <a:ext uri="{9D8B030D-6E8A-4147-A177-3AD203B41FA5}">
                      <a16:colId xmlns:a16="http://schemas.microsoft.com/office/drawing/2014/main" val="577009709"/>
                    </a:ext>
                  </a:extLst>
                </a:gridCol>
                <a:gridCol w="697604">
                  <a:extLst>
                    <a:ext uri="{9D8B030D-6E8A-4147-A177-3AD203B41FA5}">
                      <a16:colId xmlns:a16="http://schemas.microsoft.com/office/drawing/2014/main" val="3371143091"/>
                    </a:ext>
                  </a:extLst>
                </a:gridCol>
                <a:gridCol w="697604">
                  <a:extLst>
                    <a:ext uri="{9D8B030D-6E8A-4147-A177-3AD203B41FA5}">
                      <a16:colId xmlns:a16="http://schemas.microsoft.com/office/drawing/2014/main" val="753383759"/>
                    </a:ext>
                  </a:extLst>
                </a:gridCol>
              </a:tblGrid>
              <a:tr h="529092">
                <a:tc>
                  <a:txBody>
                    <a:bodyPr/>
                    <a:lstStyle/>
                    <a:p>
                      <a:pPr algn="ctr" rtl="0" fontAlgn="base"/>
                      <a:r>
                        <a:rPr lang="en-US" sz="1800" dirty="0">
                          <a:solidFill>
                            <a:srgbClr val="000000"/>
                          </a:solidFill>
                          <a:effectLst/>
                          <a:latin typeface="Times New Roman"/>
                        </a:rPr>
                        <a:t>91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42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39</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88</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140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82706773"/>
                  </a:ext>
                </a:extLst>
              </a:tr>
              <a:tr h="529092">
                <a:tc>
                  <a:txBody>
                    <a:bodyPr/>
                    <a:lstStyle/>
                    <a:p>
                      <a:pPr algn="ctr" rtl="0" fontAlgn="base"/>
                      <a:r>
                        <a:rPr lang="en-US" sz="1800" dirty="0">
                          <a:solidFill>
                            <a:srgbClr val="000000"/>
                          </a:solidFill>
                          <a:effectLst/>
                          <a:latin typeface="Times New Roman"/>
                        </a:rPr>
                        <a:t>87</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132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148</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39</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154</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88979786"/>
                  </a:ext>
                </a:extLst>
              </a:tr>
              <a:tr h="529092">
                <a:tc>
                  <a:txBody>
                    <a:bodyPr/>
                    <a:lstStyle/>
                    <a:p>
                      <a:pPr algn="ctr" rtl="0" fontAlgn="base"/>
                      <a:r>
                        <a:rPr lang="en-US" sz="1800" dirty="0">
                          <a:solidFill>
                            <a:srgbClr val="000000"/>
                          </a:solidFill>
                          <a:effectLst/>
                          <a:latin typeface="Times New Roman"/>
                        </a:rPr>
                        <a:t>106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179</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196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117</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126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20524359"/>
                  </a:ext>
                </a:extLst>
              </a:tr>
              <a:tr h="529092">
                <a:tc>
                  <a:txBody>
                    <a:bodyPr/>
                    <a:lstStyle/>
                    <a:p>
                      <a:pPr algn="ctr" rtl="0" fontAlgn="base"/>
                      <a:r>
                        <a:rPr lang="en-US" sz="1800" dirty="0">
                          <a:solidFill>
                            <a:srgbClr val="000000"/>
                          </a:solidFill>
                          <a:effectLst/>
                          <a:latin typeface="Times New Roman"/>
                        </a:rPr>
                        <a:t>106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172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188</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111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100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82851187"/>
                  </a:ext>
                </a:extLst>
              </a:tr>
              <a:tr h="529092">
                <a:tc>
                  <a:txBody>
                    <a:bodyPr/>
                    <a:lstStyle/>
                    <a:p>
                      <a:pPr algn="ctr" rtl="0" fontAlgn="base"/>
                      <a:r>
                        <a:rPr lang="en-US" sz="1800" dirty="0">
                          <a:solidFill>
                            <a:srgbClr val="000000"/>
                          </a:solidFill>
                          <a:effectLst/>
                          <a:latin typeface="Times New Roman"/>
                        </a:rPr>
                        <a:t>103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135</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190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148</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algn="ctr" rtl="0" fontAlgn="base"/>
                      <a:r>
                        <a:rPr lang="en-US" sz="1800" dirty="0">
                          <a:solidFill>
                            <a:srgbClr val="000000"/>
                          </a:solidFill>
                          <a:effectLst/>
                          <a:latin typeface="Times New Roman"/>
                        </a:rPr>
                        <a:t>132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605279430"/>
                  </a:ext>
                </a:extLst>
              </a:tr>
            </a:tbl>
          </a:graphicData>
        </a:graphic>
      </p:graphicFrame>
      <p:sp>
        <p:nvSpPr>
          <p:cNvPr id="9" name="TextBox 8">
            <a:extLst>
              <a:ext uri="{FF2B5EF4-FFF2-40B4-BE49-F238E27FC236}">
                <a16:creationId xmlns:a16="http://schemas.microsoft.com/office/drawing/2014/main" id="{5F07D9C5-D084-2E21-39FB-44646D4195F9}"/>
              </a:ext>
            </a:extLst>
          </p:cNvPr>
          <p:cNvSpPr txBox="1"/>
          <p:nvPr/>
        </p:nvSpPr>
        <p:spPr>
          <a:xfrm>
            <a:off x="968625" y="2210535"/>
            <a:ext cx="38776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dirty="0">
                <a:latin typeface="Times New Roman"/>
              </a:rPr>
              <a:t>Original matrix:                               </a:t>
            </a:r>
          </a:p>
        </p:txBody>
      </p:sp>
      <p:graphicFrame>
        <p:nvGraphicFramePr>
          <p:cNvPr id="10" name="Table 9">
            <a:extLst>
              <a:ext uri="{FF2B5EF4-FFF2-40B4-BE49-F238E27FC236}">
                <a16:creationId xmlns:a16="http://schemas.microsoft.com/office/drawing/2014/main" id="{1CDFC37F-A968-81AA-0395-4F8EB73B6322}"/>
              </a:ext>
            </a:extLst>
          </p:cNvPr>
          <p:cNvGraphicFramePr>
            <a:graphicFrameLocks noGrp="1"/>
          </p:cNvGraphicFramePr>
          <p:nvPr>
            <p:extLst>
              <p:ext uri="{D42A27DB-BD31-4B8C-83A1-F6EECF244321}">
                <p14:modId xmlns:p14="http://schemas.microsoft.com/office/powerpoint/2010/main" val="2596736216"/>
              </p:ext>
            </p:extLst>
          </p:nvPr>
        </p:nvGraphicFramePr>
        <p:xfrm>
          <a:off x="4572000" y="2210535"/>
          <a:ext cx="4989733" cy="4114068"/>
        </p:xfrm>
        <a:graphic>
          <a:graphicData uri="http://schemas.openxmlformats.org/drawingml/2006/table">
            <a:tbl>
              <a:tblPr firstRow="1" bandRow="1">
                <a:effectLst/>
              </a:tblPr>
              <a:tblGrid>
                <a:gridCol w="712819">
                  <a:extLst>
                    <a:ext uri="{9D8B030D-6E8A-4147-A177-3AD203B41FA5}">
                      <a16:colId xmlns:a16="http://schemas.microsoft.com/office/drawing/2014/main" val="3396943841"/>
                    </a:ext>
                  </a:extLst>
                </a:gridCol>
                <a:gridCol w="712819">
                  <a:extLst>
                    <a:ext uri="{9D8B030D-6E8A-4147-A177-3AD203B41FA5}">
                      <a16:colId xmlns:a16="http://schemas.microsoft.com/office/drawing/2014/main" val="2619712777"/>
                    </a:ext>
                  </a:extLst>
                </a:gridCol>
                <a:gridCol w="712819">
                  <a:extLst>
                    <a:ext uri="{9D8B030D-6E8A-4147-A177-3AD203B41FA5}">
                      <a16:colId xmlns:a16="http://schemas.microsoft.com/office/drawing/2014/main" val="3168506284"/>
                    </a:ext>
                  </a:extLst>
                </a:gridCol>
                <a:gridCol w="712819">
                  <a:extLst>
                    <a:ext uri="{9D8B030D-6E8A-4147-A177-3AD203B41FA5}">
                      <a16:colId xmlns:a16="http://schemas.microsoft.com/office/drawing/2014/main" val="1781620395"/>
                    </a:ext>
                  </a:extLst>
                </a:gridCol>
                <a:gridCol w="712819">
                  <a:extLst>
                    <a:ext uri="{9D8B030D-6E8A-4147-A177-3AD203B41FA5}">
                      <a16:colId xmlns:a16="http://schemas.microsoft.com/office/drawing/2014/main" val="2527456274"/>
                    </a:ext>
                  </a:extLst>
                </a:gridCol>
                <a:gridCol w="712819">
                  <a:extLst>
                    <a:ext uri="{9D8B030D-6E8A-4147-A177-3AD203B41FA5}">
                      <a16:colId xmlns:a16="http://schemas.microsoft.com/office/drawing/2014/main" val="864573590"/>
                    </a:ext>
                  </a:extLst>
                </a:gridCol>
                <a:gridCol w="712819">
                  <a:extLst>
                    <a:ext uri="{9D8B030D-6E8A-4147-A177-3AD203B41FA5}">
                      <a16:colId xmlns:a16="http://schemas.microsoft.com/office/drawing/2014/main" val="2956913340"/>
                    </a:ext>
                  </a:extLst>
                </a:gridCol>
              </a:tblGrid>
              <a:tr h="587724">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92015109"/>
                  </a:ext>
                </a:extLst>
              </a:tr>
              <a:tr h="587724">
                <a:tc>
                  <a:txBody>
                    <a:bodyPr/>
                    <a:lstStyle/>
                    <a:p>
                      <a:pPr algn="ctr"/>
                      <a:r>
                        <a:rPr lang="en-GB" sz="1800">
                          <a:latin typeface="Times New Roman"/>
                        </a:rPr>
                        <a:t>0</a:t>
                      </a:r>
                    </a:p>
                  </a:txBody>
                  <a:tcPr>
                    <a:lnL w="9525" cap="flat" cmpd="sng">
                      <a:noFill/>
                      <a:prstDash val="solid"/>
                      <a:round/>
                      <a:headEnd type="none" w="sm" len="sm"/>
                      <a:tailEnd type="none" w="sm" len="sm"/>
                    </a:lnL>
                    <a:lnR w="12700" cap="flat" cmpd="sng" algn="ctr">
                      <a:solidFill>
                        <a:schemeClr val="bg1">
                          <a:lumMod val="50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91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42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39</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88</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140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0</a:t>
                      </a:r>
                    </a:p>
                  </a:txBody>
                  <a:tcPr>
                    <a:lnL w="12700" cap="flat" cmpd="sng" algn="ctr">
                      <a:solidFill>
                        <a:schemeClr val="bg1">
                          <a:lumMod val="50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34654920"/>
                  </a:ext>
                </a:extLst>
              </a:tr>
              <a:tr h="587724">
                <a:tc>
                  <a:txBody>
                    <a:bodyPr/>
                    <a:lstStyle/>
                    <a:p>
                      <a:pPr algn="ctr"/>
                      <a:r>
                        <a:rPr lang="en-GB" sz="1800" dirty="0">
                          <a:latin typeface="Times New Roman"/>
                        </a:rPr>
                        <a:t>0</a:t>
                      </a:r>
                    </a:p>
                  </a:txBody>
                  <a:tcPr>
                    <a:lnL w="9525" cap="flat" cmpd="sng">
                      <a:noFill/>
                      <a:prstDash val="solid"/>
                      <a:round/>
                      <a:headEnd type="none" w="sm" len="sm"/>
                      <a:tailEnd type="none" w="sm" len="sm"/>
                    </a:lnL>
                    <a:lnR w="12700" cap="flat" cmpd="sng" algn="ctr">
                      <a:solidFill>
                        <a:schemeClr val="bg1">
                          <a:lumMod val="50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87</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132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148</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39</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154</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0</a:t>
                      </a:r>
                    </a:p>
                  </a:txBody>
                  <a:tcPr>
                    <a:lnL w="12700" cap="flat" cmpd="sng" algn="ctr">
                      <a:solidFill>
                        <a:schemeClr val="bg1">
                          <a:lumMod val="50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34973787"/>
                  </a:ext>
                </a:extLst>
              </a:tr>
              <a:tr h="587724">
                <a:tc>
                  <a:txBody>
                    <a:bodyPr/>
                    <a:lstStyle/>
                    <a:p>
                      <a:pPr algn="ctr"/>
                      <a:r>
                        <a:rPr lang="en-GB" sz="1800" dirty="0">
                          <a:latin typeface="Times New Roman"/>
                        </a:rPr>
                        <a:t>0</a:t>
                      </a:r>
                    </a:p>
                  </a:txBody>
                  <a:tcPr>
                    <a:lnL w="9525" cap="flat" cmpd="sng">
                      <a:noFill/>
                      <a:prstDash val="solid"/>
                      <a:round/>
                      <a:headEnd type="none" w="sm" len="sm"/>
                      <a:tailEnd type="none" w="sm" len="sm"/>
                    </a:lnL>
                    <a:lnR w="12700" cap="flat" cmpd="sng" algn="ctr">
                      <a:solidFill>
                        <a:schemeClr val="bg1">
                          <a:lumMod val="50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106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179</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186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117</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126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0</a:t>
                      </a:r>
                    </a:p>
                  </a:txBody>
                  <a:tcPr>
                    <a:lnL w="12700" cap="flat" cmpd="sng" algn="ctr">
                      <a:solidFill>
                        <a:schemeClr val="bg1">
                          <a:lumMod val="50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97520899"/>
                  </a:ext>
                </a:extLst>
              </a:tr>
              <a:tr h="587724">
                <a:tc>
                  <a:txBody>
                    <a:bodyPr/>
                    <a:lstStyle/>
                    <a:p>
                      <a:pPr algn="ctr"/>
                      <a:r>
                        <a:rPr lang="en-GB" sz="1800" dirty="0">
                          <a:latin typeface="Times New Roman"/>
                        </a:rPr>
                        <a:t>0</a:t>
                      </a:r>
                    </a:p>
                  </a:txBody>
                  <a:tcPr>
                    <a:lnL w="9525" cap="flat" cmpd="sng">
                      <a:noFill/>
                      <a:prstDash val="solid"/>
                      <a:round/>
                      <a:headEnd type="none" w="sm" len="sm"/>
                      <a:tailEnd type="none" w="sm" len="sm"/>
                    </a:lnL>
                    <a:lnR w="12700" cap="flat" cmpd="sng" algn="ctr">
                      <a:solidFill>
                        <a:schemeClr val="bg1">
                          <a:lumMod val="50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106</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172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188</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111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100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0</a:t>
                      </a:r>
                    </a:p>
                  </a:txBody>
                  <a:tcPr>
                    <a:lnL w="12700" cap="flat" cmpd="sng" algn="ctr">
                      <a:solidFill>
                        <a:schemeClr val="bg1">
                          <a:lumMod val="50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18549498"/>
                  </a:ext>
                </a:extLst>
              </a:tr>
              <a:tr h="587724">
                <a:tc>
                  <a:txBody>
                    <a:bodyPr/>
                    <a:lstStyle/>
                    <a:p>
                      <a:pPr algn="ctr"/>
                      <a:r>
                        <a:rPr lang="en-GB" sz="1800" dirty="0">
                          <a:latin typeface="Times New Roman"/>
                        </a:rPr>
                        <a:t>0</a:t>
                      </a:r>
                    </a:p>
                  </a:txBody>
                  <a:tcPr>
                    <a:lnL w="9525" cap="flat" cmpd="sng">
                      <a:noFill/>
                      <a:prstDash val="solid"/>
                      <a:round/>
                      <a:headEnd type="none" w="sm" len="sm"/>
                      <a:tailEnd type="none" w="sm" len="sm"/>
                    </a:lnL>
                    <a:lnR w="12700" cap="flat" cmpd="sng" algn="ctr">
                      <a:solidFill>
                        <a:schemeClr val="bg1">
                          <a:lumMod val="50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103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135</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190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148</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132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a:latin typeface="Times New Roman"/>
                        </a:rPr>
                        <a:t>0</a:t>
                      </a:r>
                    </a:p>
                  </a:txBody>
                  <a:tcPr>
                    <a:lnL w="12700" cap="flat" cmpd="sng" algn="ctr">
                      <a:solidFill>
                        <a:schemeClr val="bg1">
                          <a:lumMod val="50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85311449"/>
                  </a:ext>
                </a:extLst>
              </a:tr>
              <a:tr h="587724">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bg1">
                          <a:lumMod val="50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bg1">
                          <a:lumMod val="50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bg1">
                          <a:lumMod val="50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bg1">
                          <a:lumMod val="50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bg1">
                          <a:lumMod val="50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GB" sz="1800" dirty="0">
                          <a:latin typeface="Times New Roman"/>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73025783"/>
                  </a:ext>
                </a:extLst>
              </a:tr>
            </a:tbl>
          </a:graphicData>
        </a:graphic>
      </p:graphicFrame>
      <p:graphicFrame>
        <p:nvGraphicFramePr>
          <p:cNvPr id="11" name="Table 10">
            <a:extLst>
              <a:ext uri="{FF2B5EF4-FFF2-40B4-BE49-F238E27FC236}">
                <a16:creationId xmlns:a16="http://schemas.microsoft.com/office/drawing/2014/main" id="{D59D84AA-32A0-7DBF-79CB-83E05E4030CB}"/>
              </a:ext>
            </a:extLst>
          </p:cNvPr>
          <p:cNvGraphicFramePr>
            <a:graphicFrameLocks noGrp="1"/>
          </p:cNvGraphicFramePr>
          <p:nvPr>
            <p:extLst>
              <p:ext uri="{D42A27DB-BD31-4B8C-83A1-F6EECF244321}">
                <p14:modId xmlns:p14="http://schemas.microsoft.com/office/powerpoint/2010/main" val="1699895752"/>
              </p:ext>
            </p:extLst>
          </p:nvPr>
        </p:nvGraphicFramePr>
        <p:xfrm>
          <a:off x="10478867" y="2973497"/>
          <a:ext cx="3694330" cy="2645460"/>
        </p:xfrm>
        <a:graphic>
          <a:graphicData uri="http://schemas.openxmlformats.org/drawingml/2006/table">
            <a:tbl>
              <a:tblPr firstRow="1" bandRow="1">
                <a:effectLst>
                  <a:outerShdw blurRad="50800" dist="38100" dir="16200000" rotWithShape="0">
                    <a:prstClr val="black">
                      <a:alpha val="40000"/>
                    </a:prstClr>
                  </a:outerShdw>
                </a:effectLst>
              </a:tblPr>
              <a:tblGrid>
                <a:gridCol w="738866">
                  <a:extLst>
                    <a:ext uri="{9D8B030D-6E8A-4147-A177-3AD203B41FA5}">
                      <a16:colId xmlns:a16="http://schemas.microsoft.com/office/drawing/2014/main" val="3067093288"/>
                    </a:ext>
                  </a:extLst>
                </a:gridCol>
                <a:gridCol w="738866">
                  <a:extLst>
                    <a:ext uri="{9D8B030D-6E8A-4147-A177-3AD203B41FA5}">
                      <a16:colId xmlns:a16="http://schemas.microsoft.com/office/drawing/2014/main" val="262712911"/>
                    </a:ext>
                  </a:extLst>
                </a:gridCol>
                <a:gridCol w="738866">
                  <a:extLst>
                    <a:ext uri="{9D8B030D-6E8A-4147-A177-3AD203B41FA5}">
                      <a16:colId xmlns:a16="http://schemas.microsoft.com/office/drawing/2014/main" val="472193909"/>
                    </a:ext>
                  </a:extLst>
                </a:gridCol>
                <a:gridCol w="738866">
                  <a:extLst>
                    <a:ext uri="{9D8B030D-6E8A-4147-A177-3AD203B41FA5}">
                      <a16:colId xmlns:a16="http://schemas.microsoft.com/office/drawing/2014/main" val="3848399731"/>
                    </a:ext>
                  </a:extLst>
                </a:gridCol>
                <a:gridCol w="738866">
                  <a:extLst>
                    <a:ext uri="{9D8B030D-6E8A-4147-A177-3AD203B41FA5}">
                      <a16:colId xmlns:a16="http://schemas.microsoft.com/office/drawing/2014/main" val="2819462646"/>
                    </a:ext>
                  </a:extLst>
                </a:gridCol>
              </a:tblGrid>
              <a:tr h="529092">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42</a:t>
                      </a:r>
                    </a:p>
                  </a:txBody>
                  <a:tcPr>
                    <a:solidFill>
                      <a:schemeClr val="accent1">
                        <a:lumMod val="20000"/>
                        <a:lumOff val="80000"/>
                      </a:schemeClr>
                    </a:solidFill>
                  </a:tcPr>
                </a:tc>
                <a:tc>
                  <a:txBody>
                    <a:bodyPr/>
                    <a:lstStyle/>
                    <a:p>
                      <a:pPr algn="ctr"/>
                      <a:r>
                        <a:rPr lang="en-GB" sz="1800" dirty="0">
                          <a:latin typeface="Times New Roman"/>
                        </a:rPr>
                        <a:t>39</a:t>
                      </a:r>
                    </a:p>
                  </a:txBody>
                  <a:tcPr>
                    <a:solidFill>
                      <a:schemeClr val="accent1">
                        <a:lumMod val="20000"/>
                        <a:lumOff val="80000"/>
                      </a:schemeClr>
                    </a:solidFill>
                  </a:tcPr>
                </a:tc>
                <a:tc>
                  <a:txBody>
                    <a:bodyPr/>
                    <a:lstStyle/>
                    <a:p>
                      <a:pPr algn="ctr"/>
                      <a:r>
                        <a:rPr lang="en-GB" sz="1800" dirty="0">
                          <a:latin typeface="Times New Roman"/>
                        </a:rPr>
                        <a:t>39</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529092">
                <a:tc>
                  <a:txBody>
                    <a:bodyPr/>
                    <a:lstStyle/>
                    <a:p>
                      <a:pPr algn="ctr"/>
                      <a:r>
                        <a:rPr lang="en-GB" sz="1800" dirty="0">
                          <a:latin typeface="Times New Roman"/>
                        </a:rPr>
                        <a:t>87</a:t>
                      </a:r>
                    </a:p>
                  </a:txBody>
                  <a:tcPr>
                    <a:solidFill>
                      <a:schemeClr val="accent1">
                        <a:lumMod val="20000"/>
                        <a:lumOff val="80000"/>
                      </a:schemeClr>
                    </a:solidFill>
                  </a:tcPr>
                </a:tc>
                <a:tc>
                  <a:txBody>
                    <a:bodyPr/>
                    <a:lstStyle/>
                    <a:p>
                      <a:pPr algn="ctr"/>
                      <a:r>
                        <a:rPr lang="en-GB" sz="1800" dirty="0">
                          <a:latin typeface="Times New Roman"/>
                        </a:rPr>
                        <a:t>106</a:t>
                      </a:r>
                    </a:p>
                  </a:txBody>
                  <a:tcPr>
                    <a:solidFill>
                      <a:schemeClr val="accent1">
                        <a:lumMod val="20000"/>
                        <a:lumOff val="80000"/>
                      </a:schemeClr>
                    </a:solidFill>
                  </a:tcPr>
                </a:tc>
                <a:tc>
                  <a:txBody>
                    <a:bodyPr/>
                    <a:lstStyle/>
                    <a:p>
                      <a:pPr algn="ctr"/>
                      <a:r>
                        <a:rPr lang="en-GB" sz="1800" dirty="0">
                          <a:latin typeface="Times New Roman"/>
                        </a:rPr>
                        <a:t>117</a:t>
                      </a:r>
                    </a:p>
                  </a:txBody>
                  <a:tcPr>
                    <a:solidFill>
                      <a:schemeClr val="accent1">
                        <a:lumMod val="20000"/>
                        <a:lumOff val="80000"/>
                      </a:schemeClr>
                    </a:solidFill>
                  </a:tcPr>
                </a:tc>
                <a:tc>
                  <a:txBody>
                    <a:bodyPr/>
                    <a:lstStyle/>
                    <a:p>
                      <a:pPr algn="ctr"/>
                      <a:r>
                        <a:rPr lang="en-GB" sz="1800" dirty="0">
                          <a:latin typeface="Times New Roman"/>
                        </a:rPr>
                        <a:t>126</a:t>
                      </a:r>
                    </a:p>
                  </a:txBody>
                  <a:tcPr>
                    <a:solidFill>
                      <a:schemeClr val="accent1">
                        <a:lumMod val="20000"/>
                        <a:lumOff val="80000"/>
                      </a:schemeClr>
                    </a:solidFill>
                  </a:tcPr>
                </a:tc>
                <a:tc>
                  <a:txBody>
                    <a:bodyPr/>
                    <a:lstStyle/>
                    <a:p>
                      <a:pPr algn="ctr"/>
                      <a:r>
                        <a:rPr lang="en-GB" sz="1800" dirty="0">
                          <a:latin typeface="Times New Roman"/>
                        </a:rPr>
                        <a:t>88</a:t>
                      </a:r>
                    </a:p>
                  </a:txBody>
                  <a:tcPr>
                    <a:solidFill>
                      <a:schemeClr val="accent1">
                        <a:lumMod val="20000"/>
                        <a:lumOff val="80000"/>
                      </a:schemeClr>
                    </a:solidFill>
                  </a:tcPr>
                </a:tc>
                <a:extLst>
                  <a:ext uri="{0D108BD9-81ED-4DB2-BD59-A6C34878D82A}">
                    <a16:rowId xmlns:a16="http://schemas.microsoft.com/office/drawing/2014/main" val="1979529143"/>
                  </a:ext>
                </a:extLst>
              </a:tr>
              <a:tr h="529092">
                <a:tc>
                  <a:txBody>
                    <a:bodyPr/>
                    <a:lstStyle/>
                    <a:p>
                      <a:pPr algn="ctr"/>
                      <a:r>
                        <a:rPr lang="en-GB" sz="1800" dirty="0">
                          <a:latin typeface="Times New Roman"/>
                        </a:rPr>
                        <a:t>106</a:t>
                      </a:r>
                    </a:p>
                  </a:txBody>
                  <a:tcPr>
                    <a:solidFill>
                      <a:schemeClr val="accent1">
                        <a:lumMod val="20000"/>
                        <a:lumOff val="80000"/>
                      </a:schemeClr>
                    </a:solidFill>
                  </a:tcPr>
                </a:tc>
                <a:tc>
                  <a:txBody>
                    <a:bodyPr/>
                    <a:lstStyle/>
                    <a:p>
                      <a:pPr algn="ctr"/>
                      <a:r>
                        <a:rPr lang="en-GB" sz="1800" dirty="0">
                          <a:latin typeface="Times New Roman"/>
                        </a:rPr>
                        <a:t>148</a:t>
                      </a:r>
                    </a:p>
                  </a:txBody>
                  <a:tcPr>
                    <a:solidFill>
                      <a:schemeClr val="accent1">
                        <a:lumMod val="20000"/>
                        <a:lumOff val="80000"/>
                      </a:schemeClr>
                    </a:solidFill>
                  </a:tcPr>
                </a:tc>
                <a:tc>
                  <a:txBody>
                    <a:bodyPr/>
                    <a:lstStyle/>
                    <a:p>
                      <a:pPr algn="ctr"/>
                      <a:r>
                        <a:rPr lang="en-GB" sz="1800" dirty="0">
                          <a:latin typeface="Times New Roman"/>
                        </a:rPr>
                        <a:t>148</a:t>
                      </a:r>
                    </a:p>
                  </a:txBody>
                  <a:tcPr>
                    <a:solidFill>
                      <a:schemeClr val="accent1">
                        <a:lumMod val="20000"/>
                        <a:lumOff val="80000"/>
                      </a:schemeClr>
                    </a:solidFill>
                  </a:tcPr>
                </a:tc>
                <a:tc>
                  <a:txBody>
                    <a:bodyPr/>
                    <a:lstStyle/>
                    <a:p>
                      <a:pPr algn="ctr"/>
                      <a:r>
                        <a:rPr lang="en-GB" sz="1800" dirty="0">
                          <a:latin typeface="Times New Roman"/>
                        </a:rPr>
                        <a:t>126</a:t>
                      </a:r>
                    </a:p>
                  </a:txBody>
                  <a:tcPr>
                    <a:solidFill>
                      <a:schemeClr val="accent1">
                        <a:lumMod val="20000"/>
                        <a:lumOff val="80000"/>
                      </a:schemeClr>
                    </a:solidFill>
                  </a:tcPr>
                </a:tc>
                <a:tc>
                  <a:txBody>
                    <a:bodyPr/>
                    <a:lstStyle/>
                    <a:p>
                      <a:pPr algn="ctr"/>
                      <a:r>
                        <a:rPr lang="en-GB" sz="1800" dirty="0">
                          <a:latin typeface="Times New Roman"/>
                        </a:rPr>
                        <a:t>100</a:t>
                      </a:r>
                    </a:p>
                  </a:txBody>
                  <a:tcPr>
                    <a:solidFill>
                      <a:schemeClr val="accent1">
                        <a:lumMod val="20000"/>
                        <a:lumOff val="80000"/>
                      </a:schemeClr>
                    </a:solidFill>
                  </a:tcPr>
                </a:tc>
                <a:extLst>
                  <a:ext uri="{0D108BD9-81ED-4DB2-BD59-A6C34878D82A}">
                    <a16:rowId xmlns:a16="http://schemas.microsoft.com/office/drawing/2014/main" val="4068937095"/>
                  </a:ext>
                </a:extLst>
              </a:tr>
              <a:tr h="529092">
                <a:tc>
                  <a:txBody>
                    <a:bodyPr/>
                    <a:lstStyle/>
                    <a:p>
                      <a:pPr algn="ctr"/>
                      <a:r>
                        <a:rPr lang="en-GB" sz="1800" dirty="0">
                          <a:latin typeface="Times New Roman"/>
                        </a:rPr>
                        <a:t>106</a:t>
                      </a:r>
                    </a:p>
                  </a:txBody>
                  <a:tcPr>
                    <a:solidFill>
                      <a:schemeClr val="accent1">
                        <a:lumMod val="20000"/>
                        <a:lumOff val="80000"/>
                      </a:schemeClr>
                    </a:solidFill>
                  </a:tcPr>
                </a:tc>
                <a:tc>
                  <a:txBody>
                    <a:bodyPr/>
                    <a:lstStyle/>
                    <a:p>
                      <a:pPr algn="ctr"/>
                      <a:r>
                        <a:rPr lang="en-GB" sz="1800" dirty="0">
                          <a:latin typeface="Times New Roman"/>
                        </a:rPr>
                        <a:t>172</a:t>
                      </a:r>
                    </a:p>
                  </a:txBody>
                  <a:tcPr>
                    <a:solidFill>
                      <a:schemeClr val="accent1">
                        <a:lumMod val="20000"/>
                        <a:lumOff val="80000"/>
                      </a:schemeClr>
                    </a:solidFill>
                  </a:tcPr>
                </a:tc>
                <a:tc>
                  <a:txBody>
                    <a:bodyPr/>
                    <a:lstStyle/>
                    <a:p>
                      <a:pPr algn="ctr"/>
                      <a:r>
                        <a:rPr lang="en-GB" sz="1800" dirty="0">
                          <a:latin typeface="Times New Roman"/>
                        </a:rPr>
                        <a:t>172</a:t>
                      </a:r>
                    </a:p>
                  </a:txBody>
                  <a:tcPr>
                    <a:solidFill>
                      <a:schemeClr val="accent1">
                        <a:lumMod val="20000"/>
                        <a:lumOff val="80000"/>
                      </a:schemeClr>
                    </a:solidFill>
                  </a:tcPr>
                </a:tc>
                <a:tc>
                  <a:txBody>
                    <a:bodyPr/>
                    <a:lstStyle/>
                    <a:p>
                      <a:pPr algn="ctr"/>
                      <a:r>
                        <a:rPr lang="en-GB" sz="1800" dirty="0">
                          <a:latin typeface="Times New Roman"/>
                        </a:rPr>
                        <a:t>132</a:t>
                      </a:r>
                    </a:p>
                  </a:txBody>
                  <a:tcPr>
                    <a:solidFill>
                      <a:schemeClr val="accent1">
                        <a:lumMod val="20000"/>
                        <a:lumOff val="80000"/>
                      </a:schemeClr>
                    </a:solidFill>
                  </a:tcPr>
                </a:tc>
                <a:tc>
                  <a:txBody>
                    <a:bodyPr/>
                    <a:lstStyle/>
                    <a:p>
                      <a:pPr algn="ctr"/>
                      <a:r>
                        <a:rPr lang="en-GB" sz="1800" dirty="0">
                          <a:latin typeface="Times New Roman"/>
                        </a:rPr>
                        <a:t>111</a:t>
                      </a:r>
                    </a:p>
                  </a:txBody>
                  <a:tcPr>
                    <a:solidFill>
                      <a:schemeClr val="accent1">
                        <a:lumMod val="20000"/>
                        <a:lumOff val="80000"/>
                      </a:schemeClr>
                    </a:solidFill>
                  </a:tcPr>
                </a:tc>
                <a:extLst>
                  <a:ext uri="{0D108BD9-81ED-4DB2-BD59-A6C34878D82A}">
                    <a16:rowId xmlns:a16="http://schemas.microsoft.com/office/drawing/2014/main" val="3682220096"/>
                  </a:ext>
                </a:extLst>
              </a:tr>
              <a:tr h="529092">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106</a:t>
                      </a:r>
                    </a:p>
                  </a:txBody>
                  <a:tcPr>
                    <a:solidFill>
                      <a:schemeClr val="accent1">
                        <a:lumMod val="20000"/>
                        <a:lumOff val="80000"/>
                      </a:schemeClr>
                    </a:solidFill>
                  </a:tcPr>
                </a:tc>
                <a:tc>
                  <a:txBody>
                    <a:bodyPr/>
                    <a:lstStyle/>
                    <a:p>
                      <a:pPr algn="ctr"/>
                      <a:r>
                        <a:rPr lang="en-GB" sz="1800" dirty="0">
                          <a:latin typeface="Times New Roman"/>
                        </a:rPr>
                        <a:t>135</a:t>
                      </a:r>
                    </a:p>
                  </a:txBody>
                  <a:tcPr>
                    <a:solidFill>
                      <a:schemeClr val="accent1">
                        <a:lumMod val="20000"/>
                        <a:lumOff val="80000"/>
                      </a:schemeClr>
                    </a:solidFill>
                  </a:tcPr>
                </a:tc>
                <a:tc>
                  <a:txBody>
                    <a:bodyPr/>
                    <a:lstStyle/>
                    <a:p>
                      <a:pPr algn="ctr"/>
                      <a:r>
                        <a:rPr lang="en-GB" sz="1800" dirty="0">
                          <a:latin typeface="Times New Roman"/>
                        </a:rPr>
                        <a:t>111</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12" name="TextBox 11">
            <a:extLst>
              <a:ext uri="{FF2B5EF4-FFF2-40B4-BE49-F238E27FC236}">
                <a16:creationId xmlns:a16="http://schemas.microsoft.com/office/drawing/2014/main" id="{FD6630CF-072D-1713-8B33-72DEBE1074B1}"/>
              </a:ext>
            </a:extLst>
          </p:cNvPr>
          <p:cNvSpPr txBox="1"/>
          <p:nvPr/>
        </p:nvSpPr>
        <p:spPr>
          <a:xfrm>
            <a:off x="5029200" y="1676400"/>
            <a:ext cx="36709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dirty="0">
                <a:latin typeface="Times New Roman"/>
              </a:rPr>
              <a:t>Append 0's at edges and corners:</a:t>
            </a:r>
            <a:endParaRPr lang="en-US" dirty="0"/>
          </a:p>
        </p:txBody>
      </p:sp>
      <p:sp>
        <p:nvSpPr>
          <p:cNvPr id="13" name="TextBox 12">
            <a:extLst>
              <a:ext uri="{FF2B5EF4-FFF2-40B4-BE49-F238E27FC236}">
                <a16:creationId xmlns:a16="http://schemas.microsoft.com/office/drawing/2014/main" id="{72A55A63-901B-2607-0BEA-8A1600D5B934}"/>
              </a:ext>
            </a:extLst>
          </p:cNvPr>
          <p:cNvSpPr txBox="1"/>
          <p:nvPr/>
        </p:nvSpPr>
        <p:spPr>
          <a:xfrm>
            <a:off x="10744200" y="221053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dirty="0">
                <a:latin typeface="Times New Roman"/>
              </a:rPr>
              <a:t>Enhanced Matrix:</a:t>
            </a:r>
            <a:endParaRPr lang="en-US" dirty="0"/>
          </a:p>
        </p:txBody>
      </p:sp>
      <p:sp>
        <p:nvSpPr>
          <p:cNvPr id="14" name="TextBox 13">
            <a:extLst>
              <a:ext uri="{FF2B5EF4-FFF2-40B4-BE49-F238E27FC236}">
                <a16:creationId xmlns:a16="http://schemas.microsoft.com/office/drawing/2014/main" id="{268DFB21-F7FF-CEDA-C43E-7BB63181987C}"/>
              </a:ext>
            </a:extLst>
          </p:cNvPr>
          <p:cNvSpPr txBox="1"/>
          <p:nvPr/>
        </p:nvSpPr>
        <p:spPr>
          <a:xfrm>
            <a:off x="5105400" y="6667331"/>
            <a:ext cx="45653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rPr>
              <a:t>Fig 4: Noise filtering using Median Filter</a:t>
            </a:r>
          </a:p>
        </p:txBody>
      </p:sp>
      <p:sp>
        <p:nvSpPr>
          <p:cNvPr id="15" name="Arrow: Right 14">
            <a:extLst>
              <a:ext uri="{FF2B5EF4-FFF2-40B4-BE49-F238E27FC236}">
                <a16:creationId xmlns:a16="http://schemas.microsoft.com/office/drawing/2014/main" id="{4BF1F1EB-B5BD-00C7-1127-6B3C3F6B0747}"/>
              </a:ext>
            </a:extLst>
          </p:cNvPr>
          <p:cNvSpPr/>
          <p:nvPr/>
        </p:nvSpPr>
        <p:spPr>
          <a:xfrm>
            <a:off x="9753600" y="4236947"/>
            <a:ext cx="533400" cy="4001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Arrow: Right 1">
            <a:extLst>
              <a:ext uri="{FF2B5EF4-FFF2-40B4-BE49-F238E27FC236}">
                <a16:creationId xmlns:a16="http://schemas.microsoft.com/office/drawing/2014/main" id="{41B82F02-4A8B-B101-A8DC-BF09F275F8B2}"/>
              </a:ext>
            </a:extLst>
          </p:cNvPr>
          <p:cNvSpPr/>
          <p:nvPr/>
        </p:nvSpPr>
        <p:spPr>
          <a:xfrm>
            <a:off x="3908488" y="4209407"/>
            <a:ext cx="533400" cy="40011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56841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3E64490-AF63-6596-B104-24FFC0722DEA}"/>
              </a:ext>
            </a:extLst>
          </p:cNvPr>
          <p:cNvSpPr txBox="1"/>
          <p:nvPr/>
        </p:nvSpPr>
        <p:spPr>
          <a:xfrm>
            <a:off x="685800" y="1319174"/>
            <a:ext cx="13639800" cy="1938992"/>
          </a:xfrm>
          <a:prstGeom prst="rect">
            <a:avLst/>
          </a:prstGeom>
          <a:noFill/>
        </p:spPr>
        <p:txBody>
          <a:bodyPr wrap="square">
            <a:spAutoFit/>
          </a:bodyPr>
          <a:lstStyle/>
          <a:p>
            <a:pPr algn="just"/>
            <a:r>
              <a:rPr lang="en-US" sz="2400">
                <a:solidFill>
                  <a:schemeClr val="tx1"/>
                </a:solidFill>
                <a:latin typeface="Times New Roman" pitchFamily="18" charset="0"/>
                <a:cs typeface="Times New Roman" pitchFamily="18" charset="0"/>
              </a:rPr>
              <a:t>Considering each pixel values , if the pixel value is greater than or equal to the threshold T, retain it. Else, replace the value by 0.</a:t>
            </a:r>
          </a:p>
          <a:p>
            <a:pPr algn="just"/>
            <a:endParaRPr lang="en-US" sz="2400">
              <a:solidFill>
                <a:schemeClr val="tx1"/>
              </a:solidFill>
              <a:latin typeface="Times New Roman" pitchFamily="18" charset="0"/>
              <a:cs typeface="Times New Roman" pitchFamily="18" charset="0"/>
            </a:endParaRPr>
          </a:p>
          <a:p>
            <a:pPr algn="just"/>
            <a:r>
              <a:rPr lang="en-US" sz="2400">
                <a:solidFill>
                  <a:schemeClr val="tx1"/>
                </a:solidFill>
                <a:latin typeface="Times New Roman" pitchFamily="18" charset="0"/>
                <a:cs typeface="Times New Roman" pitchFamily="18" charset="0"/>
              </a:rPr>
              <a:t>Here, the value of T can be manipulated in the frontend, to suit the varying needs of different images. We use trial and error method here.</a:t>
            </a:r>
            <a:endParaRPr lang="en-US" sz="2400" dirty="0">
              <a:solidFill>
                <a:schemeClr val="tx1"/>
              </a:solidFill>
              <a:latin typeface="Times New Roman" pitchFamily="18" charset="0"/>
              <a:cs typeface="Times New Roman" pitchFamily="18" charset="0"/>
            </a:endParaRPr>
          </a:p>
        </p:txBody>
      </p:sp>
      <p:sp>
        <p:nvSpPr>
          <p:cNvPr id="10" name="TextBox 9">
            <a:extLst>
              <a:ext uri="{FF2B5EF4-FFF2-40B4-BE49-F238E27FC236}">
                <a16:creationId xmlns:a16="http://schemas.microsoft.com/office/drawing/2014/main" id="{5AF66314-878A-5E1B-FEAD-6671E5CFC066}"/>
              </a:ext>
            </a:extLst>
          </p:cNvPr>
          <p:cNvSpPr txBox="1"/>
          <p:nvPr/>
        </p:nvSpPr>
        <p:spPr>
          <a:xfrm>
            <a:off x="457200" y="609600"/>
            <a:ext cx="4191000" cy="646331"/>
          </a:xfrm>
          <a:prstGeom prst="rect">
            <a:avLst/>
          </a:prstGeom>
          <a:noFill/>
        </p:spPr>
        <p:txBody>
          <a:bodyPr wrap="square">
            <a:spAutoFit/>
          </a:bodyPr>
          <a:lstStyle/>
          <a:p>
            <a:pPr marL="571500" indent="-571500">
              <a:buFont typeface="Arial" panose="020B0604020202020204" pitchFamily="34" charset="0"/>
              <a:buChar char="•"/>
            </a:pPr>
            <a:r>
              <a:rPr lang="en-US" sz="3600" b="1" dirty="0">
                <a:solidFill>
                  <a:schemeClr val="tx1">
                    <a:lumMod val="95000"/>
                    <a:lumOff val="5000"/>
                  </a:schemeClr>
                </a:solidFill>
                <a:latin typeface="Times New Roman" pitchFamily="18" charset="0"/>
                <a:cs typeface="Times New Roman" pitchFamily="18" charset="0"/>
              </a:rPr>
              <a:t>Thresholding</a:t>
            </a:r>
            <a:endParaRPr lang="en-IN" sz="3600" b="1" dirty="0"/>
          </a:p>
        </p:txBody>
      </p:sp>
      <p:graphicFrame>
        <p:nvGraphicFramePr>
          <p:cNvPr id="11" name="Table 10">
            <a:extLst>
              <a:ext uri="{FF2B5EF4-FFF2-40B4-BE49-F238E27FC236}">
                <a16:creationId xmlns:a16="http://schemas.microsoft.com/office/drawing/2014/main" id="{E6E745D5-28C7-A743-0717-56231C9FAC78}"/>
              </a:ext>
            </a:extLst>
          </p:cNvPr>
          <p:cNvGraphicFramePr>
            <a:graphicFrameLocks noGrp="1"/>
          </p:cNvGraphicFramePr>
          <p:nvPr>
            <p:extLst>
              <p:ext uri="{D42A27DB-BD31-4B8C-83A1-F6EECF244321}">
                <p14:modId xmlns:p14="http://schemas.microsoft.com/office/powerpoint/2010/main" val="3694479225"/>
              </p:ext>
            </p:extLst>
          </p:nvPr>
        </p:nvGraphicFramePr>
        <p:xfrm>
          <a:off x="1143000" y="4106717"/>
          <a:ext cx="3756085" cy="2803710"/>
        </p:xfrm>
        <a:graphic>
          <a:graphicData uri="http://schemas.openxmlformats.org/drawingml/2006/table">
            <a:tbl>
              <a:tblPr firstRow="1" bandRow="1">
                <a:effectLst>
                  <a:outerShdw blurRad="50800" dist="38100" dir="16200000" rotWithShape="0">
                    <a:prstClr val="black">
                      <a:alpha val="40000"/>
                    </a:prstClr>
                  </a:outerShdw>
                </a:effectLst>
              </a:tblPr>
              <a:tblGrid>
                <a:gridCol w="751217">
                  <a:extLst>
                    <a:ext uri="{9D8B030D-6E8A-4147-A177-3AD203B41FA5}">
                      <a16:colId xmlns:a16="http://schemas.microsoft.com/office/drawing/2014/main" val="3067093288"/>
                    </a:ext>
                  </a:extLst>
                </a:gridCol>
                <a:gridCol w="772783">
                  <a:extLst>
                    <a:ext uri="{9D8B030D-6E8A-4147-A177-3AD203B41FA5}">
                      <a16:colId xmlns:a16="http://schemas.microsoft.com/office/drawing/2014/main" val="262712911"/>
                    </a:ext>
                  </a:extLst>
                </a:gridCol>
                <a:gridCol w="729651">
                  <a:extLst>
                    <a:ext uri="{9D8B030D-6E8A-4147-A177-3AD203B41FA5}">
                      <a16:colId xmlns:a16="http://schemas.microsoft.com/office/drawing/2014/main" val="472193909"/>
                    </a:ext>
                  </a:extLst>
                </a:gridCol>
                <a:gridCol w="751217">
                  <a:extLst>
                    <a:ext uri="{9D8B030D-6E8A-4147-A177-3AD203B41FA5}">
                      <a16:colId xmlns:a16="http://schemas.microsoft.com/office/drawing/2014/main" val="3848399731"/>
                    </a:ext>
                  </a:extLst>
                </a:gridCol>
                <a:gridCol w="751217">
                  <a:extLst>
                    <a:ext uri="{9D8B030D-6E8A-4147-A177-3AD203B41FA5}">
                      <a16:colId xmlns:a16="http://schemas.microsoft.com/office/drawing/2014/main" val="2819462646"/>
                    </a:ext>
                  </a:extLst>
                </a:gridCol>
              </a:tblGrid>
              <a:tr h="560742">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42</a:t>
                      </a:r>
                    </a:p>
                  </a:txBody>
                  <a:tcPr>
                    <a:solidFill>
                      <a:schemeClr val="accent1">
                        <a:lumMod val="20000"/>
                        <a:lumOff val="80000"/>
                      </a:schemeClr>
                    </a:solidFill>
                  </a:tcPr>
                </a:tc>
                <a:tc>
                  <a:txBody>
                    <a:bodyPr/>
                    <a:lstStyle/>
                    <a:p>
                      <a:pPr algn="ctr"/>
                      <a:r>
                        <a:rPr lang="en-GB" sz="1800" dirty="0">
                          <a:latin typeface="Times New Roman"/>
                        </a:rPr>
                        <a:t>39</a:t>
                      </a:r>
                    </a:p>
                  </a:txBody>
                  <a:tcPr>
                    <a:solidFill>
                      <a:schemeClr val="accent1">
                        <a:lumMod val="20000"/>
                        <a:lumOff val="80000"/>
                      </a:schemeClr>
                    </a:solidFill>
                  </a:tcPr>
                </a:tc>
                <a:tc>
                  <a:txBody>
                    <a:bodyPr/>
                    <a:lstStyle/>
                    <a:p>
                      <a:pPr algn="ctr"/>
                      <a:r>
                        <a:rPr lang="en-GB" sz="1800" dirty="0">
                          <a:latin typeface="Times New Roman"/>
                        </a:rPr>
                        <a:t>39</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560742">
                <a:tc>
                  <a:txBody>
                    <a:bodyPr/>
                    <a:lstStyle/>
                    <a:p>
                      <a:pPr algn="ctr"/>
                      <a:r>
                        <a:rPr lang="en-GB" sz="1800" dirty="0">
                          <a:latin typeface="Times New Roman"/>
                        </a:rPr>
                        <a:t>87</a:t>
                      </a:r>
                    </a:p>
                  </a:txBody>
                  <a:tcPr>
                    <a:solidFill>
                      <a:schemeClr val="accent1">
                        <a:lumMod val="20000"/>
                        <a:lumOff val="80000"/>
                      </a:schemeClr>
                    </a:solidFill>
                  </a:tcPr>
                </a:tc>
                <a:tc>
                  <a:txBody>
                    <a:bodyPr/>
                    <a:lstStyle/>
                    <a:p>
                      <a:pPr algn="ctr"/>
                      <a:r>
                        <a:rPr lang="en-GB" sz="1800" dirty="0">
                          <a:latin typeface="Times New Roman"/>
                        </a:rPr>
                        <a:t>106</a:t>
                      </a:r>
                    </a:p>
                  </a:txBody>
                  <a:tcPr>
                    <a:solidFill>
                      <a:schemeClr val="accent1">
                        <a:lumMod val="20000"/>
                        <a:lumOff val="80000"/>
                      </a:schemeClr>
                    </a:solidFill>
                  </a:tcPr>
                </a:tc>
                <a:tc>
                  <a:txBody>
                    <a:bodyPr/>
                    <a:lstStyle/>
                    <a:p>
                      <a:pPr algn="ctr"/>
                      <a:r>
                        <a:rPr lang="en-GB" sz="1800" dirty="0">
                          <a:latin typeface="Times New Roman"/>
                        </a:rPr>
                        <a:t>117</a:t>
                      </a:r>
                    </a:p>
                  </a:txBody>
                  <a:tcPr>
                    <a:solidFill>
                      <a:schemeClr val="accent1">
                        <a:lumMod val="20000"/>
                        <a:lumOff val="80000"/>
                      </a:schemeClr>
                    </a:solidFill>
                  </a:tcPr>
                </a:tc>
                <a:tc>
                  <a:txBody>
                    <a:bodyPr/>
                    <a:lstStyle/>
                    <a:p>
                      <a:pPr algn="ctr"/>
                      <a:r>
                        <a:rPr lang="en-GB" sz="1800" dirty="0">
                          <a:latin typeface="Times New Roman"/>
                        </a:rPr>
                        <a:t>126</a:t>
                      </a:r>
                    </a:p>
                  </a:txBody>
                  <a:tcPr>
                    <a:solidFill>
                      <a:schemeClr val="accent1">
                        <a:lumMod val="20000"/>
                        <a:lumOff val="80000"/>
                      </a:schemeClr>
                    </a:solidFill>
                  </a:tcPr>
                </a:tc>
                <a:tc>
                  <a:txBody>
                    <a:bodyPr/>
                    <a:lstStyle/>
                    <a:p>
                      <a:pPr algn="ctr"/>
                      <a:r>
                        <a:rPr lang="en-GB" sz="1800" dirty="0">
                          <a:latin typeface="Times New Roman"/>
                        </a:rPr>
                        <a:t>88</a:t>
                      </a:r>
                    </a:p>
                  </a:txBody>
                  <a:tcPr>
                    <a:solidFill>
                      <a:schemeClr val="accent1">
                        <a:lumMod val="20000"/>
                        <a:lumOff val="80000"/>
                      </a:schemeClr>
                    </a:solidFill>
                  </a:tcPr>
                </a:tc>
                <a:extLst>
                  <a:ext uri="{0D108BD9-81ED-4DB2-BD59-A6C34878D82A}">
                    <a16:rowId xmlns:a16="http://schemas.microsoft.com/office/drawing/2014/main" val="1979529143"/>
                  </a:ext>
                </a:extLst>
              </a:tr>
              <a:tr h="560742">
                <a:tc>
                  <a:txBody>
                    <a:bodyPr/>
                    <a:lstStyle/>
                    <a:p>
                      <a:pPr algn="ctr"/>
                      <a:r>
                        <a:rPr lang="en-GB" sz="1800" dirty="0">
                          <a:latin typeface="Times New Roman"/>
                        </a:rPr>
                        <a:t>106</a:t>
                      </a:r>
                    </a:p>
                  </a:txBody>
                  <a:tcPr>
                    <a:solidFill>
                      <a:schemeClr val="accent1">
                        <a:lumMod val="20000"/>
                        <a:lumOff val="80000"/>
                      </a:schemeClr>
                    </a:solidFill>
                  </a:tcPr>
                </a:tc>
                <a:tc>
                  <a:txBody>
                    <a:bodyPr/>
                    <a:lstStyle/>
                    <a:p>
                      <a:pPr algn="ctr"/>
                      <a:r>
                        <a:rPr lang="en-GB" sz="1800" dirty="0">
                          <a:latin typeface="Times New Roman"/>
                        </a:rPr>
                        <a:t>148</a:t>
                      </a:r>
                    </a:p>
                  </a:txBody>
                  <a:tcPr>
                    <a:solidFill>
                      <a:schemeClr val="accent1">
                        <a:lumMod val="20000"/>
                        <a:lumOff val="80000"/>
                      </a:schemeClr>
                    </a:solidFill>
                  </a:tcPr>
                </a:tc>
                <a:tc>
                  <a:txBody>
                    <a:bodyPr/>
                    <a:lstStyle/>
                    <a:p>
                      <a:pPr algn="ctr"/>
                      <a:r>
                        <a:rPr lang="en-GB" sz="1800" dirty="0">
                          <a:latin typeface="Times New Roman"/>
                        </a:rPr>
                        <a:t>148</a:t>
                      </a:r>
                    </a:p>
                  </a:txBody>
                  <a:tcPr>
                    <a:solidFill>
                      <a:schemeClr val="accent1">
                        <a:lumMod val="60000"/>
                        <a:lumOff val="40000"/>
                      </a:schemeClr>
                    </a:solidFill>
                  </a:tcPr>
                </a:tc>
                <a:tc>
                  <a:txBody>
                    <a:bodyPr/>
                    <a:lstStyle/>
                    <a:p>
                      <a:pPr algn="ctr"/>
                      <a:r>
                        <a:rPr lang="en-GB" sz="1800" dirty="0">
                          <a:latin typeface="Times New Roman"/>
                        </a:rPr>
                        <a:t>126</a:t>
                      </a:r>
                    </a:p>
                  </a:txBody>
                  <a:tcPr>
                    <a:solidFill>
                      <a:schemeClr val="accent1">
                        <a:lumMod val="20000"/>
                        <a:lumOff val="80000"/>
                      </a:schemeClr>
                    </a:solidFill>
                  </a:tcPr>
                </a:tc>
                <a:tc>
                  <a:txBody>
                    <a:bodyPr/>
                    <a:lstStyle/>
                    <a:p>
                      <a:pPr algn="ctr"/>
                      <a:r>
                        <a:rPr lang="en-GB" sz="1800" dirty="0">
                          <a:latin typeface="Times New Roman"/>
                        </a:rPr>
                        <a:t>100</a:t>
                      </a:r>
                    </a:p>
                  </a:txBody>
                  <a:tcPr>
                    <a:solidFill>
                      <a:schemeClr val="accent1">
                        <a:lumMod val="20000"/>
                        <a:lumOff val="80000"/>
                      </a:schemeClr>
                    </a:solidFill>
                  </a:tcPr>
                </a:tc>
                <a:extLst>
                  <a:ext uri="{0D108BD9-81ED-4DB2-BD59-A6C34878D82A}">
                    <a16:rowId xmlns:a16="http://schemas.microsoft.com/office/drawing/2014/main" val="4068937095"/>
                  </a:ext>
                </a:extLst>
              </a:tr>
              <a:tr h="560742">
                <a:tc>
                  <a:txBody>
                    <a:bodyPr/>
                    <a:lstStyle/>
                    <a:p>
                      <a:pPr algn="ctr"/>
                      <a:r>
                        <a:rPr lang="en-GB" sz="1800" dirty="0">
                          <a:latin typeface="Times New Roman"/>
                        </a:rPr>
                        <a:t>106</a:t>
                      </a:r>
                    </a:p>
                  </a:txBody>
                  <a:tcPr>
                    <a:solidFill>
                      <a:schemeClr val="accent1">
                        <a:lumMod val="20000"/>
                        <a:lumOff val="80000"/>
                      </a:schemeClr>
                    </a:solidFill>
                  </a:tcPr>
                </a:tc>
                <a:tc>
                  <a:txBody>
                    <a:bodyPr/>
                    <a:lstStyle/>
                    <a:p>
                      <a:pPr algn="ctr"/>
                      <a:r>
                        <a:rPr lang="en-GB" sz="1800" dirty="0">
                          <a:latin typeface="Times New Roman"/>
                        </a:rPr>
                        <a:t>172</a:t>
                      </a:r>
                    </a:p>
                  </a:txBody>
                  <a:tcPr>
                    <a:solidFill>
                      <a:schemeClr val="accent1">
                        <a:lumMod val="20000"/>
                        <a:lumOff val="80000"/>
                      </a:schemeClr>
                    </a:solidFill>
                  </a:tcPr>
                </a:tc>
                <a:tc>
                  <a:txBody>
                    <a:bodyPr/>
                    <a:lstStyle/>
                    <a:p>
                      <a:pPr algn="ctr"/>
                      <a:r>
                        <a:rPr lang="en-GB" sz="1800" dirty="0">
                          <a:latin typeface="Times New Roman"/>
                        </a:rPr>
                        <a:t>172</a:t>
                      </a:r>
                    </a:p>
                  </a:txBody>
                  <a:tcPr>
                    <a:solidFill>
                      <a:schemeClr val="accent1">
                        <a:lumMod val="20000"/>
                        <a:lumOff val="80000"/>
                      </a:schemeClr>
                    </a:solidFill>
                  </a:tcPr>
                </a:tc>
                <a:tc>
                  <a:txBody>
                    <a:bodyPr/>
                    <a:lstStyle/>
                    <a:p>
                      <a:pPr algn="ctr"/>
                      <a:r>
                        <a:rPr lang="en-GB" sz="1800" dirty="0">
                          <a:latin typeface="Times New Roman"/>
                        </a:rPr>
                        <a:t>132</a:t>
                      </a:r>
                    </a:p>
                  </a:txBody>
                  <a:tcPr>
                    <a:solidFill>
                      <a:schemeClr val="accent1">
                        <a:lumMod val="20000"/>
                        <a:lumOff val="80000"/>
                      </a:schemeClr>
                    </a:solidFill>
                  </a:tcPr>
                </a:tc>
                <a:tc>
                  <a:txBody>
                    <a:bodyPr/>
                    <a:lstStyle/>
                    <a:p>
                      <a:pPr algn="ctr"/>
                      <a:r>
                        <a:rPr lang="en-GB" sz="1800" dirty="0">
                          <a:latin typeface="Times New Roman"/>
                        </a:rPr>
                        <a:t>111</a:t>
                      </a:r>
                    </a:p>
                  </a:txBody>
                  <a:tcPr>
                    <a:solidFill>
                      <a:schemeClr val="accent1">
                        <a:lumMod val="20000"/>
                        <a:lumOff val="80000"/>
                      </a:schemeClr>
                    </a:solidFill>
                  </a:tcPr>
                </a:tc>
                <a:extLst>
                  <a:ext uri="{0D108BD9-81ED-4DB2-BD59-A6C34878D82A}">
                    <a16:rowId xmlns:a16="http://schemas.microsoft.com/office/drawing/2014/main" val="3682220096"/>
                  </a:ext>
                </a:extLst>
              </a:tr>
              <a:tr h="560742">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106</a:t>
                      </a:r>
                    </a:p>
                  </a:txBody>
                  <a:tcPr>
                    <a:solidFill>
                      <a:schemeClr val="accent1">
                        <a:lumMod val="20000"/>
                        <a:lumOff val="80000"/>
                      </a:schemeClr>
                    </a:solidFill>
                  </a:tcPr>
                </a:tc>
                <a:tc>
                  <a:txBody>
                    <a:bodyPr/>
                    <a:lstStyle/>
                    <a:p>
                      <a:pPr algn="ctr"/>
                      <a:r>
                        <a:rPr lang="en-GB" sz="1800" dirty="0">
                          <a:latin typeface="Times New Roman"/>
                        </a:rPr>
                        <a:t>135</a:t>
                      </a:r>
                    </a:p>
                  </a:txBody>
                  <a:tcPr>
                    <a:solidFill>
                      <a:schemeClr val="accent1">
                        <a:lumMod val="20000"/>
                        <a:lumOff val="80000"/>
                      </a:schemeClr>
                    </a:solidFill>
                  </a:tcPr>
                </a:tc>
                <a:tc>
                  <a:txBody>
                    <a:bodyPr/>
                    <a:lstStyle/>
                    <a:p>
                      <a:pPr algn="ctr"/>
                      <a:r>
                        <a:rPr lang="en-GB" sz="1800" dirty="0">
                          <a:latin typeface="Times New Roman"/>
                        </a:rPr>
                        <a:t>111</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12" name="Arrow: Right 11">
            <a:extLst>
              <a:ext uri="{FF2B5EF4-FFF2-40B4-BE49-F238E27FC236}">
                <a16:creationId xmlns:a16="http://schemas.microsoft.com/office/drawing/2014/main" id="{484F716F-FE00-9F11-F073-18128ED10A6B}"/>
              </a:ext>
            </a:extLst>
          </p:cNvPr>
          <p:cNvSpPr/>
          <p:nvPr/>
        </p:nvSpPr>
        <p:spPr>
          <a:xfrm>
            <a:off x="5638800" y="5334000"/>
            <a:ext cx="1447800" cy="304800"/>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3" name="Table 12">
            <a:extLst>
              <a:ext uri="{FF2B5EF4-FFF2-40B4-BE49-F238E27FC236}">
                <a16:creationId xmlns:a16="http://schemas.microsoft.com/office/drawing/2014/main" id="{76E6A8DC-B9E6-56E3-597D-675A6E26ABC2}"/>
              </a:ext>
            </a:extLst>
          </p:cNvPr>
          <p:cNvGraphicFramePr>
            <a:graphicFrameLocks noGrp="1"/>
          </p:cNvGraphicFramePr>
          <p:nvPr>
            <p:extLst>
              <p:ext uri="{D42A27DB-BD31-4B8C-83A1-F6EECF244321}">
                <p14:modId xmlns:p14="http://schemas.microsoft.com/office/powerpoint/2010/main" val="2950595283"/>
              </p:ext>
            </p:extLst>
          </p:nvPr>
        </p:nvGraphicFramePr>
        <p:xfrm>
          <a:off x="8000999" y="4106717"/>
          <a:ext cx="3756085" cy="2732172"/>
        </p:xfrm>
        <a:graphic>
          <a:graphicData uri="http://schemas.openxmlformats.org/drawingml/2006/table">
            <a:tbl>
              <a:tblPr firstRow="1" bandRow="1">
                <a:effectLst>
                  <a:outerShdw blurRad="50800" dist="38100" dir="16200000" rotWithShape="0">
                    <a:prstClr val="black">
                      <a:alpha val="40000"/>
                    </a:prstClr>
                  </a:outerShdw>
                </a:effectLst>
              </a:tblPr>
              <a:tblGrid>
                <a:gridCol w="751217">
                  <a:extLst>
                    <a:ext uri="{9D8B030D-6E8A-4147-A177-3AD203B41FA5}">
                      <a16:colId xmlns:a16="http://schemas.microsoft.com/office/drawing/2014/main" val="3067093288"/>
                    </a:ext>
                  </a:extLst>
                </a:gridCol>
                <a:gridCol w="751217">
                  <a:extLst>
                    <a:ext uri="{9D8B030D-6E8A-4147-A177-3AD203B41FA5}">
                      <a16:colId xmlns:a16="http://schemas.microsoft.com/office/drawing/2014/main" val="262712911"/>
                    </a:ext>
                  </a:extLst>
                </a:gridCol>
                <a:gridCol w="751217">
                  <a:extLst>
                    <a:ext uri="{9D8B030D-6E8A-4147-A177-3AD203B41FA5}">
                      <a16:colId xmlns:a16="http://schemas.microsoft.com/office/drawing/2014/main" val="472193909"/>
                    </a:ext>
                  </a:extLst>
                </a:gridCol>
                <a:gridCol w="751217">
                  <a:extLst>
                    <a:ext uri="{9D8B030D-6E8A-4147-A177-3AD203B41FA5}">
                      <a16:colId xmlns:a16="http://schemas.microsoft.com/office/drawing/2014/main" val="3848399731"/>
                    </a:ext>
                  </a:extLst>
                </a:gridCol>
                <a:gridCol w="751217">
                  <a:extLst>
                    <a:ext uri="{9D8B030D-6E8A-4147-A177-3AD203B41FA5}">
                      <a16:colId xmlns:a16="http://schemas.microsoft.com/office/drawing/2014/main" val="2819462646"/>
                    </a:ext>
                  </a:extLst>
                </a:gridCol>
              </a:tblGrid>
              <a:tr h="586449">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546125">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979529143"/>
                  </a:ext>
                </a:extLst>
              </a:tr>
              <a:tr h="546125">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148</a:t>
                      </a:r>
                    </a:p>
                  </a:txBody>
                  <a:tcPr>
                    <a:solidFill>
                      <a:schemeClr val="accent1">
                        <a:lumMod val="20000"/>
                        <a:lumOff val="80000"/>
                      </a:schemeClr>
                    </a:solidFill>
                  </a:tcPr>
                </a:tc>
                <a:tc>
                  <a:txBody>
                    <a:bodyPr/>
                    <a:lstStyle/>
                    <a:p>
                      <a:pPr algn="ctr"/>
                      <a:r>
                        <a:rPr lang="en-GB" sz="1800" dirty="0">
                          <a:latin typeface="Times New Roman"/>
                        </a:rPr>
                        <a:t>148</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4068937095"/>
                  </a:ext>
                </a:extLst>
              </a:tr>
              <a:tr h="546125">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172</a:t>
                      </a:r>
                    </a:p>
                  </a:txBody>
                  <a:tcPr>
                    <a:solidFill>
                      <a:schemeClr val="accent1">
                        <a:lumMod val="20000"/>
                        <a:lumOff val="80000"/>
                      </a:schemeClr>
                    </a:solidFill>
                  </a:tcPr>
                </a:tc>
                <a:tc>
                  <a:txBody>
                    <a:bodyPr/>
                    <a:lstStyle/>
                    <a:p>
                      <a:pPr algn="ctr"/>
                      <a:r>
                        <a:rPr lang="en-GB" sz="1800" dirty="0">
                          <a:latin typeface="Times New Roman"/>
                        </a:rPr>
                        <a:t>172</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82220096"/>
                  </a:ext>
                </a:extLst>
              </a:tr>
              <a:tr h="50734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14" name="TextBox 13">
            <a:extLst>
              <a:ext uri="{FF2B5EF4-FFF2-40B4-BE49-F238E27FC236}">
                <a16:creationId xmlns:a16="http://schemas.microsoft.com/office/drawing/2014/main" id="{60C2E57D-5D8E-57DC-AA1E-46984A9539B6}"/>
              </a:ext>
            </a:extLst>
          </p:cNvPr>
          <p:cNvSpPr txBox="1"/>
          <p:nvPr/>
        </p:nvSpPr>
        <p:spPr>
          <a:xfrm>
            <a:off x="8955096" y="6948819"/>
            <a:ext cx="229275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Suppose T=148 </a:t>
            </a:r>
          </a:p>
        </p:txBody>
      </p:sp>
      <p:sp>
        <p:nvSpPr>
          <p:cNvPr id="3" name="TextBox 2">
            <a:extLst>
              <a:ext uri="{FF2B5EF4-FFF2-40B4-BE49-F238E27FC236}">
                <a16:creationId xmlns:a16="http://schemas.microsoft.com/office/drawing/2014/main" id="{9278ECE5-3529-199C-3572-EA5BB120AF5E}"/>
              </a:ext>
            </a:extLst>
          </p:cNvPr>
          <p:cNvSpPr txBox="1"/>
          <p:nvPr/>
        </p:nvSpPr>
        <p:spPr>
          <a:xfrm>
            <a:off x="1905000" y="3482386"/>
            <a:ext cx="3886200" cy="400110"/>
          </a:xfrm>
          <a:prstGeom prst="rect">
            <a:avLst/>
          </a:prstGeom>
          <a:noFill/>
        </p:spPr>
        <p:txBody>
          <a:bodyPr wrap="square">
            <a:spAutoFit/>
          </a:bodyPr>
          <a:lstStyle/>
          <a:p>
            <a:pPr algn="ctr"/>
            <a:r>
              <a:rPr lang="en-GB" sz="2000" dirty="0">
                <a:latin typeface="Times New Roman"/>
              </a:rPr>
              <a:t>Original matrix                               </a:t>
            </a:r>
          </a:p>
        </p:txBody>
      </p:sp>
      <p:sp>
        <p:nvSpPr>
          <p:cNvPr id="4" name="TextBox 3">
            <a:extLst>
              <a:ext uri="{FF2B5EF4-FFF2-40B4-BE49-F238E27FC236}">
                <a16:creationId xmlns:a16="http://schemas.microsoft.com/office/drawing/2014/main" id="{93A16A0D-EE73-C974-94DE-EB0ECB8BFC10}"/>
              </a:ext>
            </a:extLst>
          </p:cNvPr>
          <p:cNvSpPr txBox="1"/>
          <p:nvPr/>
        </p:nvSpPr>
        <p:spPr>
          <a:xfrm>
            <a:off x="8507442" y="339662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000" dirty="0">
                <a:latin typeface="Times New Roman"/>
              </a:rPr>
              <a:t>Enhanced Matrix</a:t>
            </a:r>
            <a:endParaRPr lang="en-US" dirty="0"/>
          </a:p>
        </p:txBody>
      </p:sp>
      <p:sp>
        <p:nvSpPr>
          <p:cNvPr id="5" name="TextBox 4">
            <a:extLst>
              <a:ext uri="{FF2B5EF4-FFF2-40B4-BE49-F238E27FC236}">
                <a16:creationId xmlns:a16="http://schemas.microsoft.com/office/drawing/2014/main" id="{21F319D0-1B0E-502F-F0F0-7F2CD12F6C94}"/>
              </a:ext>
            </a:extLst>
          </p:cNvPr>
          <p:cNvSpPr txBox="1"/>
          <p:nvPr/>
        </p:nvSpPr>
        <p:spPr>
          <a:xfrm>
            <a:off x="3657600" y="7458859"/>
            <a:ext cx="63179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Times New Roman"/>
              </a:rPr>
              <a:t>Fig 5: Thresholding using Basic global thresholding </a:t>
            </a:r>
          </a:p>
        </p:txBody>
      </p:sp>
    </p:spTree>
    <p:extLst>
      <p:ext uri="{BB962C8B-B14F-4D97-AF65-F5344CB8AC3E}">
        <p14:creationId xmlns:p14="http://schemas.microsoft.com/office/powerpoint/2010/main" val="3676816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10ABDA-D362-F0C3-A518-FFEE122294EA}"/>
              </a:ext>
            </a:extLst>
          </p:cNvPr>
          <p:cNvSpPr txBox="1"/>
          <p:nvPr/>
        </p:nvSpPr>
        <p:spPr>
          <a:xfrm>
            <a:off x="533400" y="1600200"/>
            <a:ext cx="13144500" cy="3903954"/>
          </a:xfrm>
          <a:prstGeom prst="rect">
            <a:avLst/>
          </a:prstGeom>
          <a:noFill/>
        </p:spPr>
        <p:txBody>
          <a:bodyPr wrap="square">
            <a:spAutoFit/>
          </a:bodyPr>
          <a:lstStyle/>
          <a:p>
            <a:pPr algn="just">
              <a:lnSpc>
                <a:spcPct val="150000"/>
              </a:lnSpc>
              <a:buNone/>
            </a:pPr>
            <a:r>
              <a:rPr lang="en-US" sz="2400" b="1" dirty="0">
                <a:solidFill>
                  <a:schemeClr val="tx1">
                    <a:lumMod val="95000"/>
                    <a:lumOff val="5000"/>
                  </a:schemeClr>
                </a:solidFill>
                <a:latin typeface="Times New Roman" pitchFamily="18" charset="0"/>
                <a:cs typeface="Times New Roman" pitchFamily="18" charset="0"/>
              </a:rPr>
              <a:t>Image Sharpening :</a:t>
            </a:r>
          </a:p>
          <a:p>
            <a:pPr algn="just">
              <a:lnSpc>
                <a:spcPct val="150000"/>
              </a:lnSpc>
              <a:buNone/>
            </a:pPr>
            <a:r>
              <a:rPr lang="en-US" sz="2400" dirty="0">
                <a:solidFill>
                  <a:schemeClr val="tx1"/>
                </a:solidFill>
                <a:latin typeface="Times New Roman" pitchFamily="18" charset="0"/>
                <a:cs typeface="Times New Roman" pitchFamily="18" charset="0"/>
              </a:rPr>
              <a:t>        Image sharpening refers to any enhancement technique that highlights edges and fine details in an image. Increasing yields a more sharpened image.</a:t>
            </a:r>
          </a:p>
          <a:p>
            <a:pPr algn="just">
              <a:lnSpc>
                <a:spcPct val="150000"/>
              </a:lnSpc>
              <a:buNone/>
            </a:pPr>
            <a:endParaRPr lang="en-US" sz="2400" dirty="0">
              <a:solidFill>
                <a:schemeClr val="tx1"/>
              </a:solidFill>
              <a:latin typeface="Times New Roman" pitchFamily="18" charset="0"/>
              <a:cs typeface="Times New Roman" pitchFamily="18" charset="0"/>
            </a:endParaRPr>
          </a:p>
          <a:p>
            <a:pPr algn="just">
              <a:lnSpc>
                <a:spcPct val="150000"/>
              </a:lnSpc>
              <a:buNone/>
            </a:pPr>
            <a:r>
              <a:rPr lang="en-US" sz="2400" b="1" dirty="0">
                <a:solidFill>
                  <a:schemeClr val="tx1">
                    <a:lumMod val="95000"/>
                    <a:lumOff val="5000"/>
                  </a:schemeClr>
                </a:solidFill>
                <a:latin typeface="Times New Roman" pitchFamily="18" charset="0"/>
                <a:cs typeface="Times New Roman" pitchFamily="18" charset="0"/>
              </a:rPr>
              <a:t>High-Pass Filtering :</a:t>
            </a:r>
          </a:p>
          <a:p>
            <a:pPr algn="just">
              <a:lnSpc>
                <a:spcPct val="150000"/>
              </a:lnSpc>
              <a:buNone/>
            </a:pPr>
            <a:r>
              <a:rPr lang="en-US" sz="2400" b="1" dirty="0">
                <a:solidFill>
                  <a:schemeClr val="tx1"/>
                </a:solidFill>
                <a:latin typeface="Times New Roman" pitchFamily="18" charset="0"/>
                <a:cs typeface="Times New Roman" pitchFamily="18" charset="0"/>
              </a:rPr>
              <a:t>        </a:t>
            </a:r>
            <a:r>
              <a:rPr lang="en-US" sz="2400" dirty="0">
                <a:solidFill>
                  <a:schemeClr val="tx1"/>
                </a:solidFill>
                <a:latin typeface="Times New Roman" pitchFamily="18" charset="0"/>
                <a:cs typeface="Times New Roman" pitchFamily="18" charset="0"/>
              </a:rPr>
              <a:t>A high-pass filter can be used to make an image appear sharper. These filters emphasize fine details in the image.</a:t>
            </a:r>
          </a:p>
        </p:txBody>
      </p:sp>
      <p:sp>
        <p:nvSpPr>
          <p:cNvPr id="8" name="TextBox 7">
            <a:extLst>
              <a:ext uri="{FF2B5EF4-FFF2-40B4-BE49-F238E27FC236}">
                <a16:creationId xmlns:a16="http://schemas.microsoft.com/office/drawing/2014/main" id="{D1BE0CD9-1C84-E03E-60B5-056D79144577}"/>
              </a:ext>
            </a:extLst>
          </p:cNvPr>
          <p:cNvSpPr txBox="1"/>
          <p:nvPr/>
        </p:nvSpPr>
        <p:spPr>
          <a:xfrm>
            <a:off x="381000" y="685800"/>
            <a:ext cx="5334000" cy="646331"/>
          </a:xfrm>
          <a:prstGeom prst="rect">
            <a:avLst/>
          </a:prstGeom>
          <a:noFill/>
        </p:spPr>
        <p:txBody>
          <a:bodyPr wrap="square">
            <a:spAutoFit/>
          </a:bodyPr>
          <a:lstStyle/>
          <a:p>
            <a:pPr marL="571500" indent="-571500">
              <a:buFont typeface="Arial" panose="020B0604020202020204" pitchFamily="34" charset="0"/>
              <a:buChar char="•"/>
            </a:pPr>
            <a:r>
              <a:rPr lang="en-IN" sz="3600" b="1" dirty="0">
                <a:latin typeface="Times New Roman" panose="02020603050405020304" pitchFamily="18" charset="0"/>
                <a:cs typeface="Times New Roman" panose="02020603050405020304" pitchFamily="18" charset="0"/>
              </a:rPr>
              <a:t>High-Pass Filtering</a:t>
            </a:r>
            <a:endParaRPr lang="en-IN" sz="3600" b="1" dirty="0"/>
          </a:p>
        </p:txBody>
      </p:sp>
      <p:sp>
        <p:nvSpPr>
          <p:cNvPr id="10" name="TextBox 9">
            <a:extLst>
              <a:ext uri="{FF2B5EF4-FFF2-40B4-BE49-F238E27FC236}">
                <a16:creationId xmlns:a16="http://schemas.microsoft.com/office/drawing/2014/main" id="{C1C87044-FF61-63A1-8A07-F9A708827EE4}"/>
              </a:ext>
            </a:extLst>
          </p:cNvPr>
          <p:cNvSpPr txBox="1"/>
          <p:nvPr/>
        </p:nvSpPr>
        <p:spPr>
          <a:xfrm>
            <a:off x="2590800" y="5772223"/>
            <a:ext cx="8382000" cy="461665"/>
          </a:xfrm>
          <a:prstGeom prst="rect">
            <a:avLst/>
          </a:prstGeom>
          <a:noFill/>
        </p:spPr>
        <p:txBody>
          <a:bodyPr wrap="square">
            <a:spAutoFit/>
          </a:bodyPr>
          <a:lstStyle/>
          <a:p>
            <a:r>
              <a:rPr lang="en-US" sz="2400" dirty="0">
                <a:latin typeface="Times New Roman" pitchFamily="18" charset="0"/>
                <a:cs typeface="Times New Roman" pitchFamily="18" charset="0"/>
              </a:rPr>
              <a:t>The formula : </a:t>
            </a:r>
            <a:r>
              <a:rPr lang="es-ES" sz="2400" dirty="0">
                <a:latin typeface="Times New Roman" pitchFamily="18" charset="0"/>
                <a:cs typeface="Times New Roman" pitchFamily="18" charset="0"/>
              </a:rPr>
              <a:t>fsharp(x, y) = f (x, y) + k(f (x, y) − fsmooth(x, 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242975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044DE21-BD53-190C-52E2-42C5DBC231DE}"/>
              </a:ext>
            </a:extLst>
          </p:cNvPr>
          <p:cNvGraphicFramePr>
            <a:graphicFrameLocks noGrp="1"/>
          </p:cNvGraphicFramePr>
          <p:nvPr>
            <p:extLst>
              <p:ext uri="{D42A27DB-BD31-4B8C-83A1-F6EECF244321}">
                <p14:modId xmlns:p14="http://schemas.microsoft.com/office/powerpoint/2010/main" val="1155111941"/>
              </p:ext>
            </p:extLst>
          </p:nvPr>
        </p:nvGraphicFramePr>
        <p:xfrm>
          <a:off x="1143001" y="2362201"/>
          <a:ext cx="3429000" cy="2590800"/>
        </p:xfrm>
        <a:graphic>
          <a:graphicData uri="http://schemas.openxmlformats.org/drawingml/2006/table">
            <a:tbl>
              <a:tblPr firstRow="1" bandRow="1">
                <a:effectLst>
                  <a:outerShdw blurRad="50800" dist="38100" dir="16200000" rotWithShape="0">
                    <a:prstClr val="black">
                      <a:alpha val="40000"/>
                    </a:prstClr>
                  </a:outerShdw>
                </a:effectLst>
              </a:tblPr>
              <a:tblGrid>
                <a:gridCol w="685800">
                  <a:extLst>
                    <a:ext uri="{9D8B030D-6E8A-4147-A177-3AD203B41FA5}">
                      <a16:colId xmlns:a16="http://schemas.microsoft.com/office/drawing/2014/main" val="3067093288"/>
                    </a:ext>
                  </a:extLst>
                </a:gridCol>
                <a:gridCol w="685800">
                  <a:extLst>
                    <a:ext uri="{9D8B030D-6E8A-4147-A177-3AD203B41FA5}">
                      <a16:colId xmlns:a16="http://schemas.microsoft.com/office/drawing/2014/main" val="262712911"/>
                    </a:ext>
                  </a:extLst>
                </a:gridCol>
                <a:gridCol w="685800">
                  <a:extLst>
                    <a:ext uri="{9D8B030D-6E8A-4147-A177-3AD203B41FA5}">
                      <a16:colId xmlns:a16="http://schemas.microsoft.com/office/drawing/2014/main" val="472193909"/>
                    </a:ext>
                  </a:extLst>
                </a:gridCol>
                <a:gridCol w="685800">
                  <a:extLst>
                    <a:ext uri="{9D8B030D-6E8A-4147-A177-3AD203B41FA5}">
                      <a16:colId xmlns:a16="http://schemas.microsoft.com/office/drawing/2014/main" val="3848399731"/>
                    </a:ext>
                  </a:extLst>
                </a:gridCol>
                <a:gridCol w="685800">
                  <a:extLst>
                    <a:ext uri="{9D8B030D-6E8A-4147-A177-3AD203B41FA5}">
                      <a16:colId xmlns:a16="http://schemas.microsoft.com/office/drawing/2014/main" val="2819462646"/>
                    </a:ext>
                  </a:extLst>
                </a:gridCol>
              </a:tblGrid>
              <a:tr h="51816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51816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979529143"/>
                  </a:ext>
                </a:extLst>
              </a:tr>
              <a:tr h="51816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148</a:t>
                      </a:r>
                    </a:p>
                  </a:txBody>
                  <a:tcPr>
                    <a:solidFill>
                      <a:schemeClr val="accent1">
                        <a:lumMod val="20000"/>
                        <a:lumOff val="80000"/>
                      </a:schemeClr>
                    </a:solidFill>
                  </a:tcPr>
                </a:tc>
                <a:tc>
                  <a:txBody>
                    <a:bodyPr/>
                    <a:lstStyle/>
                    <a:p>
                      <a:pPr algn="ctr"/>
                      <a:r>
                        <a:rPr lang="en-GB" sz="1800" dirty="0">
                          <a:latin typeface="Times New Roman"/>
                        </a:rPr>
                        <a:t>148</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4068937095"/>
                  </a:ext>
                </a:extLst>
              </a:tr>
              <a:tr h="51816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172</a:t>
                      </a:r>
                    </a:p>
                  </a:txBody>
                  <a:tcPr>
                    <a:solidFill>
                      <a:schemeClr val="accent1">
                        <a:lumMod val="20000"/>
                        <a:lumOff val="80000"/>
                      </a:schemeClr>
                    </a:solidFill>
                  </a:tcPr>
                </a:tc>
                <a:tc>
                  <a:txBody>
                    <a:bodyPr/>
                    <a:lstStyle/>
                    <a:p>
                      <a:pPr algn="ctr"/>
                      <a:r>
                        <a:rPr lang="en-GB" sz="1800" dirty="0">
                          <a:latin typeface="Times New Roman"/>
                        </a:rPr>
                        <a:t>172</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82220096"/>
                  </a:ext>
                </a:extLst>
              </a:tr>
              <a:tr h="51816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7" name="TextBox 6">
            <a:extLst>
              <a:ext uri="{FF2B5EF4-FFF2-40B4-BE49-F238E27FC236}">
                <a16:creationId xmlns:a16="http://schemas.microsoft.com/office/drawing/2014/main" id="{6BDC270E-70F1-0EF3-44CF-0ABBD6703EFF}"/>
              </a:ext>
            </a:extLst>
          </p:cNvPr>
          <p:cNvSpPr txBox="1"/>
          <p:nvPr/>
        </p:nvSpPr>
        <p:spPr>
          <a:xfrm>
            <a:off x="533400" y="381000"/>
            <a:ext cx="530217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High-Pass Filtering-1</a:t>
            </a:r>
          </a:p>
        </p:txBody>
      </p:sp>
      <p:sp>
        <p:nvSpPr>
          <p:cNvPr id="2" name="TextBox 1">
            <a:extLst>
              <a:ext uri="{FF2B5EF4-FFF2-40B4-BE49-F238E27FC236}">
                <a16:creationId xmlns:a16="http://schemas.microsoft.com/office/drawing/2014/main" id="{81182409-1436-2D03-B2E7-0756A126784B}"/>
              </a:ext>
            </a:extLst>
          </p:cNvPr>
          <p:cNvSpPr txBox="1"/>
          <p:nvPr/>
        </p:nvSpPr>
        <p:spPr>
          <a:xfrm>
            <a:off x="5576841" y="2984559"/>
            <a:ext cx="87495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X 1/9</a:t>
            </a:r>
          </a:p>
        </p:txBody>
      </p:sp>
      <p:graphicFrame>
        <p:nvGraphicFramePr>
          <p:cNvPr id="3" name="Table 2">
            <a:extLst>
              <a:ext uri="{FF2B5EF4-FFF2-40B4-BE49-F238E27FC236}">
                <a16:creationId xmlns:a16="http://schemas.microsoft.com/office/drawing/2014/main" id="{900D9331-CEA7-4552-D117-6E23FD0B2820}"/>
              </a:ext>
            </a:extLst>
          </p:cNvPr>
          <p:cNvGraphicFramePr>
            <a:graphicFrameLocks noGrp="1"/>
          </p:cNvGraphicFramePr>
          <p:nvPr>
            <p:extLst>
              <p:ext uri="{D42A27DB-BD31-4B8C-83A1-F6EECF244321}">
                <p14:modId xmlns:p14="http://schemas.microsoft.com/office/powerpoint/2010/main" val="239594516"/>
              </p:ext>
            </p:extLst>
          </p:nvPr>
        </p:nvGraphicFramePr>
        <p:xfrm>
          <a:off x="6850873" y="2514600"/>
          <a:ext cx="1857295" cy="1299015"/>
        </p:xfrm>
        <a:graphic>
          <a:graphicData uri="http://schemas.openxmlformats.org/drawingml/2006/table">
            <a:tbl>
              <a:tblPr firstRow="1" bandRow="1">
                <a:tableStyleId>{5C22544A-7EE6-4342-B048-85BDC9FD1C3A}</a:tableStyleId>
              </a:tblPr>
              <a:tblGrid>
                <a:gridCol w="608475">
                  <a:extLst>
                    <a:ext uri="{9D8B030D-6E8A-4147-A177-3AD203B41FA5}">
                      <a16:colId xmlns:a16="http://schemas.microsoft.com/office/drawing/2014/main" val="463889964"/>
                    </a:ext>
                  </a:extLst>
                </a:gridCol>
                <a:gridCol w="624410">
                  <a:extLst>
                    <a:ext uri="{9D8B030D-6E8A-4147-A177-3AD203B41FA5}">
                      <a16:colId xmlns:a16="http://schemas.microsoft.com/office/drawing/2014/main" val="328931704"/>
                    </a:ext>
                  </a:extLst>
                </a:gridCol>
                <a:gridCol w="624410">
                  <a:extLst>
                    <a:ext uri="{9D8B030D-6E8A-4147-A177-3AD203B41FA5}">
                      <a16:colId xmlns:a16="http://schemas.microsoft.com/office/drawing/2014/main" val="3092512699"/>
                    </a:ext>
                  </a:extLst>
                </a:gridCol>
              </a:tblGrid>
              <a:tr h="433005">
                <a:tc>
                  <a:txBody>
                    <a:bodyPr/>
                    <a:lstStyle/>
                    <a:p>
                      <a:pPr algn="ctr"/>
                      <a:r>
                        <a:rPr lang="en-IN" b="0" dirty="0">
                          <a:solidFill>
                            <a:schemeClr val="tx1">
                              <a:lumMod val="95000"/>
                              <a:lumOff val="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46055790"/>
                  </a:ext>
                </a:extLst>
              </a:tr>
              <a:tr h="433005">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501702040"/>
                  </a:ext>
                </a:extLst>
              </a:tr>
              <a:tr h="433005">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97886235"/>
                  </a:ext>
                </a:extLst>
              </a:tr>
            </a:tbl>
          </a:graphicData>
        </a:graphic>
      </p:graphicFrame>
      <p:sp>
        <p:nvSpPr>
          <p:cNvPr id="4" name="TextBox 3">
            <a:extLst>
              <a:ext uri="{FF2B5EF4-FFF2-40B4-BE49-F238E27FC236}">
                <a16:creationId xmlns:a16="http://schemas.microsoft.com/office/drawing/2014/main" id="{6A34E983-8DA4-8465-C404-EE060C6C2B47}"/>
              </a:ext>
            </a:extLst>
          </p:cNvPr>
          <p:cNvSpPr txBox="1"/>
          <p:nvPr/>
        </p:nvSpPr>
        <p:spPr>
          <a:xfrm>
            <a:off x="609600" y="1899736"/>
            <a:ext cx="5415346" cy="369332"/>
          </a:xfrm>
          <a:prstGeom prst="rect">
            <a:avLst/>
          </a:prstGeom>
          <a:noFill/>
        </p:spPr>
        <p:txBody>
          <a:bodyPr wrap="square">
            <a:spAutoFit/>
          </a:bodyPr>
          <a:lstStyle/>
          <a:p>
            <a:r>
              <a:rPr lang="en-IN" dirty="0"/>
              <a:t>0          0             0          0           0            0           0</a:t>
            </a:r>
          </a:p>
        </p:txBody>
      </p:sp>
      <p:sp>
        <p:nvSpPr>
          <p:cNvPr id="8" name="TextBox 7">
            <a:extLst>
              <a:ext uri="{FF2B5EF4-FFF2-40B4-BE49-F238E27FC236}">
                <a16:creationId xmlns:a16="http://schemas.microsoft.com/office/drawing/2014/main" id="{50BA91F1-DE95-4C70-804D-5CF001BA14B7}"/>
              </a:ext>
            </a:extLst>
          </p:cNvPr>
          <p:cNvSpPr txBox="1"/>
          <p:nvPr/>
        </p:nvSpPr>
        <p:spPr>
          <a:xfrm>
            <a:off x="609600" y="5141002"/>
            <a:ext cx="5257800" cy="369332"/>
          </a:xfrm>
          <a:prstGeom prst="rect">
            <a:avLst/>
          </a:prstGeom>
          <a:noFill/>
        </p:spPr>
        <p:txBody>
          <a:bodyPr wrap="square">
            <a:spAutoFit/>
          </a:bodyPr>
          <a:lstStyle/>
          <a:p>
            <a:r>
              <a:rPr lang="en-IN" dirty="0"/>
              <a:t>0          0            0           0            0          0           0</a:t>
            </a:r>
          </a:p>
        </p:txBody>
      </p:sp>
      <p:sp>
        <p:nvSpPr>
          <p:cNvPr id="12" name="TextBox 11">
            <a:extLst>
              <a:ext uri="{FF2B5EF4-FFF2-40B4-BE49-F238E27FC236}">
                <a16:creationId xmlns:a16="http://schemas.microsoft.com/office/drawing/2014/main" id="{A1A63738-B960-7C50-AD6E-ED05FBE80195}"/>
              </a:ext>
            </a:extLst>
          </p:cNvPr>
          <p:cNvSpPr txBox="1"/>
          <p:nvPr/>
        </p:nvSpPr>
        <p:spPr>
          <a:xfrm>
            <a:off x="4832924" y="2362201"/>
            <a:ext cx="260931" cy="2585323"/>
          </a:xfrm>
          <a:prstGeom prst="rect">
            <a:avLst/>
          </a:prstGeom>
          <a:noFill/>
        </p:spPr>
        <p:txBody>
          <a:bodyPr wrap="square" rtlCol="0">
            <a:spAutoFit/>
          </a:bodyPr>
          <a:lstStyle/>
          <a:p>
            <a:r>
              <a:rPr lang="en-IN" dirty="0"/>
              <a:t>0</a:t>
            </a:r>
          </a:p>
          <a:p>
            <a:endParaRPr lang="en-IN" dirty="0"/>
          </a:p>
          <a:p>
            <a:r>
              <a:rPr lang="en-IN" dirty="0"/>
              <a:t>0</a:t>
            </a:r>
          </a:p>
          <a:p>
            <a:endParaRPr lang="en-IN" dirty="0"/>
          </a:p>
          <a:p>
            <a:r>
              <a:rPr lang="en-IN" dirty="0"/>
              <a:t>0</a:t>
            </a:r>
          </a:p>
          <a:p>
            <a:endParaRPr lang="en-IN" dirty="0"/>
          </a:p>
          <a:p>
            <a:r>
              <a:rPr lang="en-IN" dirty="0"/>
              <a:t>0</a:t>
            </a:r>
          </a:p>
          <a:p>
            <a:endParaRPr lang="en-IN" dirty="0"/>
          </a:p>
          <a:p>
            <a:r>
              <a:rPr lang="en-IN" dirty="0"/>
              <a:t>0</a:t>
            </a:r>
          </a:p>
        </p:txBody>
      </p:sp>
      <p:sp>
        <p:nvSpPr>
          <p:cNvPr id="13" name="TextBox 12">
            <a:extLst>
              <a:ext uri="{FF2B5EF4-FFF2-40B4-BE49-F238E27FC236}">
                <a16:creationId xmlns:a16="http://schemas.microsoft.com/office/drawing/2014/main" id="{C285EE65-6EE2-0975-A9C4-AFF049F2C6EB}"/>
              </a:ext>
            </a:extLst>
          </p:cNvPr>
          <p:cNvSpPr txBox="1"/>
          <p:nvPr/>
        </p:nvSpPr>
        <p:spPr>
          <a:xfrm>
            <a:off x="609600" y="2362200"/>
            <a:ext cx="260931" cy="2585323"/>
          </a:xfrm>
          <a:prstGeom prst="rect">
            <a:avLst/>
          </a:prstGeom>
          <a:noFill/>
        </p:spPr>
        <p:txBody>
          <a:bodyPr wrap="square" rtlCol="0">
            <a:spAutoFit/>
          </a:bodyPr>
          <a:lstStyle/>
          <a:p>
            <a:r>
              <a:rPr lang="en-IN" dirty="0"/>
              <a:t>0</a:t>
            </a:r>
          </a:p>
          <a:p>
            <a:endParaRPr lang="en-IN" dirty="0"/>
          </a:p>
          <a:p>
            <a:r>
              <a:rPr lang="en-IN" dirty="0"/>
              <a:t>0</a:t>
            </a:r>
          </a:p>
          <a:p>
            <a:endParaRPr lang="en-IN" dirty="0"/>
          </a:p>
          <a:p>
            <a:r>
              <a:rPr lang="en-IN" dirty="0"/>
              <a:t>0</a:t>
            </a:r>
          </a:p>
          <a:p>
            <a:endParaRPr lang="en-IN" dirty="0"/>
          </a:p>
          <a:p>
            <a:r>
              <a:rPr lang="en-IN" dirty="0"/>
              <a:t>0</a:t>
            </a:r>
          </a:p>
          <a:p>
            <a:endParaRPr lang="en-IN" dirty="0"/>
          </a:p>
          <a:p>
            <a:r>
              <a:rPr lang="en-IN" dirty="0"/>
              <a:t>0</a:t>
            </a:r>
          </a:p>
        </p:txBody>
      </p:sp>
      <p:sp>
        <p:nvSpPr>
          <p:cNvPr id="14" name="TextBox 13">
            <a:extLst>
              <a:ext uri="{FF2B5EF4-FFF2-40B4-BE49-F238E27FC236}">
                <a16:creationId xmlns:a16="http://schemas.microsoft.com/office/drawing/2014/main" id="{EC12D419-34A3-AFA4-9019-E62DB7B452AB}"/>
              </a:ext>
            </a:extLst>
          </p:cNvPr>
          <p:cNvSpPr txBox="1"/>
          <p:nvPr/>
        </p:nvSpPr>
        <p:spPr>
          <a:xfrm>
            <a:off x="1828800" y="1402887"/>
            <a:ext cx="3886200" cy="400110"/>
          </a:xfrm>
          <a:prstGeom prst="rect">
            <a:avLst/>
          </a:prstGeom>
          <a:noFill/>
        </p:spPr>
        <p:txBody>
          <a:bodyPr wrap="square">
            <a:spAutoFit/>
          </a:bodyPr>
          <a:lstStyle/>
          <a:p>
            <a:pPr algn="ctr"/>
            <a:r>
              <a:rPr lang="en-GB" sz="2000" dirty="0">
                <a:latin typeface="Times New Roman"/>
              </a:rPr>
              <a:t>Original matrix:                               </a:t>
            </a:r>
          </a:p>
        </p:txBody>
      </p:sp>
      <p:graphicFrame>
        <p:nvGraphicFramePr>
          <p:cNvPr id="15" name="Table 14">
            <a:extLst>
              <a:ext uri="{FF2B5EF4-FFF2-40B4-BE49-F238E27FC236}">
                <a16:creationId xmlns:a16="http://schemas.microsoft.com/office/drawing/2014/main" id="{70503DEE-9B25-E2A9-F9E0-819DAB427DA5}"/>
              </a:ext>
            </a:extLst>
          </p:cNvPr>
          <p:cNvGraphicFramePr>
            <a:graphicFrameLocks noGrp="1"/>
          </p:cNvGraphicFramePr>
          <p:nvPr>
            <p:extLst>
              <p:ext uri="{D42A27DB-BD31-4B8C-83A1-F6EECF244321}">
                <p14:modId xmlns:p14="http://schemas.microsoft.com/office/powerpoint/2010/main" val="3942057257"/>
              </p:ext>
            </p:extLst>
          </p:nvPr>
        </p:nvGraphicFramePr>
        <p:xfrm>
          <a:off x="9982200" y="2084402"/>
          <a:ext cx="3429000" cy="2590800"/>
        </p:xfrm>
        <a:graphic>
          <a:graphicData uri="http://schemas.openxmlformats.org/drawingml/2006/table">
            <a:tbl>
              <a:tblPr firstRow="1" bandRow="1">
                <a:effectLst>
                  <a:outerShdw blurRad="50800" dist="38100" dir="16200000" rotWithShape="0">
                    <a:prstClr val="black">
                      <a:alpha val="40000"/>
                    </a:prstClr>
                  </a:outerShdw>
                </a:effectLst>
              </a:tblPr>
              <a:tblGrid>
                <a:gridCol w="685800">
                  <a:extLst>
                    <a:ext uri="{9D8B030D-6E8A-4147-A177-3AD203B41FA5}">
                      <a16:colId xmlns:a16="http://schemas.microsoft.com/office/drawing/2014/main" val="3067093288"/>
                    </a:ext>
                  </a:extLst>
                </a:gridCol>
                <a:gridCol w="685800">
                  <a:extLst>
                    <a:ext uri="{9D8B030D-6E8A-4147-A177-3AD203B41FA5}">
                      <a16:colId xmlns:a16="http://schemas.microsoft.com/office/drawing/2014/main" val="262712911"/>
                    </a:ext>
                  </a:extLst>
                </a:gridCol>
                <a:gridCol w="685800">
                  <a:extLst>
                    <a:ext uri="{9D8B030D-6E8A-4147-A177-3AD203B41FA5}">
                      <a16:colId xmlns:a16="http://schemas.microsoft.com/office/drawing/2014/main" val="472193909"/>
                    </a:ext>
                  </a:extLst>
                </a:gridCol>
                <a:gridCol w="685800">
                  <a:extLst>
                    <a:ext uri="{9D8B030D-6E8A-4147-A177-3AD203B41FA5}">
                      <a16:colId xmlns:a16="http://schemas.microsoft.com/office/drawing/2014/main" val="3848399731"/>
                    </a:ext>
                  </a:extLst>
                </a:gridCol>
                <a:gridCol w="685800">
                  <a:extLst>
                    <a:ext uri="{9D8B030D-6E8A-4147-A177-3AD203B41FA5}">
                      <a16:colId xmlns:a16="http://schemas.microsoft.com/office/drawing/2014/main" val="2819462646"/>
                    </a:ext>
                  </a:extLst>
                </a:gridCol>
              </a:tblGrid>
              <a:tr h="51816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518160">
                <a:tc>
                  <a:txBody>
                    <a:bodyPr/>
                    <a:lstStyle/>
                    <a:p>
                      <a:pPr algn="ctr"/>
                      <a:r>
                        <a:rPr lang="en-GB" sz="1800" dirty="0">
                          <a:latin typeface="Times New Roman"/>
                        </a:rPr>
                        <a:t>-16</a:t>
                      </a:r>
                    </a:p>
                  </a:txBody>
                  <a:tcPr>
                    <a:solidFill>
                      <a:schemeClr val="accent1">
                        <a:lumMod val="20000"/>
                        <a:lumOff val="80000"/>
                      </a:schemeClr>
                    </a:solidFill>
                  </a:tcPr>
                </a:tc>
                <a:tc>
                  <a:txBody>
                    <a:bodyPr/>
                    <a:lstStyle/>
                    <a:p>
                      <a:pPr algn="ctr"/>
                      <a:r>
                        <a:rPr lang="en-GB" sz="1800" dirty="0">
                          <a:latin typeface="Times New Roman"/>
                        </a:rPr>
                        <a:t>-33</a:t>
                      </a:r>
                    </a:p>
                  </a:txBody>
                  <a:tcPr>
                    <a:solidFill>
                      <a:schemeClr val="accent1">
                        <a:lumMod val="20000"/>
                        <a:lumOff val="80000"/>
                      </a:schemeClr>
                    </a:solidFill>
                  </a:tcPr>
                </a:tc>
                <a:tc>
                  <a:txBody>
                    <a:bodyPr/>
                    <a:lstStyle/>
                    <a:p>
                      <a:pPr algn="ctr"/>
                      <a:r>
                        <a:rPr lang="en-GB" sz="1800" dirty="0">
                          <a:latin typeface="Times New Roman"/>
                        </a:rPr>
                        <a:t>-33</a:t>
                      </a:r>
                    </a:p>
                  </a:txBody>
                  <a:tcPr>
                    <a:solidFill>
                      <a:schemeClr val="accent1">
                        <a:lumMod val="20000"/>
                        <a:lumOff val="80000"/>
                      </a:schemeClr>
                    </a:solidFill>
                  </a:tcPr>
                </a:tc>
                <a:tc>
                  <a:txBody>
                    <a:bodyPr/>
                    <a:lstStyle/>
                    <a:p>
                      <a:pPr algn="ctr"/>
                      <a:r>
                        <a:rPr lang="en-GB" sz="1800" dirty="0">
                          <a:latin typeface="Times New Roman"/>
                        </a:rPr>
                        <a:t>-16</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979529143"/>
                  </a:ext>
                </a:extLst>
              </a:tr>
              <a:tr h="518160">
                <a:tc>
                  <a:txBody>
                    <a:bodyPr/>
                    <a:lstStyle/>
                    <a:p>
                      <a:pPr algn="ctr"/>
                      <a:r>
                        <a:rPr lang="en-GB" sz="1800" dirty="0">
                          <a:latin typeface="Times New Roman"/>
                        </a:rPr>
                        <a:t>-36</a:t>
                      </a:r>
                    </a:p>
                  </a:txBody>
                  <a:tcPr>
                    <a:solidFill>
                      <a:schemeClr val="accent1">
                        <a:lumMod val="20000"/>
                        <a:lumOff val="80000"/>
                      </a:schemeClr>
                    </a:solidFill>
                  </a:tcPr>
                </a:tc>
                <a:tc>
                  <a:txBody>
                    <a:bodyPr/>
                    <a:lstStyle/>
                    <a:p>
                      <a:pPr algn="ctr"/>
                      <a:r>
                        <a:rPr lang="en-GB" sz="1800" dirty="0">
                          <a:latin typeface="Times New Roman"/>
                        </a:rPr>
                        <a:t>77</a:t>
                      </a:r>
                    </a:p>
                  </a:txBody>
                  <a:tcPr>
                    <a:solidFill>
                      <a:schemeClr val="accent1">
                        <a:lumMod val="20000"/>
                        <a:lumOff val="80000"/>
                      </a:schemeClr>
                    </a:solidFill>
                  </a:tcPr>
                </a:tc>
                <a:tc>
                  <a:txBody>
                    <a:bodyPr/>
                    <a:lstStyle/>
                    <a:p>
                      <a:pPr algn="ctr"/>
                      <a:r>
                        <a:rPr lang="en-GB" sz="1800" dirty="0">
                          <a:latin typeface="Times New Roman"/>
                        </a:rPr>
                        <a:t>77</a:t>
                      </a:r>
                    </a:p>
                  </a:txBody>
                  <a:tcPr>
                    <a:solidFill>
                      <a:schemeClr val="accent1">
                        <a:lumMod val="20000"/>
                        <a:lumOff val="80000"/>
                      </a:schemeClr>
                    </a:solidFill>
                  </a:tcPr>
                </a:tc>
                <a:tc>
                  <a:txBody>
                    <a:bodyPr/>
                    <a:lstStyle/>
                    <a:p>
                      <a:pPr algn="ctr"/>
                      <a:r>
                        <a:rPr lang="en-GB" sz="1800" dirty="0">
                          <a:latin typeface="Times New Roman"/>
                        </a:rPr>
                        <a:t>-36</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4068937095"/>
                  </a:ext>
                </a:extLst>
              </a:tr>
              <a:tr h="518160">
                <a:tc>
                  <a:txBody>
                    <a:bodyPr/>
                    <a:lstStyle/>
                    <a:p>
                      <a:pPr algn="ctr"/>
                      <a:r>
                        <a:rPr lang="en-GB" sz="1800" dirty="0">
                          <a:latin typeface="Times New Roman"/>
                        </a:rPr>
                        <a:t>-36</a:t>
                      </a:r>
                    </a:p>
                  </a:txBody>
                  <a:tcPr>
                    <a:solidFill>
                      <a:schemeClr val="accent1">
                        <a:lumMod val="20000"/>
                        <a:lumOff val="80000"/>
                      </a:schemeClr>
                    </a:solidFill>
                  </a:tcPr>
                </a:tc>
                <a:tc>
                  <a:txBody>
                    <a:bodyPr/>
                    <a:lstStyle/>
                    <a:p>
                      <a:pPr algn="ctr"/>
                      <a:r>
                        <a:rPr lang="en-GB" sz="1800" dirty="0">
                          <a:latin typeface="Times New Roman"/>
                        </a:rPr>
                        <a:t>101</a:t>
                      </a:r>
                    </a:p>
                  </a:txBody>
                  <a:tcPr>
                    <a:solidFill>
                      <a:schemeClr val="accent1">
                        <a:lumMod val="20000"/>
                        <a:lumOff val="80000"/>
                      </a:schemeClr>
                    </a:solidFill>
                  </a:tcPr>
                </a:tc>
                <a:tc>
                  <a:txBody>
                    <a:bodyPr/>
                    <a:lstStyle/>
                    <a:p>
                      <a:pPr algn="ctr"/>
                      <a:r>
                        <a:rPr lang="en-GB" sz="1800" dirty="0">
                          <a:latin typeface="Times New Roman"/>
                        </a:rPr>
                        <a:t>101</a:t>
                      </a:r>
                    </a:p>
                  </a:txBody>
                  <a:tcPr>
                    <a:solidFill>
                      <a:schemeClr val="accent1">
                        <a:lumMod val="20000"/>
                        <a:lumOff val="80000"/>
                      </a:schemeClr>
                    </a:solidFill>
                  </a:tcPr>
                </a:tc>
                <a:tc>
                  <a:txBody>
                    <a:bodyPr/>
                    <a:lstStyle/>
                    <a:p>
                      <a:pPr algn="ctr"/>
                      <a:r>
                        <a:rPr lang="en-GB" sz="1800" dirty="0">
                          <a:latin typeface="Times New Roman"/>
                        </a:rPr>
                        <a:t>-36</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82220096"/>
                  </a:ext>
                </a:extLst>
              </a:tr>
              <a:tr h="518160">
                <a:tc>
                  <a:txBody>
                    <a:bodyPr/>
                    <a:lstStyle/>
                    <a:p>
                      <a:pPr algn="ctr"/>
                      <a:r>
                        <a:rPr lang="en-GB" sz="1800" dirty="0">
                          <a:latin typeface="Times New Roman"/>
                        </a:rPr>
                        <a:t>-19</a:t>
                      </a:r>
                    </a:p>
                  </a:txBody>
                  <a:tcPr>
                    <a:solidFill>
                      <a:schemeClr val="accent1">
                        <a:lumMod val="20000"/>
                        <a:lumOff val="80000"/>
                      </a:schemeClr>
                    </a:solidFill>
                  </a:tcPr>
                </a:tc>
                <a:tc>
                  <a:txBody>
                    <a:bodyPr/>
                    <a:lstStyle/>
                    <a:p>
                      <a:pPr algn="ctr"/>
                      <a:r>
                        <a:rPr lang="en-GB" sz="1800" dirty="0">
                          <a:latin typeface="Times New Roman"/>
                        </a:rPr>
                        <a:t>-38</a:t>
                      </a:r>
                    </a:p>
                  </a:txBody>
                  <a:tcPr>
                    <a:solidFill>
                      <a:schemeClr val="accent1">
                        <a:lumMod val="20000"/>
                        <a:lumOff val="80000"/>
                      </a:schemeClr>
                    </a:solidFill>
                  </a:tcPr>
                </a:tc>
                <a:tc>
                  <a:txBody>
                    <a:bodyPr/>
                    <a:lstStyle/>
                    <a:p>
                      <a:pPr algn="ctr"/>
                      <a:r>
                        <a:rPr lang="en-GB" sz="1800" dirty="0">
                          <a:latin typeface="Times New Roman"/>
                        </a:rPr>
                        <a:t>-38</a:t>
                      </a:r>
                    </a:p>
                  </a:txBody>
                  <a:tcPr>
                    <a:solidFill>
                      <a:schemeClr val="accent1">
                        <a:lumMod val="20000"/>
                        <a:lumOff val="80000"/>
                      </a:schemeClr>
                    </a:solidFill>
                  </a:tcPr>
                </a:tc>
                <a:tc>
                  <a:txBody>
                    <a:bodyPr/>
                    <a:lstStyle/>
                    <a:p>
                      <a:pPr algn="ctr"/>
                      <a:r>
                        <a:rPr lang="en-GB" sz="1800" dirty="0">
                          <a:latin typeface="Times New Roman"/>
                        </a:rPr>
                        <a:t>-19</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16" name="TextBox 15">
            <a:extLst>
              <a:ext uri="{FF2B5EF4-FFF2-40B4-BE49-F238E27FC236}">
                <a16:creationId xmlns:a16="http://schemas.microsoft.com/office/drawing/2014/main" id="{C7416673-15BE-C1AD-D662-26FAF767BD5B}"/>
              </a:ext>
            </a:extLst>
          </p:cNvPr>
          <p:cNvSpPr txBox="1"/>
          <p:nvPr/>
        </p:nvSpPr>
        <p:spPr>
          <a:xfrm>
            <a:off x="10744200" y="1381173"/>
            <a:ext cx="240866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Filtered matrix :</a:t>
            </a:r>
          </a:p>
        </p:txBody>
      </p:sp>
      <p:graphicFrame>
        <p:nvGraphicFramePr>
          <p:cNvPr id="18" name="Table 17">
            <a:extLst>
              <a:ext uri="{FF2B5EF4-FFF2-40B4-BE49-F238E27FC236}">
                <a16:creationId xmlns:a16="http://schemas.microsoft.com/office/drawing/2014/main" id="{D31FF97A-FC94-DFE1-7E8B-B3F154D23008}"/>
              </a:ext>
            </a:extLst>
          </p:cNvPr>
          <p:cNvGraphicFramePr>
            <a:graphicFrameLocks noGrp="1"/>
          </p:cNvGraphicFramePr>
          <p:nvPr>
            <p:extLst>
              <p:ext uri="{D42A27DB-BD31-4B8C-83A1-F6EECF244321}">
                <p14:modId xmlns:p14="http://schemas.microsoft.com/office/powerpoint/2010/main" val="777261071"/>
              </p:ext>
            </p:extLst>
          </p:nvPr>
        </p:nvGraphicFramePr>
        <p:xfrm>
          <a:off x="6061645" y="5072867"/>
          <a:ext cx="3435750" cy="2321600"/>
        </p:xfrm>
        <a:graphic>
          <a:graphicData uri="http://schemas.openxmlformats.org/drawingml/2006/table">
            <a:tbl>
              <a:tblPr firstRow="1" bandRow="1">
                <a:effectLst>
                  <a:outerShdw blurRad="50800" dist="38100" dir="16200000" rotWithShape="0">
                    <a:prstClr val="black">
                      <a:alpha val="40000"/>
                    </a:prstClr>
                  </a:outerShdw>
                </a:effectLst>
              </a:tblPr>
              <a:tblGrid>
                <a:gridCol w="687150">
                  <a:extLst>
                    <a:ext uri="{9D8B030D-6E8A-4147-A177-3AD203B41FA5}">
                      <a16:colId xmlns:a16="http://schemas.microsoft.com/office/drawing/2014/main" val="3067093288"/>
                    </a:ext>
                  </a:extLst>
                </a:gridCol>
                <a:gridCol w="687150">
                  <a:extLst>
                    <a:ext uri="{9D8B030D-6E8A-4147-A177-3AD203B41FA5}">
                      <a16:colId xmlns:a16="http://schemas.microsoft.com/office/drawing/2014/main" val="262712911"/>
                    </a:ext>
                  </a:extLst>
                </a:gridCol>
                <a:gridCol w="687150">
                  <a:extLst>
                    <a:ext uri="{9D8B030D-6E8A-4147-A177-3AD203B41FA5}">
                      <a16:colId xmlns:a16="http://schemas.microsoft.com/office/drawing/2014/main" val="472193909"/>
                    </a:ext>
                  </a:extLst>
                </a:gridCol>
                <a:gridCol w="687150">
                  <a:extLst>
                    <a:ext uri="{9D8B030D-6E8A-4147-A177-3AD203B41FA5}">
                      <a16:colId xmlns:a16="http://schemas.microsoft.com/office/drawing/2014/main" val="3848399731"/>
                    </a:ext>
                  </a:extLst>
                </a:gridCol>
                <a:gridCol w="687150">
                  <a:extLst>
                    <a:ext uri="{9D8B030D-6E8A-4147-A177-3AD203B41FA5}">
                      <a16:colId xmlns:a16="http://schemas.microsoft.com/office/drawing/2014/main" val="2819462646"/>
                    </a:ext>
                  </a:extLst>
                </a:gridCol>
              </a:tblGrid>
              <a:tr h="46432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46432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979529143"/>
                  </a:ext>
                </a:extLst>
              </a:tr>
              <a:tr h="46432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77</a:t>
                      </a:r>
                    </a:p>
                  </a:txBody>
                  <a:tcPr>
                    <a:solidFill>
                      <a:schemeClr val="accent1">
                        <a:lumMod val="20000"/>
                        <a:lumOff val="80000"/>
                      </a:schemeClr>
                    </a:solidFill>
                  </a:tcPr>
                </a:tc>
                <a:tc>
                  <a:txBody>
                    <a:bodyPr/>
                    <a:lstStyle/>
                    <a:p>
                      <a:pPr algn="ctr"/>
                      <a:r>
                        <a:rPr lang="en-GB" sz="1800" dirty="0">
                          <a:latin typeface="Times New Roman"/>
                        </a:rPr>
                        <a:t>77</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4068937095"/>
                  </a:ext>
                </a:extLst>
              </a:tr>
              <a:tr h="46432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101</a:t>
                      </a:r>
                    </a:p>
                  </a:txBody>
                  <a:tcPr>
                    <a:solidFill>
                      <a:schemeClr val="accent1">
                        <a:lumMod val="20000"/>
                        <a:lumOff val="80000"/>
                      </a:schemeClr>
                    </a:solidFill>
                  </a:tcPr>
                </a:tc>
                <a:tc>
                  <a:txBody>
                    <a:bodyPr/>
                    <a:lstStyle/>
                    <a:p>
                      <a:pPr algn="ctr"/>
                      <a:r>
                        <a:rPr lang="en-GB" sz="1800" dirty="0">
                          <a:latin typeface="Times New Roman"/>
                        </a:rPr>
                        <a:t>101</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82220096"/>
                  </a:ext>
                </a:extLst>
              </a:tr>
              <a:tr h="46432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19" name="TextBox 18">
            <a:extLst>
              <a:ext uri="{FF2B5EF4-FFF2-40B4-BE49-F238E27FC236}">
                <a16:creationId xmlns:a16="http://schemas.microsoft.com/office/drawing/2014/main" id="{BC80CAFE-1EF7-3A0B-0136-A860579928A0}"/>
              </a:ext>
            </a:extLst>
          </p:cNvPr>
          <p:cNvSpPr txBox="1"/>
          <p:nvPr/>
        </p:nvSpPr>
        <p:spPr>
          <a:xfrm>
            <a:off x="6388324" y="4431857"/>
            <a:ext cx="2782391"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rejecting negatives: </a:t>
            </a:r>
            <a:endParaRPr lang="en-IN" dirty="0"/>
          </a:p>
        </p:txBody>
      </p:sp>
      <p:sp>
        <p:nvSpPr>
          <p:cNvPr id="20" name="TextBox 19">
            <a:extLst>
              <a:ext uri="{FF2B5EF4-FFF2-40B4-BE49-F238E27FC236}">
                <a16:creationId xmlns:a16="http://schemas.microsoft.com/office/drawing/2014/main" id="{5F20563C-D1FB-F124-4771-71D691265A6E}"/>
              </a:ext>
            </a:extLst>
          </p:cNvPr>
          <p:cNvSpPr txBox="1"/>
          <p:nvPr/>
        </p:nvSpPr>
        <p:spPr>
          <a:xfrm>
            <a:off x="5093855" y="7582468"/>
            <a:ext cx="5374888"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Fig 6 : Image Sharpening using High-Pass Filter.</a:t>
            </a:r>
          </a:p>
        </p:txBody>
      </p:sp>
      <p:sp>
        <p:nvSpPr>
          <p:cNvPr id="21" name="Arrow: Right 20">
            <a:extLst>
              <a:ext uri="{FF2B5EF4-FFF2-40B4-BE49-F238E27FC236}">
                <a16:creationId xmlns:a16="http://schemas.microsoft.com/office/drawing/2014/main" id="{513F86A3-E00A-1925-3AAC-919784F9BDD0}"/>
              </a:ext>
            </a:extLst>
          </p:cNvPr>
          <p:cNvSpPr/>
          <p:nvPr/>
        </p:nvSpPr>
        <p:spPr>
          <a:xfrm>
            <a:off x="8991600" y="3124200"/>
            <a:ext cx="762000" cy="228600"/>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443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0" y="284737"/>
            <a:ext cx="5212080" cy="1005840"/>
          </a:xfrm>
        </p:spPr>
        <p:txBody>
          <a:bodyPr>
            <a:normAutofit/>
          </a:bodyPr>
          <a:lstStyle/>
          <a:p>
            <a:pPr algn="ctr"/>
            <a:r>
              <a:rPr lang="en-US" sz="4800" b="1" dirty="0">
                <a:solidFill>
                  <a:srgbClr val="891589"/>
                </a:solidFill>
                <a:latin typeface="Times New Roman" panose="02020603050405020304" pitchFamily="18" charset="0"/>
                <a:cs typeface="Times New Roman" panose="02020603050405020304" pitchFamily="18" charset="0"/>
              </a:rPr>
              <a:t>ABSTRACT</a:t>
            </a:r>
            <a:endParaRPr lang="en-IN" sz="4800" b="1" dirty="0">
              <a:solidFill>
                <a:srgbClr val="891589"/>
              </a:solidFill>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idx="1"/>
          </p:nvPr>
        </p:nvSpPr>
        <p:spPr>
          <a:xfrm>
            <a:off x="609600" y="1551586"/>
            <a:ext cx="13624560" cy="2560320"/>
          </a:xfrm>
        </p:spPr>
        <p:txBody>
          <a:bodyPr>
            <a:noAutofit/>
          </a:bodyPr>
          <a:lstStyle/>
          <a:p>
            <a:pPr algn="just">
              <a:lnSpc>
                <a:spcPct val="150000"/>
              </a:lnSpc>
            </a:pPr>
            <a:r>
              <a:rPr lang="en-IN" sz="2400" dirty="0">
                <a:latin typeface="Times New Roman" panose="02020603050405020304" pitchFamily="18" charset="0"/>
                <a:cs typeface="Times New Roman" panose="02020603050405020304" pitchFamily="18" charset="0"/>
              </a:rPr>
              <a:t>Face shape classification is useful for recommending hairstyle, eyeglasses, etc. </a:t>
            </a:r>
          </a:p>
          <a:p>
            <a:pPr algn="just">
              <a:lnSpc>
                <a:spcPct val="150000"/>
              </a:lnSpc>
            </a:pPr>
            <a:r>
              <a:rPr lang="en-IN" sz="2400" dirty="0">
                <a:latin typeface="Times New Roman" panose="02020603050405020304" pitchFamily="18" charset="0"/>
                <a:cs typeface="Times New Roman" panose="02020603050405020304" pitchFamily="18" charset="0"/>
              </a:rPr>
              <a:t>It also plays an important role in finding similar faces for cosmetic or dental reconstruction treatments and procedures. </a:t>
            </a:r>
          </a:p>
          <a:p>
            <a:pPr algn="just">
              <a:lnSpc>
                <a:spcPct val="150000"/>
              </a:lnSpc>
            </a:pPr>
            <a:r>
              <a:rPr lang="en-IN" sz="2400" dirty="0">
                <a:latin typeface="Times New Roman" panose="02020603050405020304" pitchFamily="18" charset="0"/>
                <a:cs typeface="Times New Roman" panose="02020603050405020304" pitchFamily="18" charset="0"/>
              </a:rPr>
              <a:t>We used photos freely available online, automatically annotated all of them with facial landmarks using machine learning.</a:t>
            </a:r>
          </a:p>
          <a:p>
            <a:pPr algn="just">
              <a:lnSpc>
                <a:spcPct val="150000"/>
              </a:lnSpc>
            </a:pPr>
            <a:r>
              <a:rPr lang="en-IN" sz="2400" dirty="0">
                <a:latin typeface="Times New Roman" panose="02020603050405020304" pitchFamily="18" charset="0"/>
                <a:cs typeface="Times New Roman" panose="02020603050405020304" pitchFamily="18" charset="0"/>
              </a:rPr>
              <a:t>It calculates key distances, ratios and angles for uniquely classifying faces into five geometric shapes i.e. heart, oblong, oval, round and square. </a:t>
            </a:r>
          </a:p>
          <a:p>
            <a:pPr algn="just">
              <a:lnSpc>
                <a:spcPct val="150000"/>
              </a:lnSpc>
            </a:pPr>
            <a:r>
              <a:rPr lang="en-IN" sz="2400" dirty="0">
                <a:latin typeface="Times New Roman" panose="02020603050405020304" pitchFamily="18" charset="0"/>
                <a:cs typeface="Times New Roman" panose="02020603050405020304" pitchFamily="18" charset="0"/>
              </a:rPr>
              <a:t>The results show that the proposed method, based on calculations from facial landmarks gives effective results in classifying face shapes.</a:t>
            </a:r>
          </a:p>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882BFC-CBAD-802D-5614-82A3C5CB4F40}"/>
              </a:ext>
            </a:extLst>
          </p:cNvPr>
          <p:cNvSpPr txBox="1"/>
          <p:nvPr/>
        </p:nvSpPr>
        <p:spPr>
          <a:xfrm>
            <a:off x="533400" y="381000"/>
            <a:ext cx="530217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High-Pass Filtering-2</a:t>
            </a:r>
          </a:p>
        </p:txBody>
      </p:sp>
      <p:graphicFrame>
        <p:nvGraphicFramePr>
          <p:cNvPr id="3" name="Table 2">
            <a:extLst>
              <a:ext uri="{FF2B5EF4-FFF2-40B4-BE49-F238E27FC236}">
                <a16:creationId xmlns:a16="http://schemas.microsoft.com/office/drawing/2014/main" id="{D88746BA-9C00-4213-286D-4B548F8D1AB1}"/>
              </a:ext>
            </a:extLst>
          </p:cNvPr>
          <p:cNvGraphicFramePr>
            <a:graphicFrameLocks noGrp="1"/>
          </p:cNvGraphicFramePr>
          <p:nvPr>
            <p:extLst>
              <p:ext uri="{D42A27DB-BD31-4B8C-83A1-F6EECF244321}">
                <p14:modId xmlns:p14="http://schemas.microsoft.com/office/powerpoint/2010/main" val="2811710206"/>
              </p:ext>
            </p:extLst>
          </p:nvPr>
        </p:nvGraphicFramePr>
        <p:xfrm>
          <a:off x="990600" y="2438400"/>
          <a:ext cx="3429000" cy="2512890"/>
        </p:xfrm>
        <a:graphic>
          <a:graphicData uri="http://schemas.openxmlformats.org/drawingml/2006/table">
            <a:tbl>
              <a:tblPr firstRow="1" bandRow="1">
                <a:effectLst>
                  <a:outerShdw blurRad="50800" dist="38100" dir="16200000" rotWithShape="0">
                    <a:prstClr val="black">
                      <a:alpha val="40000"/>
                    </a:prstClr>
                  </a:outerShdw>
                </a:effectLst>
              </a:tblPr>
              <a:tblGrid>
                <a:gridCol w="685800">
                  <a:extLst>
                    <a:ext uri="{9D8B030D-6E8A-4147-A177-3AD203B41FA5}">
                      <a16:colId xmlns:a16="http://schemas.microsoft.com/office/drawing/2014/main" val="3067093288"/>
                    </a:ext>
                  </a:extLst>
                </a:gridCol>
                <a:gridCol w="685800">
                  <a:extLst>
                    <a:ext uri="{9D8B030D-6E8A-4147-A177-3AD203B41FA5}">
                      <a16:colId xmlns:a16="http://schemas.microsoft.com/office/drawing/2014/main" val="262712911"/>
                    </a:ext>
                  </a:extLst>
                </a:gridCol>
                <a:gridCol w="685800">
                  <a:extLst>
                    <a:ext uri="{9D8B030D-6E8A-4147-A177-3AD203B41FA5}">
                      <a16:colId xmlns:a16="http://schemas.microsoft.com/office/drawing/2014/main" val="472193909"/>
                    </a:ext>
                  </a:extLst>
                </a:gridCol>
                <a:gridCol w="685800">
                  <a:extLst>
                    <a:ext uri="{9D8B030D-6E8A-4147-A177-3AD203B41FA5}">
                      <a16:colId xmlns:a16="http://schemas.microsoft.com/office/drawing/2014/main" val="3848399731"/>
                    </a:ext>
                  </a:extLst>
                </a:gridCol>
                <a:gridCol w="685800">
                  <a:extLst>
                    <a:ext uri="{9D8B030D-6E8A-4147-A177-3AD203B41FA5}">
                      <a16:colId xmlns:a16="http://schemas.microsoft.com/office/drawing/2014/main" val="2819462646"/>
                    </a:ext>
                  </a:extLst>
                </a:gridCol>
              </a:tblGrid>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979529143"/>
                  </a:ext>
                </a:extLst>
              </a:tr>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77</a:t>
                      </a:r>
                    </a:p>
                  </a:txBody>
                  <a:tcPr>
                    <a:solidFill>
                      <a:schemeClr val="accent1">
                        <a:lumMod val="20000"/>
                        <a:lumOff val="80000"/>
                      </a:schemeClr>
                    </a:solidFill>
                  </a:tcPr>
                </a:tc>
                <a:tc>
                  <a:txBody>
                    <a:bodyPr/>
                    <a:lstStyle/>
                    <a:p>
                      <a:pPr algn="ctr"/>
                      <a:r>
                        <a:rPr lang="en-GB" sz="1800" dirty="0">
                          <a:latin typeface="Times New Roman"/>
                        </a:rPr>
                        <a:t>77</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4068937095"/>
                  </a:ext>
                </a:extLst>
              </a:tr>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101</a:t>
                      </a:r>
                    </a:p>
                  </a:txBody>
                  <a:tcPr>
                    <a:solidFill>
                      <a:schemeClr val="accent1">
                        <a:lumMod val="20000"/>
                        <a:lumOff val="80000"/>
                      </a:schemeClr>
                    </a:solidFill>
                  </a:tcPr>
                </a:tc>
                <a:tc>
                  <a:txBody>
                    <a:bodyPr/>
                    <a:lstStyle/>
                    <a:p>
                      <a:pPr algn="ctr"/>
                      <a:r>
                        <a:rPr lang="en-GB" sz="1800" dirty="0">
                          <a:latin typeface="Times New Roman"/>
                        </a:rPr>
                        <a:t>101</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82220096"/>
                  </a:ext>
                </a:extLst>
              </a:tr>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4" name="TextBox 3">
            <a:extLst>
              <a:ext uri="{FF2B5EF4-FFF2-40B4-BE49-F238E27FC236}">
                <a16:creationId xmlns:a16="http://schemas.microsoft.com/office/drawing/2014/main" id="{7AA344A8-EF94-BCF6-6785-B2AD2035EEBA}"/>
              </a:ext>
            </a:extLst>
          </p:cNvPr>
          <p:cNvSpPr txBox="1"/>
          <p:nvPr/>
        </p:nvSpPr>
        <p:spPr>
          <a:xfrm>
            <a:off x="609600" y="1899736"/>
            <a:ext cx="4876800" cy="369332"/>
          </a:xfrm>
          <a:prstGeom prst="rect">
            <a:avLst/>
          </a:prstGeom>
          <a:noFill/>
        </p:spPr>
        <p:txBody>
          <a:bodyPr wrap="square">
            <a:spAutoFit/>
          </a:bodyPr>
          <a:lstStyle/>
          <a:p>
            <a:r>
              <a:rPr lang="en-IN" dirty="0"/>
              <a:t>0          0          0           0           0         0           0</a:t>
            </a:r>
          </a:p>
        </p:txBody>
      </p:sp>
      <p:sp>
        <p:nvSpPr>
          <p:cNvPr id="5" name="TextBox 4">
            <a:extLst>
              <a:ext uri="{FF2B5EF4-FFF2-40B4-BE49-F238E27FC236}">
                <a16:creationId xmlns:a16="http://schemas.microsoft.com/office/drawing/2014/main" id="{32AAFDB8-1E37-90E1-82A6-B02DF9BC3A82}"/>
              </a:ext>
            </a:extLst>
          </p:cNvPr>
          <p:cNvSpPr txBox="1"/>
          <p:nvPr/>
        </p:nvSpPr>
        <p:spPr>
          <a:xfrm>
            <a:off x="572947" y="5070587"/>
            <a:ext cx="4876800" cy="369332"/>
          </a:xfrm>
          <a:prstGeom prst="rect">
            <a:avLst/>
          </a:prstGeom>
          <a:noFill/>
        </p:spPr>
        <p:txBody>
          <a:bodyPr wrap="square">
            <a:spAutoFit/>
          </a:bodyPr>
          <a:lstStyle/>
          <a:p>
            <a:r>
              <a:rPr lang="en-IN" dirty="0"/>
              <a:t>0          0          0           0           0         0           0</a:t>
            </a:r>
          </a:p>
        </p:txBody>
      </p:sp>
      <p:sp>
        <p:nvSpPr>
          <p:cNvPr id="7" name="TextBox 6">
            <a:extLst>
              <a:ext uri="{FF2B5EF4-FFF2-40B4-BE49-F238E27FC236}">
                <a16:creationId xmlns:a16="http://schemas.microsoft.com/office/drawing/2014/main" id="{7A3D0C66-9365-D34C-727D-C3C98CE7A381}"/>
              </a:ext>
            </a:extLst>
          </p:cNvPr>
          <p:cNvSpPr txBox="1"/>
          <p:nvPr/>
        </p:nvSpPr>
        <p:spPr>
          <a:xfrm>
            <a:off x="559442" y="2365965"/>
            <a:ext cx="431157" cy="2585323"/>
          </a:xfrm>
          <a:prstGeom prst="rect">
            <a:avLst/>
          </a:prstGeom>
          <a:noFill/>
        </p:spPr>
        <p:txBody>
          <a:bodyPr wrap="square" rtlCol="0">
            <a:spAutoFit/>
          </a:bodyPr>
          <a:lstStyle/>
          <a:p>
            <a:r>
              <a:rPr lang="en-IN" dirty="0"/>
              <a:t>0</a:t>
            </a:r>
          </a:p>
          <a:p>
            <a:endParaRPr lang="en-IN" dirty="0"/>
          </a:p>
          <a:p>
            <a:r>
              <a:rPr lang="en-IN" dirty="0"/>
              <a:t>0</a:t>
            </a:r>
          </a:p>
          <a:p>
            <a:endParaRPr lang="en-IN" dirty="0"/>
          </a:p>
          <a:p>
            <a:r>
              <a:rPr lang="en-IN" dirty="0"/>
              <a:t>0</a:t>
            </a:r>
          </a:p>
          <a:p>
            <a:endParaRPr lang="en-IN" dirty="0"/>
          </a:p>
          <a:p>
            <a:r>
              <a:rPr lang="en-IN" dirty="0"/>
              <a:t>0</a:t>
            </a:r>
          </a:p>
          <a:p>
            <a:endParaRPr lang="en-IN" dirty="0"/>
          </a:p>
          <a:p>
            <a:r>
              <a:rPr lang="en-IN" dirty="0"/>
              <a:t>0</a:t>
            </a:r>
          </a:p>
        </p:txBody>
      </p:sp>
      <p:sp>
        <p:nvSpPr>
          <p:cNvPr id="8" name="TextBox 7">
            <a:extLst>
              <a:ext uri="{FF2B5EF4-FFF2-40B4-BE49-F238E27FC236}">
                <a16:creationId xmlns:a16="http://schemas.microsoft.com/office/drawing/2014/main" id="{ED2DDA2E-461A-3FA9-E36B-093DAF670E79}"/>
              </a:ext>
            </a:extLst>
          </p:cNvPr>
          <p:cNvSpPr txBox="1"/>
          <p:nvPr/>
        </p:nvSpPr>
        <p:spPr>
          <a:xfrm>
            <a:off x="4572000" y="2402183"/>
            <a:ext cx="260931" cy="2585323"/>
          </a:xfrm>
          <a:prstGeom prst="rect">
            <a:avLst/>
          </a:prstGeom>
          <a:noFill/>
        </p:spPr>
        <p:txBody>
          <a:bodyPr wrap="square" rtlCol="0">
            <a:spAutoFit/>
          </a:bodyPr>
          <a:lstStyle/>
          <a:p>
            <a:r>
              <a:rPr lang="en-IN" dirty="0"/>
              <a:t>0</a:t>
            </a:r>
          </a:p>
          <a:p>
            <a:endParaRPr lang="en-IN" dirty="0"/>
          </a:p>
          <a:p>
            <a:r>
              <a:rPr lang="en-IN" dirty="0"/>
              <a:t>0</a:t>
            </a:r>
          </a:p>
          <a:p>
            <a:endParaRPr lang="en-IN" dirty="0"/>
          </a:p>
          <a:p>
            <a:r>
              <a:rPr lang="en-IN" dirty="0"/>
              <a:t>0</a:t>
            </a:r>
          </a:p>
          <a:p>
            <a:endParaRPr lang="en-IN" dirty="0"/>
          </a:p>
          <a:p>
            <a:r>
              <a:rPr lang="en-IN" dirty="0"/>
              <a:t>0</a:t>
            </a:r>
          </a:p>
          <a:p>
            <a:endParaRPr lang="en-IN" dirty="0"/>
          </a:p>
          <a:p>
            <a:r>
              <a:rPr lang="en-IN" dirty="0"/>
              <a:t>0</a:t>
            </a:r>
          </a:p>
        </p:txBody>
      </p:sp>
      <p:sp>
        <p:nvSpPr>
          <p:cNvPr id="9" name="TextBox 8">
            <a:extLst>
              <a:ext uri="{FF2B5EF4-FFF2-40B4-BE49-F238E27FC236}">
                <a16:creationId xmlns:a16="http://schemas.microsoft.com/office/drawing/2014/main" id="{56DF4DCC-9002-02B4-C2D6-60B256AAF808}"/>
              </a:ext>
            </a:extLst>
          </p:cNvPr>
          <p:cNvSpPr txBox="1"/>
          <p:nvPr/>
        </p:nvSpPr>
        <p:spPr>
          <a:xfrm>
            <a:off x="678492" y="1357160"/>
            <a:ext cx="4665709"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Boundary extension at edges and corners : </a:t>
            </a:r>
          </a:p>
        </p:txBody>
      </p:sp>
      <p:sp>
        <p:nvSpPr>
          <p:cNvPr id="10" name="TextBox 9">
            <a:extLst>
              <a:ext uri="{FF2B5EF4-FFF2-40B4-BE49-F238E27FC236}">
                <a16:creationId xmlns:a16="http://schemas.microsoft.com/office/drawing/2014/main" id="{0899BA2F-6373-E3A7-8AF2-9974118AA0F3}"/>
              </a:ext>
            </a:extLst>
          </p:cNvPr>
          <p:cNvSpPr txBox="1"/>
          <p:nvPr/>
        </p:nvSpPr>
        <p:spPr>
          <a:xfrm>
            <a:off x="5576841" y="2984559"/>
            <a:ext cx="874950"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X 1/9</a:t>
            </a:r>
          </a:p>
        </p:txBody>
      </p:sp>
      <p:graphicFrame>
        <p:nvGraphicFramePr>
          <p:cNvPr id="11" name="Table 10">
            <a:extLst>
              <a:ext uri="{FF2B5EF4-FFF2-40B4-BE49-F238E27FC236}">
                <a16:creationId xmlns:a16="http://schemas.microsoft.com/office/drawing/2014/main" id="{B3B692E4-B23D-3986-92D7-340A9EB56C43}"/>
              </a:ext>
            </a:extLst>
          </p:cNvPr>
          <p:cNvGraphicFramePr>
            <a:graphicFrameLocks noGrp="1"/>
          </p:cNvGraphicFramePr>
          <p:nvPr>
            <p:extLst>
              <p:ext uri="{D42A27DB-BD31-4B8C-83A1-F6EECF244321}">
                <p14:modId xmlns:p14="http://schemas.microsoft.com/office/powerpoint/2010/main" val="439542675"/>
              </p:ext>
            </p:extLst>
          </p:nvPr>
        </p:nvGraphicFramePr>
        <p:xfrm>
          <a:off x="6850873" y="2514600"/>
          <a:ext cx="1857295" cy="1299015"/>
        </p:xfrm>
        <a:graphic>
          <a:graphicData uri="http://schemas.openxmlformats.org/drawingml/2006/table">
            <a:tbl>
              <a:tblPr firstRow="1" bandRow="1">
                <a:tableStyleId>{5C22544A-7EE6-4342-B048-85BDC9FD1C3A}</a:tableStyleId>
              </a:tblPr>
              <a:tblGrid>
                <a:gridCol w="608475">
                  <a:extLst>
                    <a:ext uri="{9D8B030D-6E8A-4147-A177-3AD203B41FA5}">
                      <a16:colId xmlns:a16="http://schemas.microsoft.com/office/drawing/2014/main" val="463889964"/>
                    </a:ext>
                  </a:extLst>
                </a:gridCol>
                <a:gridCol w="624410">
                  <a:extLst>
                    <a:ext uri="{9D8B030D-6E8A-4147-A177-3AD203B41FA5}">
                      <a16:colId xmlns:a16="http://schemas.microsoft.com/office/drawing/2014/main" val="328931704"/>
                    </a:ext>
                  </a:extLst>
                </a:gridCol>
                <a:gridCol w="624410">
                  <a:extLst>
                    <a:ext uri="{9D8B030D-6E8A-4147-A177-3AD203B41FA5}">
                      <a16:colId xmlns:a16="http://schemas.microsoft.com/office/drawing/2014/main" val="3092512699"/>
                    </a:ext>
                  </a:extLst>
                </a:gridCol>
              </a:tblGrid>
              <a:tr h="433005">
                <a:tc>
                  <a:txBody>
                    <a:bodyPr/>
                    <a:lstStyle/>
                    <a:p>
                      <a:pPr algn="ctr"/>
                      <a:r>
                        <a:rPr lang="en-IN" b="0" dirty="0">
                          <a:solidFill>
                            <a:schemeClr val="tx1">
                              <a:lumMod val="95000"/>
                              <a:lumOff val="5000"/>
                            </a:schemeClr>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46055790"/>
                  </a:ext>
                </a:extLst>
              </a:tr>
              <a:tr h="433005">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501702040"/>
                  </a:ext>
                </a:extLst>
              </a:tr>
              <a:tr h="433005">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97886235"/>
                  </a:ext>
                </a:extLst>
              </a:tr>
            </a:tbl>
          </a:graphicData>
        </a:graphic>
      </p:graphicFrame>
      <p:sp>
        <p:nvSpPr>
          <p:cNvPr id="12" name="TextBox 11">
            <a:extLst>
              <a:ext uri="{FF2B5EF4-FFF2-40B4-BE49-F238E27FC236}">
                <a16:creationId xmlns:a16="http://schemas.microsoft.com/office/drawing/2014/main" id="{7B28406B-677A-28F6-C865-1D3A2287D91D}"/>
              </a:ext>
            </a:extLst>
          </p:cNvPr>
          <p:cNvSpPr txBox="1"/>
          <p:nvPr/>
        </p:nvSpPr>
        <p:spPr>
          <a:xfrm>
            <a:off x="10744200" y="1381173"/>
            <a:ext cx="240866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Filtered matrix :</a:t>
            </a:r>
          </a:p>
        </p:txBody>
      </p:sp>
      <p:graphicFrame>
        <p:nvGraphicFramePr>
          <p:cNvPr id="13" name="Table 12">
            <a:extLst>
              <a:ext uri="{FF2B5EF4-FFF2-40B4-BE49-F238E27FC236}">
                <a16:creationId xmlns:a16="http://schemas.microsoft.com/office/drawing/2014/main" id="{59377FF7-2588-B338-0FDF-05444C9C6A2C}"/>
              </a:ext>
            </a:extLst>
          </p:cNvPr>
          <p:cNvGraphicFramePr>
            <a:graphicFrameLocks noGrp="1"/>
          </p:cNvGraphicFramePr>
          <p:nvPr>
            <p:extLst>
              <p:ext uri="{D42A27DB-BD31-4B8C-83A1-F6EECF244321}">
                <p14:modId xmlns:p14="http://schemas.microsoft.com/office/powerpoint/2010/main" val="1323552741"/>
              </p:ext>
            </p:extLst>
          </p:nvPr>
        </p:nvGraphicFramePr>
        <p:xfrm>
          <a:off x="10032209" y="2227024"/>
          <a:ext cx="3429000" cy="2438400"/>
        </p:xfrm>
        <a:graphic>
          <a:graphicData uri="http://schemas.openxmlformats.org/drawingml/2006/table">
            <a:tbl>
              <a:tblPr firstRow="1" bandRow="1">
                <a:effectLst>
                  <a:outerShdw blurRad="50800" dist="38100" dir="16200000" rotWithShape="0">
                    <a:prstClr val="black">
                      <a:alpha val="40000"/>
                    </a:prstClr>
                  </a:outerShdw>
                </a:effectLst>
              </a:tblPr>
              <a:tblGrid>
                <a:gridCol w="685800">
                  <a:extLst>
                    <a:ext uri="{9D8B030D-6E8A-4147-A177-3AD203B41FA5}">
                      <a16:colId xmlns:a16="http://schemas.microsoft.com/office/drawing/2014/main" val="3067093288"/>
                    </a:ext>
                  </a:extLst>
                </a:gridCol>
                <a:gridCol w="685800">
                  <a:extLst>
                    <a:ext uri="{9D8B030D-6E8A-4147-A177-3AD203B41FA5}">
                      <a16:colId xmlns:a16="http://schemas.microsoft.com/office/drawing/2014/main" val="262712911"/>
                    </a:ext>
                  </a:extLst>
                </a:gridCol>
                <a:gridCol w="685800">
                  <a:extLst>
                    <a:ext uri="{9D8B030D-6E8A-4147-A177-3AD203B41FA5}">
                      <a16:colId xmlns:a16="http://schemas.microsoft.com/office/drawing/2014/main" val="472193909"/>
                    </a:ext>
                  </a:extLst>
                </a:gridCol>
                <a:gridCol w="685800">
                  <a:extLst>
                    <a:ext uri="{9D8B030D-6E8A-4147-A177-3AD203B41FA5}">
                      <a16:colId xmlns:a16="http://schemas.microsoft.com/office/drawing/2014/main" val="3848399731"/>
                    </a:ext>
                  </a:extLst>
                </a:gridCol>
                <a:gridCol w="685800">
                  <a:extLst>
                    <a:ext uri="{9D8B030D-6E8A-4147-A177-3AD203B41FA5}">
                      <a16:colId xmlns:a16="http://schemas.microsoft.com/office/drawing/2014/main" val="2819462646"/>
                    </a:ext>
                  </a:extLst>
                </a:gridCol>
              </a:tblGrid>
              <a:tr h="12539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518160">
                <a:tc>
                  <a:txBody>
                    <a:bodyPr/>
                    <a:lstStyle/>
                    <a:p>
                      <a:pPr algn="ctr"/>
                      <a:r>
                        <a:rPr lang="en-GB" sz="1800" dirty="0">
                          <a:latin typeface="Times New Roman"/>
                        </a:rPr>
                        <a:t>-9</a:t>
                      </a:r>
                    </a:p>
                  </a:txBody>
                  <a:tcPr>
                    <a:solidFill>
                      <a:schemeClr val="accent1">
                        <a:lumMod val="20000"/>
                        <a:lumOff val="80000"/>
                      </a:schemeClr>
                    </a:solidFill>
                  </a:tcPr>
                </a:tc>
                <a:tc>
                  <a:txBody>
                    <a:bodyPr/>
                    <a:lstStyle/>
                    <a:p>
                      <a:pPr algn="ctr"/>
                      <a:r>
                        <a:rPr lang="en-GB" sz="1800" dirty="0">
                          <a:latin typeface="Times New Roman"/>
                        </a:rPr>
                        <a:t>-17</a:t>
                      </a:r>
                    </a:p>
                  </a:txBody>
                  <a:tcPr>
                    <a:solidFill>
                      <a:schemeClr val="accent1">
                        <a:lumMod val="20000"/>
                        <a:lumOff val="80000"/>
                      </a:schemeClr>
                    </a:solidFill>
                  </a:tcPr>
                </a:tc>
                <a:tc>
                  <a:txBody>
                    <a:bodyPr/>
                    <a:lstStyle/>
                    <a:p>
                      <a:pPr algn="ctr"/>
                      <a:r>
                        <a:rPr lang="en-GB" sz="1800" dirty="0">
                          <a:latin typeface="Times New Roman"/>
                        </a:rPr>
                        <a:t>-17</a:t>
                      </a:r>
                    </a:p>
                  </a:txBody>
                  <a:tcPr>
                    <a:solidFill>
                      <a:schemeClr val="accent1">
                        <a:lumMod val="20000"/>
                        <a:lumOff val="80000"/>
                      </a:schemeClr>
                    </a:solidFill>
                  </a:tcPr>
                </a:tc>
                <a:tc>
                  <a:txBody>
                    <a:bodyPr/>
                    <a:lstStyle/>
                    <a:p>
                      <a:pPr algn="ctr"/>
                      <a:r>
                        <a:rPr lang="en-GB" sz="1800" dirty="0">
                          <a:latin typeface="Times New Roman"/>
                        </a:rPr>
                        <a:t>-9</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979529143"/>
                  </a:ext>
                </a:extLst>
              </a:tr>
              <a:tr h="518160">
                <a:tc>
                  <a:txBody>
                    <a:bodyPr/>
                    <a:lstStyle/>
                    <a:p>
                      <a:pPr algn="ctr"/>
                      <a:r>
                        <a:rPr lang="en-GB" sz="1800" dirty="0">
                          <a:latin typeface="Times New Roman"/>
                        </a:rPr>
                        <a:t>-20</a:t>
                      </a:r>
                    </a:p>
                  </a:txBody>
                  <a:tcPr>
                    <a:solidFill>
                      <a:schemeClr val="accent1">
                        <a:lumMod val="20000"/>
                        <a:lumOff val="80000"/>
                      </a:schemeClr>
                    </a:solidFill>
                  </a:tcPr>
                </a:tc>
                <a:tc>
                  <a:txBody>
                    <a:bodyPr/>
                    <a:lstStyle/>
                    <a:p>
                      <a:pPr algn="ctr"/>
                      <a:r>
                        <a:rPr lang="en-GB" sz="1800" dirty="0">
                          <a:latin typeface="Times New Roman"/>
                        </a:rPr>
                        <a:t>37</a:t>
                      </a:r>
                    </a:p>
                  </a:txBody>
                  <a:tcPr>
                    <a:solidFill>
                      <a:schemeClr val="accent1">
                        <a:lumMod val="20000"/>
                        <a:lumOff val="80000"/>
                      </a:schemeClr>
                    </a:solidFill>
                  </a:tcPr>
                </a:tc>
                <a:tc>
                  <a:txBody>
                    <a:bodyPr/>
                    <a:lstStyle/>
                    <a:p>
                      <a:pPr algn="ctr"/>
                      <a:r>
                        <a:rPr lang="en-GB" sz="1800" dirty="0">
                          <a:latin typeface="Times New Roman"/>
                        </a:rPr>
                        <a:t>37</a:t>
                      </a:r>
                    </a:p>
                  </a:txBody>
                  <a:tcPr>
                    <a:solidFill>
                      <a:schemeClr val="accent1">
                        <a:lumMod val="20000"/>
                        <a:lumOff val="80000"/>
                      </a:schemeClr>
                    </a:solidFill>
                  </a:tcPr>
                </a:tc>
                <a:tc>
                  <a:txBody>
                    <a:bodyPr/>
                    <a:lstStyle/>
                    <a:p>
                      <a:pPr algn="ctr"/>
                      <a:r>
                        <a:rPr lang="en-GB" sz="1800" dirty="0">
                          <a:latin typeface="Times New Roman"/>
                        </a:rPr>
                        <a:t>-20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4068937095"/>
                  </a:ext>
                </a:extLst>
              </a:tr>
              <a:tr h="518160">
                <a:tc>
                  <a:txBody>
                    <a:bodyPr/>
                    <a:lstStyle/>
                    <a:p>
                      <a:pPr algn="ctr"/>
                      <a:r>
                        <a:rPr lang="en-GB" sz="1800" dirty="0">
                          <a:latin typeface="Times New Roman"/>
                        </a:rPr>
                        <a:t>-20</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-20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82220096"/>
                  </a:ext>
                </a:extLst>
              </a:tr>
              <a:tr h="518160">
                <a:tc>
                  <a:txBody>
                    <a:bodyPr/>
                    <a:lstStyle/>
                    <a:p>
                      <a:pPr algn="ctr"/>
                      <a:r>
                        <a:rPr lang="en-GB" sz="1800" dirty="0">
                          <a:latin typeface="Times New Roman"/>
                        </a:rPr>
                        <a:t>-11</a:t>
                      </a:r>
                    </a:p>
                  </a:txBody>
                  <a:tcPr>
                    <a:solidFill>
                      <a:schemeClr val="accent1">
                        <a:lumMod val="20000"/>
                        <a:lumOff val="80000"/>
                      </a:schemeClr>
                    </a:solidFill>
                  </a:tcPr>
                </a:tc>
                <a:tc>
                  <a:txBody>
                    <a:bodyPr/>
                    <a:lstStyle/>
                    <a:p>
                      <a:pPr algn="ctr"/>
                      <a:r>
                        <a:rPr lang="en-GB" sz="1800" dirty="0">
                          <a:latin typeface="Times New Roman"/>
                        </a:rPr>
                        <a:t>-22</a:t>
                      </a:r>
                    </a:p>
                  </a:txBody>
                  <a:tcPr>
                    <a:solidFill>
                      <a:schemeClr val="accent1">
                        <a:lumMod val="20000"/>
                        <a:lumOff val="80000"/>
                      </a:schemeClr>
                    </a:solidFill>
                  </a:tcPr>
                </a:tc>
                <a:tc>
                  <a:txBody>
                    <a:bodyPr/>
                    <a:lstStyle/>
                    <a:p>
                      <a:pPr algn="ctr"/>
                      <a:r>
                        <a:rPr lang="en-GB" sz="1800" dirty="0">
                          <a:latin typeface="Times New Roman"/>
                        </a:rPr>
                        <a:t>-22</a:t>
                      </a:r>
                    </a:p>
                  </a:txBody>
                  <a:tcPr>
                    <a:solidFill>
                      <a:schemeClr val="accent1">
                        <a:lumMod val="20000"/>
                        <a:lumOff val="80000"/>
                      </a:schemeClr>
                    </a:solidFill>
                  </a:tcPr>
                </a:tc>
                <a:tc>
                  <a:txBody>
                    <a:bodyPr/>
                    <a:lstStyle/>
                    <a:p>
                      <a:pPr algn="ctr"/>
                      <a:r>
                        <a:rPr lang="en-GB" sz="1800" dirty="0">
                          <a:latin typeface="Times New Roman"/>
                        </a:rPr>
                        <a:t>-11</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14" name="Arrow: Right 13">
            <a:extLst>
              <a:ext uri="{FF2B5EF4-FFF2-40B4-BE49-F238E27FC236}">
                <a16:creationId xmlns:a16="http://schemas.microsoft.com/office/drawing/2014/main" id="{B5D05C5D-1D83-C766-76D5-4BCE44406C23}"/>
              </a:ext>
            </a:extLst>
          </p:cNvPr>
          <p:cNvSpPr/>
          <p:nvPr/>
        </p:nvSpPr>
        <p:spPr>
          <a:xfrm>
            <a:off x="8991600" y="3124200"/>
            <a:ext cx="762000" cy="228600"/>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5" name="Table 14">
            <a:extLst>
              <a:ext uri="{FF2B5EF4-FFF2-40B4-BE49-F238E27FC236}">
                <a16:creationId xmlns:a16="http://schemas.microsoft.com/office/drawing/2014/main" id="{915A0FA0-CCED-6FDF-26E2-2E0F76FE0D66}"/>
              </a:ext>
            </a:extLst>
          </p:cNvPr>
          <p:cNvGraphicFramePr>
            <a:graphicFrameLocks noGrp="1"/>
          </p:cNvGraphicFramePr>
          <p:nvPr>
            <p:extLst>
              <p:ext uri="{D42A27DB-BD31-4B8C-83A1-F6EECF244321}">
                <p14:modId xmlns:p14="http://schemas.microsoft.com/office/powerpoint/2010/main" val="2629419496"/>
              </p:ext>
            </p:extLst>
          </p:nvPr>
        </p:nvGraphicFramePr>
        <p:xfrm>
          <a:off x="5711782" y="4869837"/>
          <a:ext cx="3429000" cy="2512890"/>
        </p:xfrm>
        <a:graphic>
          <a:graphicData uri="http://schemas.openxmlformats.org/drawingml/2006/table">
            <a:tbl>
              <a:tblPr firstRow="1" bandRow="1">
                <a:effectLst>
                  <a:outerShdw blurRad="50800" dist="38100" dir="16200000" rotWithShape="0">
                    <a:prstClr val="black">
                      <a:alpha val="40000"/>
                    </a:prstClr>
                  </a:outerShdw>
                </a:effectLst>
              </a:tblPr>
              <a:tblGrid>
                <a:gridCol w="685800">
                  <a:extLst>
                    <a:ext uri="{9D8B030D-6E8A-4147-A177-3AD203B41FA5}">
                      <a16:colId xmlns:a16="http://schemas.microsoft.com/office/drawing/2014/main" val="3067093288"/>
                    </a:ext>
                  </a:extLst>
                </a:gridCol>
                <a:gridCol w="685800">
                  <a:extLst>
                    <a:ext uri="{9D8B030D-6E8A-4147-A177-3AD203B41FA5}">
                      <a16:colId xmlns:a16="http://schemas.microsoft.com/office/drawing/2014/main" val="262712911"/>
                    </a:ext>
                  </a:extLst>
                </a:gridCol>
                <a:gridCol w="685800">
                  <a:extLst>
                    <a:ext uri="{9D8B030D-6E8A-4147-A177-3AD203B41FA5}">
                      <a16:colId xmlns:a16="http://schemas.microsoft.com/office/drawing/2014/main" val="472193909"/>
                    </a:ext>
                  </a:extLst>
                </a:gridCol>
                <a:gridCol w="685800">
                  <a:extLst>
                    <a:ext uri="{9D8B030D-6E8A-4147-A177-3AD203B41FA5}">
                      <a16:colId xmlns:a16="http://schemas.microsoft.com/office/drawing/2014/main" val="3848399731"/>
                    </a:ext>
                  </a:extLst>
                </a:gridCol>
                <a:gridCol w="685800">
                  <a:extLst>
                    <a:ext uri="{9D8B030D-6E8A-4147-A177-3AD203B41FA5}">
                      <a16:colId xmlns:a16="http://schemas.microsoft.com/office/drawing/2014/main" val="2819462646"/>
                    </a:ext>
                  </a:extLst>
                </a:gridCol>
              </a:tblGrid>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979529143"/>
                  </a:ext>
                </a:extLst>
              </a:tr>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37</a:t>
                      </a:r>
                    </a:p>
                  </a:txBody>
                  <a:tcPr>
                    <a:solidFill>
                      <a:schemeClr val="accent1">
                        <a:lumMod val="20000"/>
                        <a:lumOff val="80000"/>
                      </a:schemeClr>
                    </a:solidFill>
                  </a:tcPr>
                </a:tc>
                <a:tc>
                  <a:txBody>
                    <a:bodyPr/>
                    <a:lstStyle/>
                    <a:p>
                      <a:pPr algn="ctr"/>
                      <a:r>
                        <a:rPr lang="en-GB" sz="1800" dirty="0">
                          <a:latin typeface="Times New Roman"/>
                        </a:rPr>
                        <a:t>37</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4068937095"/>
                  </a:ext>
                </a:extLst>
              </a:tr>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82220096"/>
                  </a:ext>
                </a:extLst>
              </a:tr>
              <a:tr h="502578">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16" name="TextBox 15">
            <a:extLst>
              <a:ext uri="{FF2B5EF4-FFF2-40B4-BE49-F238E27FC236}">
                <a16:creationId xmlns:a16="http://schemas.microsoft.com/office/drawing/2014/main" id="{E7673588-7D92-D2C7-15FE-1DCFED2A6FFC}"/>
              </a:ext>
            </a:extLst>
          </p:cNvPr>
          <p:cNvSpPr txBox="1"/>
          <p:nvPr/>
        </p:nvSpPr>
        <p:spPr>
          <a:xfrm>
            <a:off x="6041374" y="4294495"/>
            <a:ext cx="2782391"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rejecting negatives: </a:t>
            </a:r>
            <a:endParaRPr lang="en-IN" dirty="0"/>
          </a:p>
        </p:txBody>
      </p:sp>
      <p:sp>
        <p:nvSpPr>
          <p:cNvPr id="17" name="TextBox 16">
            <a:extLst>
              <a:ext uri="{FF2B5EF4-FFF2-40B4-BE49-F238E27FC236}">
                <a16:creationId xmlns:a16="http://schemas.microsoft.com/office/drawing/2014/main" id="{6E0E88F3-9ADE-B90B-FA35-612BEF2E31CA}"/>
              </a:ext>
            </a:extLst>
          </p:cNvPr>
          <p:cNvSpPr txBox="1"/>
          <p:nvPr/>
        </p:nvSpPr>
        <p:spPr>
          <a:xfrm>
            <a:off x="5093855" y="7582468"/>
            <a:ext cx="5374888"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Fig 7 : Image Sharpening using High-Pass Filter.</a:t>
            </a:r>
          </a:p>
        </p:txBody>
      </p:sp>
    </p:spTree>
    <p:extLst>
      <p:ext uri="{BB962C8B-B14F-4D97-AF65-F5344CB8AC3E}">
        <p14:creationId xmlns:p14="http://schemas.microsoft.com/office/powerpoint/2010/main" val="170406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45D220A-BEA8-9B56-3D47-A42237AF02F4}"/>
              </a:ext>
            </a:extLst>
          </p:cNvPr>
          <p:cNvSpPr txBox="1">
            <a:spLocks noGrp="1"/>
          </p:cNvSpPr>
          <p:nvPr>
            <p:ph idx="1"/>
          </p:nvPr>
        </p:nvSpPr>
        <p:spPr>
          <a:xfrm>
            <a:off x="381000" y="406945"/>
            <a:ext cx="13792200" cy="6210519"/>
          </a:xfrm>
          <a:prstGeom prst="rect">
            <a:avLst/>
          </a:prstGeom>
          <a:noFill/>
        </p:spPr>
        <p:txBody>
          <a:bodyPr rot="0" spcFirstLastPara="0" vertOverflow="overflow" horzOverflow="overflow" vert="horz" wrap="square" lIns="65315" tIns="32657" rIns="65315" bIns="32657" numCol="1" spcCol="0" rtlCol="0" fromWordArt="0" anchor="t" anchorCtr="0" forceAA="0" compatLnSpc="1">
            <a:prstTxWarp prst="textNoShape">
              <a:avLst/>
            </a:prstTxWarp>
            <a:spAutoFit/>
          </a:bodyPr>
          <a:lstStyle/>
          <a:p>
            <a:pPr marL="0" indent="0">
              <a:buNone/>
            </a:pPr>
            <a:r>
              <a:rPr lang="en-IN" sz="4400" b="1" dirty="0">
                <a:solidFill>
                  <a:srgbClr val="891589"/>
                </a:solidFill>
                <a:latin typeface="Times New Roman" panose="02020603050405020304" pitchFamily="18" charset="0"/>
                <a:cs typeface="Times New Roman" panose="02020603050405020304" pitchFamily="18" charset="0"/>
              </a:rPr>
              <a:t>Convolution Neural Network</a:t>
            </a:r>
            <a:r>
              <a:rPr lang="en-GB" sz="4400" b="1" dirty="0">
                <a:solidFill>
                  <a:srgbClr val="891589"/>
                </a:solidFill>
                <a:latin typeface="Times New Roman" panose="02020603050405020304" pitchFamily="18" charset="0"/>
                <a:cs typeface="Times New Roman" panose="02020603050405020304" pitchFamily="18" charset="0"/>
              </a:rPr>
              <a:t>(CNN)</a:t>
            </a:r>
            <a:r>
              <a:rPr lang="en-US" sz="4400" b="1" dirty="0">
                <a:solidFill>
                  <a:srgbClr val="891589"/>
                </a:solidFill>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 </a:t>
            </a:r>
            <a:endParaRPr lang="en-IN" sz="4400" b="1" dirty="0">
              <a:solidFill>
                <a:srgbClr val="29413E"/>
              </a:solidFill>
              <a:latin typeface="Times New Roman" panose="02020603050405020304" pitchFamily="18" charset="0"/>
              <a:cs typeface="Times New Roman" panose="02020603050405020304" pitchFamily="18" charset="0"/>
            </a:endParaRPr>
          </a:p>
          <a:p>
            <a:pPr marL="203835" indent="-203835" algn="just">
              <a:lnSpc>
                <a:spcPct val="150000"/>
              </a:lnSpc>
              <a:buFont typeface="Wingdings"/>
              <a:buChar char="§"/>
            </a:pPr>
            <a:r>
              <a:rPr lang="en-GB" sz="2400" dirty="0">
                <a:solidFill>
                  <a:srgbClr val="404040"/>
                </a:solidFill>
                <a:latin typeface="Times New Roman" panose="02020603050405020304" pitchFamily="18" charset="0"/>
                <a:cs typeface="Times New Roman" panose="02020603050405020304" pitchFamily="18" charset="0"/>
              </a:rPr>
              <a:t>Convolutional Neural Network (CNN) is a class of deep neural networks which is applied for analysing visual imagery. </a:t>
            </a:r>
          </a:p>
          <a:p>
            <a:pPr marL="203835" indent="-203835" algn="just">
              <a:lnSpc>
                <a:spcPct val="150000"/>
              </a:lnSpc>
              <a:buFont typeface="Wingdings"/>
              <a:buChar char="§"/>
            </a:pPr>
            <a:r>
              <a:rPr lang="en-GB" sz="2400" dirty="0">
                <a:solidFill>
                  <a:srgbClr val="404040"/>
                </a:solidFill>
                <a:latin typeface="Times New Roman" panose="02020603050405020304" pitchFamily="18" charset="0"/>
                <a:cs typeface="Times New Roman" panose="02020603050405020304" pitchFamily="18" charset="0"/>
              </a:rPr>
              <a:t>Convolution preserves the relationship between pixels by learning image features using small squares of input data.</a:t>
            </a:r>
          </a:p>
          <a:p>
            <a:pPr marL="203835" indent="-203835" algn="just">
              <a:lnSpc>
                <a:spcPct val="150000"/>
              </a:lnSpc>
              <a:buFont typeface="Wingdings"/>
              <a:buChar char="§"/>
            </a:pPr>
            <a:r>
              <a:rPr lang="en-GB" sz="2400" dirty="0">
                <a:solidFill>
                  <a:srgbClr val="404040"/>
                </a:solidFill>
                <a:latin typeface="Times New Roman" panose="02020603050405020304" pitchFamily="18" charset="0"/>
                <a:cs typeface="Times New Roman" panose="02020603050405020304" pitchFamily="18" charset="0"/>
              </a:rPr>
              <a:t>It is a mathematical operation that takes two inputs such as image matrix and a filter or kernel. </a:t>
            </a:r>
          </a:p>
          <a:p>
            <a:pPr marL="203835" indent="-203835">
              <a:lnSpc>
                <a:spcPct val="150000"/>
              </a:lnSpc>
              <a:buFont typeface="Wingdings"/>
              <a:buChar char="§"/>
            </a:pPr>
            <a:r>
              <a:rPr lang="en-GB" sz="2400" dirty="0">
                <a:solidFill>
                  <a:srgbClr val="404040"/>
                </a:solidFill>
                <a:latin typeface="Times New Roman" panose="02020603050405020304" pitchFamily="18" charset="0"/>
                <a:cs typeface="Times New Roman" panose="02020603050405020304" pitchFamily="18" charset="0"/>
              </a:rPr>
              <a:t>Each input image will be passed through a series of convolution layers with filters (kernels) to produce output feature maps.</a:t>
            </a:r>
            <a:br>
              <a:rPr lang="en-GB" sz="2400" b="1" dirty="0">
                <a:latin typeface="Times New Roman" panose="02020603050405020304" pitchFamily="18" charset="0"/>
                <a:cs typeface="Times New Roman" panose="02020603050405020304" pitchFamily="18" charset="0"/>
              </a:rPr>
            </a:br>
            <a:r>
              <a:rPr lang="en-GB" sz="2400" b="1" dirty="0">
                <a:solidFill>
                  <a:srgbClr val="1CADE4"/>
                </a:solidFill>
                <a:latin typeface="Times New Roman"/>
                <a:cs typeface="Times New Roman"/>
              </a:rPr>
              <a:t> </a:t>
            </a:r>
            <a:br>
              <a:rPr lang="en-GB" sz="2400" b="1" dirty="0">
                <a:latin typeface="Times New Roman"/>
                <a:cs typeface="Times New Roman"/>
              </a:rPr>
            </a:br>
            <a:endParaRPr lang="en-GB" sz="2400" b="1" dirty="0">
              <a:solidFill>
                <a:srgbClr val="1CADE4"/>
              </a:solidFill>
              <a:latin typeface="Times New Roman"/>
              <a:cs typeface="Times New Roman"/>
            </a:endParaRPr>
          </a:p>
        </p:txBody>
      </p:sp>
      <p:sp>
        <p:nvSpPr>
          <p:cNvPr id="10" name="TextBox 9">
            <a:extLst>
              <a:ext uri="{FF2B5EF4-FFF2-40B4-BE49-F238E27FC236}">
                <a16:creationId xmlns:a16="http://schemas.microsoft.com/office/drawing/2014/main" id="{48A339F0-E69A-EC35-9DBE-73F9EDE80C92}"/>
              </a:ext>
            </a:extLst>
          </p:cNvPr>
          <p:cNvSpPr txBox="1"/>
          <p:nvPr/>
        </p:nvSpPr>
        <p:spPr>
          <a:xfrm>
            <a:off x="1" y="5376163"/>
            <a:ext cx="14630399" cy="2150204"/>
          </a:xfrm>
          <a:prstGeom prst="rect">
            <a:avLst/>
          </a:prstGeom>
          <a:noFill/>
        </p:spPr>
        <p:txBody>
          <a:bodyPr wrap="square">
            <a:spAutoFit/>
          </a:bodyPr>
          <a:lstStyle/>
          <a:p>
            <a:pPr algn="just">
              <a:lnSpc>
                <a:spcPct val="200000"/>
              </a:lnSpc>
              <a:buNone/>
            </a:pPr>
            <a:r>
              <a:rPr lang="en-US" sz="2400" dirty="0">
                <a:solidFill>
                  <a:schemeClr val="tx1"/>
                </a:solidFill>
                <a:latin typeface="Times New Roman" pitchFamily="18" charset="0"/>
                <a:cs typeface="Times New Roman" pitchFamily="18" charset="0"/>
              </a:rPr>
              <a:t>                    A typical CNN architecture consists of three well-known processing layers. </a:t>
            </a:r>
          </a:p>
          <a:p>
            <a:pPr algn="just">
              <a:lnSpc>
                <a:spcPct val="200000"/>
              </a:lnSpc>
              <a:buNone/>
            </a:pPr>
            <a:r>
              <a:rPr lang="en-US" sz="2400" dirty="0">
                <a:solidFill>
                  <a:schemeClr val="tx1"/>
                </a:solidFill>
                <a:latin typeface="Times New Roman" pitchFamily="18" charset="0"/>
                <a:cs typeface="Times New Roman" pitchFamily="18" charset="0"/>
              </a:rPr>
              <a:t>      1) A convolution layer, where various feature maps are produced when different kernels are applied to the input </a:t>
            </a:r>
            <a:r>
              <a:rPr lang="en-US" sz="2200" dirty="0">
                <a:solidFill>
                  <a:schemeClr val="tx1"/>
                </a:solidFill>
                <a:latin typeface="Times New Roman" pitchFamily="18" charset="0"/>
                <a:cs typeface="Times New Roman" pitchFamily="18" charset="0"/>
              </a:rPr>
              <a:t>data.</a:t>
            </a:r>
            <a:endParaRPr lang="en-IN" sz="2200" dirty="0"/>
          </a:p>
        </p:txBody>
      </p:sp>
    </p:spTree>
    <p:extLst>
      <p:ext uri="{BB962C8B-B14F-4D97-AF65-F5344CB8AC3E}">
        <p14:creationId xmlns:p14="http://schemas.microsoft.com/office/powerpoint/2010/main" val="2075751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52FFF-573F-EE55-C945-89D058DA9E23}"/>
              </a:ext>
            </a:extLst>
          </p:cNvPr>
          <p:cNvSpPr>
            <a:spLocks noGrp="1"/>
          </p:cNvSpPr>
          <p:nvPr>
            <p:ph idx="1"/>
          </p:nvPr>
        </p:nvSpPr>
        <p:spPr>
          <a:xfrm>
            <a:off x="381000" y="381000"/>
            <a:ext cx="10058400" cy="6096000"/>
          </a:xfrm>
        </p:spPr>
        <p:txBody>
          <a:bodyPr>
            <a:normAutofit fontScale="92500"/>
          </a:bodyPr>
          <a:lstStyle/>
          <a:p>
            <a:pPr marL="0" indent="0" algn="just">
              <a:lnSpc>
                <a:spcPct val="200000"/>
              </a:lnSpc>
              <a:buClrTx/>
              <a:buNone/>
            </a:pPr>
            <a:r>
              <a:rPr lang="en-US" sz="2600" dirty="0">
                <a:solidFill>
                  <a:schemeClr val="tx1"/>
                </a:solidFill>
                <a:latin typeface="Times New Roman" pitchFamily="18" charset="0"/>
                <a:cs typeface="Times New Roman" pitchFamily="18" charset="0"/>
              </a:rPr>
              <a:t>2) A pooling layer, which is used for the selection of maximum activation considering small neighborhood feature maps received from the previous convolution layer; the goal of this layer is to achieve translation invariance to some extent and dimensionality reduction.</a:t>
            </a:r>
          </a:p>
          <a:p>
            <a:pPr marL="0" indent="0" algn="just">
              <a:lnSpc>
                <a:spcPct val="200000"/>
              </a:lnSpc>
              <a:buClrTx/>
              <a:buNone/>
            </a:pPr>
            <a:r>
              <a:rPr lang="en-US" sz="2600" dirty="0">
                <a:solidFill>
                  <a:schemeClr val="tx1"/>
                </a:solidFill>
                <a:latin typeface="Times New Roman" pitchFamily="18" charset="0"/>
                <a:cs typeface="Times New Roman" pitchFamily="18" charset="0"/>
              </a:rPr>
              <a:t> 3) A fully connected layer which models high-level information from the input data and constructs its global representation. This layer follows numerous stacks of convolution and pooling layers, thus resulting in a high level representation of the input data. </a:t>
            </a:r>
          </a:p>
          <a:p>
            <a:endParaRPr lang="en-IN" dirty="0"/>
          </a:p>
        </p:txBody>
      </p:sp>
      <p:pic>
        <p:nvPicPr>
          <p:cNvPr id="7" name="Picture 6">
            <a:extLst>
              <a:ext uri="{FF2B5EF4-FFF2-40B4-BE49-F238E27FC236}">
                <a16:creationId xmlns:a16="http://schemas.microsoft.com/office/drawing/2014/main" id="{C6C6F51C-BF7F-9F81-83EB-D28BAF1E5B83}"/>
              </a:ext>
            </a:extLst>
          </p:cNvPr>
          <p:cNvPicPr>
            <a:picLocks noChangeAspect="1"/>
          </p:cNvPicPr>
          <p:nvPr/>
        </p:nvPicPr>
        <p:blipFill>
          <a:blip r:embed="rId2"/>
          <a:stretch>
            <a:fillRect/>
          </a:stretch>
        </p:blipFill>
        <p:spPr>
          <a:xfrm>
            <a:off x="10439400" y="1122947"/>
            <a:ext cx="4220128" cy="5334000"/>
          </a:xfrm>
          <a:prstGeom prst="rect">
            <a:avLst/>
          </a:prstGeom>
          <a:effectLst>
            <a:softEdge rad="152400"/>
          </a:effectLst>
        </p:spPr>
      </p:pic>
    </p:spTree>
    <p:extLst>
      <p:ext uri="{BB962C8B-B14F-4D97-AF65-F5344CB8AC3E}">
        <p14:creationId xmlns:p14="http://schemas.microsoft.com/office/powerpoint/2010/main" val="263101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20777E-CEB9-6A26-BA4F-9B8081C2FECC}"/>
              </a:ext>
            </a:extLst>
          </p:cNvPr>
          <p:cNvSpPr>
            <a:spLocks noGrp="1"/>
          </p:cNvSpPr>
          <p:nvPr>
            <p:ph idx="1"/>
          </p:nvPr>
        </p:nvSpPr>
        <p:spPr>
          <a:xfrm>
            <a:off x="381000" y="163829"/>
            <a:ext cx="13243560" cy="7248527"/>
          </a:xfrm>
        </p:spPr>
        <p:txBody>
          <a:bodyPr/>
          <a:lstStyle/>
          <a:p>
            <a:pPr marL="0" indent="0">
              <a:buNone/>
            </a:pPr>
            <a:r>
              <a:rPr lang="en-IN" sz="3600" dirty="0">
                <a:latin typeface="Times New Roman" panose="02020603050405020304" pitchFamily="18" charset="0"/>
                <a:cs typeface="Times New Roman" panose="02020603050405020304" pitchFamily="18" charset="0"/>
              </a:rPr>
              <a:t>1.Convolutional Neural Network</a:t>
            </a:r>
          </a:p>
          <a:p>
            <a:endParaRPr lang="en-IN" dirty="0"/>
          </a:p>
        </p:txBody>
      </p:sp>
      <p:graphicFrame>
        <p:nvGraphicFramePr>
          <p:cNvPr id="7" name="Table 6">
            <a:extLst>
              <a:ext uri="{FF2B5EF4-FFF2-40B4-BE49-F238E27FC236}">
                <a16:creationId xmlns:a16="http://schemas.microsoft.com/office/drawing/2014/main" id="{1F5937C5-24D5-FA66-41FC-C18D339DD5AC}"/>
              </a:ext>
            </a:extLst>
          </p:cNvPr>
          <p:cNvGraphicFramePr>
            <a:graphicFrameLocks noGrp="1"/>
          </p:cNvGraphicFramePr>
          <p:nvPr/>
        </p:nvGraphicFramePr>
        <p:xfrm>
          <a:off x="685800" y="1014098"/>
          <a:ext cx="3048000" cy="1957700"/>
        </p:xfrm>
        <a:graphic>
          <a:graphicData uri="http://schemas.openxmlformats.org/drawingml/2006/table">
            <a:tbl>
              <a:tblPr firstRow="1" bandRow="1">
                <a:effectLst>
                  <a:outerShdw blurRad="50800" dist="38100" dir="16200000" rotWithShape="0">
                    <a:prstClr val="black">
                      <a:alpha val="40000"/>
                    </a:prstClr>
                  </a:outerShdw>
                </a:effectLst>
              </a:tblPr>
              <a:tblGrid>
                <a:gridCol w="609600">
                  <a:extLst>
                    <a:ext uri="{9D8B030D-6E8A-4147-A177-3AD203B41FA5}">
                      <a16:colId xmlns:a16="http://schemas.microsoft.com/office/drawing/2014/main" val="3067093288"/>
                    </a:ext>
                  </a:extLst>
                </a:gridCol>
                <a:gridCol w="609600">
                  <a:extLst>
                    <a:ext uri="{9D8B030D-6E8A-4147-A177-3AD203B41FA5}">
                      <a16:colId xmlns:a16="http://schemas.microsoft.com/office/drawing/2014/main" val="262712911"/>
                    </a:ext>
                  </a:extLst>
                </a:gridCol>
                <a:gridCol w="609600">
                  <a:extLst>
                    <a:ext uri="{9D8B030D-6E8A-4147-A177-3AD203B41FA5}">
                      <a16:colId xmlns:a16="http://schemas.microsoft.com/office/drawing/2014/main" val="472193909"/>
                    </a:ext>
                  </a:extLst>
                </a:gridCol>
                <a:gridCol w="609600">
                  <a:extLst>
                    <a:ext uri="{9D8B030D-6E8A-4147-A177-3AD203B41FA5}">
                      <a16:colId xmlns:a16="http://schemas.microsoft.com/office/drawing/2014/main" val="3848399731"/>
                    </a:ext>
                  </a:extLst>
                </a:gridCol>
                <a:gridCol w="609600">
                  <a:extLst>
                    <a:ext uri="{9D8B030D-6E8A-4147-A177-3AD203B41FA5}">
                      <a16:colId xmlns:a16="http://schemas.microsoft.com/office/drawing/2014/main" val="2819462646"/>
                    </a:ext>
                  </a:extLst>
                </a:gridCol>
              </a:tblGrid>
              <a:tr h="391540">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054225533"/>
                  </a:ext>
                </a:extLst>
              </a:tr>
              <a:tr h="391540">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979529143"/>
                  </a:ext>
                </a:extLst>
              </a:tr>
              <a:tr h="391540">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4068937095"/>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82220096"/>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842084183"/>
                  </a:ext>
                </a:extLst>
              </a:tr>
            </a:tbl>
          </a:graphicData>
        </a:graphic>
      </p:graphicFrame>
      <p:sp>
        <p:nvSpPr>
          <p:cNvPr id="10" name="TextBox 9">
            <a:extLst>
              <a:ext uri="{FF2B5EF4-FFF2-40B4-BE49-F238E27FC236}">
                <a16:creationId xmlns:a16="http://schemas.microsoft.com/office/drawing/2014/main" id="{20A2E9DF-3E03-D67F-0676-3A7D79646EEA}"/>
              </a:ext>
            </a:extLst>
          </p:cNvPr>
          <p:cNvSpPr txBox="1"/>
          <p:nvPr/>
        </p:nvSpPr>
        <p:spPr>
          <a:xfrm>
            <a:off x="5029200" y="1700560"/>
            <a:ext cx="593124" cy="584775"/>
          </a:xfrm>
          <a:prstGeom prst="rect">
            <a:avLst/>
          </a:prstGeom>
          <a:noFill/>
        </p:spPr>
        <p:txBody>
          <a:bodyPr wrap="square" rtlCol="0">
            <a:spAutoFit/>
          </a:bodyPr>
          <a:lstStyle/>
          <a:p>
            <a:r>
              <a:rPr lang="en-IN" sz="3200" dirty="0"/>
              <a:t>X</a:t>
            </a:r>
          </a:p>
        </p:txBody>
      </p:sp>
      <p:sp>
        <p:nvSpPr>
          <p:cNvPr id="11" name="TextBox 10">
            <a:extLst>
              <a:ext uri="{FF2B5EF4-FFF2-40B4-BE49-F238E27FC236}">
                <a16:creationId xmlns:a16="http://schemas.microsoft.com/office/drawing/2014/main" id="{E11F76E7-51B8-8060-9876-3EBF4F4CE610}"/>
              </a:ext>
            </a:extLst>
          </p:cNvPr>
          <p:cNvSpPr txBox="1"/>
          <p:nvPr/>
        </p:nvSpPr>
        <p:spPr>
          <a:xfrm>
            <a:off x="5029200" y="4127211"/>
            <a:ext cx="593124" cy="584775"/>
          </a:xfrm>
          <a:prstGeom prst="rect">
            <a:avLst/>
          </a:prstGeom>
          <a:noFill/>
        </p:spPr>
        <p:txBody>
          <a:bodyPr wrap="square" rtlCol="0">
            <a:spAutoFit/>
          </a:bodyPr>
          <a:lstStyle/>
          <a:p>
            <a:r>
              <a:rPr lang="en-IN" sz="3200" dirty="0"/>
              <a:t>X</a:t>
            </a:r>
          </a:p>
        </p:txBody>
      </p:sp>
      <p:sp>
        <p:nvSpPr>
          <p:cNvPr id="12" name="TextBox 11">
            <a:extLst>
              <a:ext uri="{FF2B5EF4-FFF2-40B4-BE49-F238E27FC236}">
                <a16:creationId xmlns:a16="http://schemas.microsoft.com/office/drawing/2014/main" id="{C01B0120-D67D-9EB9-07E8-7CD622B1F584}"/>
              </a:ext>
            </a:extLst>
          </p:cNvPr>
          <p:cNvSpPr txBox="1"/>
          <p:nvPr/>
        </p:nvSpPr>
        <p:spPr>
          <a:xfrm>
            <a:off x="5029200" y="6608292"/>
            <a:ext cx="593124" cy="584775"/>
          </a:xfrm>
          <a:prstGeom prst="rect">
            <a:avLst/>
          </a:prstGeom>
          <a:noFill/>
        </p:spPr>
        <p:txBody>
          <a:bodyPr wrap="square" rtlCol="0">
            <a:spAutoFit/>
          </a:bodyPr>
          <a:lstStyle/>
          <a:p>
            <a:r>
              <a:rPr lang="en-IN" sz="3200" dirty="0"/>
              <a:t>X</a:t>
            </a:r>
          </a:p>
        </p:txBody>
      </p:sp>
      <p:graphicFrame>
        <p:nvGraphicFramePr>
          <p:cNvPr id="13" name="Table 12">
            <a:extLst>
              <a:ext uri="{FF2B5EF4-FFF2-40B4-BE49-F238E27FC236}">
                <a16:creationId xmlns:a16="http://schemas.microsoft.com/office/drawing/2014/main" id="{1922A014-C856-8384-E759-E57CDAFDF402}"/>
              </a:ext>
            </a:extLst>
          </p:cNvPr>
          <p:cNvGraphicFramePr>
            <a:graphicFrameLocks noGrp="1"/>
          </p:cNvGraphicFramePr>
          <p:nvPr/>
        </p:nvGraphicFramePr>
        <p:xfrm>
          <a:off x="6441577" y="1329276"/>
          <a:ext cx="2121243" cy="1327341"/>
        </p:xfrm>
        <a:graphic>
          <a:graphicData uri="http://schemas.openxmlformats.org/drawingml/2006/table">
            <a:tbl>
              <a:tblPr firstRow="1" bandRow="1">
                <a:tableStyleId>{5C22544A-7EE6-4342-B048-85BDC9FD1C3A}</a:tableStyleId>
              </a:tblPr>
              <a:tblGrid>
                <a:gridCol w="707081">
                  <a:extLst>
                    <a:ext uri="{9D8B030D-6E8A-4147-A177-3AD203B41FA5}">
                      <a16:colId xmlns:a16="http://schemas.microsoft.com/office/drawing/2014/main" val="2405224374"/>
                    </a:ext>
                  </a:extLst>
                </a:gridCol>
                <a:gridCol w="707081">
                  <a:extLst>
                    <a:ext uri="{9D8B030D-6E8A-4147-A177-3AD203B41FA5}">
                      <a16:colId xmlns:a16="http://schemas.microsoft.com/office/drawing/2014/main" val="4057611058"/>
                    </a:ext>
                  </a:extLst>
                </a:gridCol>
                <a:gridCol w="707081">
                  <a:extLst>
                    <a:ext uri="{9D8B030D-6E8A-4147-A177-3AD203B41FA5}">
                      <a16:colId xmlns:a16="http://schemas.microsoft.com/office/drawing/2014/main" val="3133489824"/>
                    </a:ext>
                  </a:extLst>
                </a:gridCol>
              </a:tblGrid>
              <a:tr h="442447">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5767028"/>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03030656"/>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14361311"/>
                  </a:ext>
                </a:extLst>
              </a:tr>
            </a:tbl>
          </a:graphicData>
        </a:graphic>
      </p:graphicFrame>
      <p:graphicFrame>
        <p:nvGraphicFramePr>
          <p:cNvPr id="14" name="Table 13">
            <a:extLst>
              <a:ext uri="{FF2B5EF4-FFF2-40B4-BE49-F238E27FC236}">
                <a16:creationId xmlns:a16="http://schemas.microsoft.com/office/drawing/2014/main" id="{4035792B-31CC-4329-896F-8D1253F829AF}"/>
              </a:ext>
            </a:extLst>
          </p:cNvPr>
          <p:cNvGraphicFramePr>
            <a:graphicFrameLocks noGrp="1"/>
          </p:cNvGraphicFramePr>
          <p:nvPr/>
        </p:nvGraphicFramePr>
        <p:xfrm>
          <a:off x="6441576" y="3707145"/>
          <a:ext cx="2121243" cy="1327341"/>
        </p:xfrm>
        <a:graphic>
          <a:graphicData uri="http://schemas.openxmlformats.org/drawingml/2006/table">
            <a:tbl>
              <a:tblPr firstRow="1" bandRow="1">
                <a:tableStyleId>{5C22544A-7EE6-4342-B048-85BDC9FD1C3A}</a:tableStyleId>
              </a:tblPr>
              <a:tblGrid>
                <a:gridCol w="707081">
                  <a:extLst>
                    <a:ext uri="{9D8B030D-6E8A-4147-A177-3AD203B41FA5}">
                      <a16:colId xmlns:a16="http://schemas.microsoft.com/office/drawing/2014/main" val="2405224374"/>
                    </a:ext>
                  </a:extLst>
                </a:gridCol>
                <a:gridCol w="707081">
                  <a:extLst>
                    <a:ext uri="{9D8B030D-6E8A-4147-A177-3AD203B41FA5}">
                      <a16:colId xmlns:a16="http://schemas.microsoft.com/office/drawing/2014/main" val="4057611058"/>
                    </a:ext>
                  </a:extLst>
                </a:gridCol>
                <a:gridCol w="707081">
                  <a:extLst>
                    <a:ext uri="{9D8B030D-6E8A-4147-A177-3AD203B41FA5}">
                      <a16:colId xmlns:a16="http://schemas.microsoft.com/office/drawing/2014/main" val="3133489824"/>
                    </a:ext>
                  </a:extLst>
                </a:gridCol>
              </a:tblGrid>
              <a:tr h="442447">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5767028"/>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03030656"/>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14361311"/>
                  </a:ext>
                </a:extLst>
              </a:tr>
            </a:tbl>
          </a:graphicData>
        </a:graphic>
      </p:graphicFrame>
      <p:graphicFrame>
        <p:nvGraphicFramePr>
          <p:cNvPr id="15" name="Table 14">
            <a:extLst>
              <a:ext uri="{FF2B5EF4-FFF2-40B4-BE49-F238E27FC236}">
                <a16:creationId xmlns:a16="http://schemas.microsoft.com/office/drawing/2014/main" id="{BB254620-AAB9-89BD-2EA0-8C41101267C3}"/>
              </a:ext>
            </a:extLst>
          </p:cNvPr>
          <p:cNvGraphicFramePr>
            <a:graphicFrameLocks noGrp="1"/>
          </p:cNvGraphicFramePr>
          <p:nvPr/>
        </p:nvGraphicFramePr>
        <p:xfrm>
          <a:off x="6441575" y="6191912"/>
          <a:ext cx="2121243" cy="1327341"/>
        </p:xfrm>
        <a:graphic>
          <a:graphicData uri="http://schemas.openxmlformats.org/drawingml/2006/table">
            <a:tbl>
              <a:tblPr firstRow="1" bandRow="1">
                <a:tableStyleId>{5C22544A-7EE6-4342-B048-85BDC9FD1C3A}</a:tableStyleId>
              </a:tblPr>
              <a:tblGrid>
                <a:gridCol w="707081">
                  <a:extLst>
                    <a:ext uri="{9D8B030D-6E8A-4147-A177-3AD203B41FA5}">
                      <a16:colId xmlns:a16="http://schemas.microsoft.com/office/drawing/2014/main" val="2405224374"/>
                    </a:ext>
                  </a:extLst>
                </a:gridCol>
                <a:gridCol w="707081">
                  <a:extLst>
                    <a:ext uri="{9D8B030D-6E8A-4147-A177-3AD203B41FA5}">
                      <a16:colId xmlns:a16="http://schemas.microsoft.com/office/drawing/2014/main" val="4057611058"/>
                    </a:ext>
                  </a:extLst>
                </a:gridCol>
                <a:gridCol w="707081">
                  <a:extLst>
                    <a:ext uri="{9D8B030D-6E8A-4147-A177-3AD203B41FA5}">
                      <a16:colId xmlns:a16="http://schemas.microsoft.com/office/drawing/2014/main" val="3133489824"/>
                    </a:ext>
                  </a:extLst>
                </a:gridCol>
              </a:tblGrid>
              <a:tr h="442447">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5767028"/>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03030656"/>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14361311"/>
                  </a:ext>
                </a:extLst>
              </a:tr>
            </a:tbl>
          </a:graphicData>
        </a:graphic>
      </p:graphicFrame>
      <p:graphicFrame>
        <p:nvGraphicFramePr>
          <p:cNvPr id="16" name="Table 15">
            <a:extLst>
              <a:ext uri="{FF2B5EF4-FFF2-40B4-BE49-F238E27FC236}">
                <a16:creationId xmlns:a16="http://schemas.microsoft.com/office/drawing/2014/main" id="{5E8BD1AB-8A90-CF64-32E2-B482F2C58762}"/>
              </a:ext>
            </a:extLst>
          </p:cNvPr>
          <p:cNvGraphicFramePr>
            <a:graphicFrameLocks noGrp="1"/>
          </p:cNvGraphicFramePr>
          <p:nvPr/>
        </p:nvGraphicFramePr>
        <p:xfrm>
          <a:off x="11201400" y="1143000"/>
          <a:ext cx="2423160" cy="1697748"/>
        </p:xfrm>
        <a:graphic>
          <a:graphicData uri="http://schemas.openxmlformats.org/drawingml/2006/table">
            <a:tbl>
              <a:tblPr firstRow="1" bandRow="1">
                <a:tableStyleId>{5C22544A-7EE6-4342-B048-85BDC9FD1C3A}</a:tableStyleId>
              </a:tblPr>
              <a:tblGrid>
                <a:gridCol w="807720">
                  <a:extLst>
                    <a:ext uri="{9D8B030D-6E8A-4147-A177-3AD203B41FA5}">
                      <a16:colId xmlns:a16="http://schemas.microsoft.com/office/drawing/2014/main" val="4126868885"/>
                    </a:ext>
                  </a:extLst>
                </a:gridCol>
                <a:gridCol w="807720">
                  <a:extLst>
                    <a:ext uri="{9D8B030D-6E8A-4147-A177-3AD203B41FA5}">
                      <a16:colId xmlns:a16="http://schemas.microsoft.com/office/drawing/2014/main" val="2722694696"/>
                    </a:ext>
                  </a:extLst>
                </a:gridCol>
                <a:gridCol w="807720">
                  <a:extLst>
                    <a:ext uri="{9D8B030D-6E8A-4147-A177-3AD203B41FA5}">
                      <a16:colId xmlns:a16="http://schemas.microsoft.com/office/drawing/2014/main" val="3936206850"/>
                    </a:ext>
                  </a:extLst>
                </a:gridCol>
              </a:tblGrid>
              <a:tr h="565916">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565916">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565916">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graphicFrame>
        <p:nvGraphicFramePr>
          <p:cNvPr id="17" name="Table 16">
            <a:extLst>
              <a:ext uri="{FF2B5EF4-FFF2-40B4-BE49-F238E27FC236}">
                <a16:creationId xmlns:a16="http://schemas.microsoft.com/office/drawing/2014/main" id="{E8EE3C7F-0ACA-E65D-5FD7-10BAB444F663}"/>
              </a:ext>
            </a:extLst>
          </p:cNvPr>
          <p:cNvGraphicFramePr>
            <a:graphicFrameLocks noGrp="1"/>
          </p:cNvGraphicFramePr>
          <p:nvPr/>
        </p:nvGraphicFramePr>
        <p:xfrm>
          <a:off x="11209420" y="3569652"/>
          <a:ext cx="2423160" cy="1697748"/>
        </p:xfrm>
        <a:graphic>
          <a:graphicData uri="http://schemas.openxmlformats.org/drawingml/2006/table">
            <a:tbl>
              <a:tblPr firstRow="1" bandRow="1">
                <a:tableStyleId>{5C22544A-7EE6-4342-B048-85BDC9FD1C3A}</a:tableStyleId>
              </a:tblPr>
              <a:tblGrid>
                <a:gridCol w="830180">
                  <a:extLst>
                    <a:ext uri="{9D8B030D-6E8A-4147-A177-3AD203B41FA5}">
                      <a16:colId xmlns:a16="http://schemas.microsoft.com/office/drawing/2014/main" val="4126868885"/>
                    </a:ext>
                  </a:extLst>
                </a:gridCol>
                <a:gridCol w="785260">
                  <a:extLst>
                    <a:ext uri="{9D8B030D-6E8A-4147-A177-3AD203B41FA5}">
                      <a16:colId xmlns:a16="http://schemas.microsoft.com/office/drawing/2014/main" val="2722694696"/>
                    </a:ext>
                  </a:extLst>
                </a:gridCol>
                <a:gridCol w="807720">
                  <a:extLst>
                    <a:ext uri="{9D8B030D-6E8A-4147-A177-3AD203B41FA5}">
                      <a16:colId xmlns:a16="http://schemas.microsoft.com/office/drawing/2014/main" val="3936206850"/>
                    </a:ext>
                  </a:extLst>
                </a:gridCol>
              </a:tblGrid>
              <a:tr h="565916">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rgbClr val="36342F"/>
                          </a:solidFill>
                          <a:latin typeface="Times New Roman" panose="02020603050405020304" pitchFamily="18" charset="0"/>
                          <a:cs typeface="Times New Roman" panose="02020603050405020304" pitchFamily="18" charset="0"/>
                        </a:rPr>
                        <a:t>37</a:t>
                      </a:r>
                      <a:endParaRPr lang="en-IN" b="0" dirty="0">
                        <a:solidFill>
                          <a:srgbClr val="36342F"/>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565916">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565916">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graphicFrame>
        <p:nvGraphicFramePr>
          <p:cNvPr id="18" name="Table 17">
            <a:extLst>
              <a:ext uri="{FF2B5EF4-FFF2-40B4-BE49-F238E27FC236}">
                <a16:creationId xmlns:a16="http://schemas.microsoft.com/office/drawing/2014/main" id="{4100700B-3BAF-F564-71DE-800365B2FBCE}"/>
              </a:ext>
            </a:extLst>
          </p:cNvPr>
          <p:cNvGraphicFramePr>
            <a:graphicFrameLocks noGrp="1"/>
          </p:cNvGraphicFramePr>
          <p:nvPr/>
        </p:nvGraphicFramePr>
        <p:xfrm>
          <a:off x="11201400" y="5975411"/>
          <a:ext cx="2423160" cy="1697748"/>
        </p:xfrm>
        <a:graphic>
          <a:graphicData uri="http://schemas.openxmlformats.org/drawingml/2006/table">
            <a:tbl>
              <a:tblPr firstRow="1" bandRow="1">
                <a:tableStyleId>{5C22544A-7EE6-4342-B048-85BDC9FD1C3A}</a:tableStyleId>
              </a:tblPr>
              <a:tblGrid>
                <a:gridCol w="807720">
                  <a:extLst>
                    <a:ext uri="{9D8B030D-6E8A-4147-A177-3AD203B41FA5}">
                      <a16:colId xmlns:a16="http://schemas.microsoft.com/office/drawing/2014/main" val="4126868885"/>
                    </a:ext>
                  </a:extLst>
                </a:gridCol>
                <a:gridCol w="807720">
                  <a:extLst>
                    <a:ext uri="{9D8B030D-6E8A-4147-A177-3AD203B41FA5}">
                      <a16:colId xmlns:a16="http://schemas.microsoft.com/office/drawing/2014/main" val="2722694696"/>
                    </a:ext>
                  </a:extLst>
                </a:gridCol>
                <a:gridCol w="807720">
                  <a:extLst>
                    <a:ext uri="{9D8B030D-6E8A-4147-A177-3AD203B41FA5}">
                      <a16:colId xmlns:a16="http://schemas.microsoft.com/office/drawing/2014/main" val="3936206850"/>
                    </a:ext>
                  </a:extLst>
                </a:gridCol>
              </a:tblGrid>
              <a:tr h="565916">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bg2">
                              <a:lumMod val="10000"/>
                            </a:schemeClr>
                          </a:solidFill>
                        </a:rPr>
                        <a:t>37</a:t>
                      </a:r>
                      <a:endParaRPr lang="en-IN" b="0" dirty="0">
                        <a:solidFill>
                          <a:schemeClr val="bg2">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bg2">
                              <a:lumMod val="10000"/>
                            </a:schemeClr>
                          </a:solidFill>
                        </a:rPr>
                        <a:t>37</a:t>
                      </a:r>
                      <a:endParaRPr lang="en-IN" b="0" dirty="0">
                        <a:solidFill>
                          <a:schemeClr val="bg2">
                            <a:lumMod val="1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565916">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565916">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sp>
        <p:nvSpPr>
          <p:cNvPr id="19" name="Arrow: Right 18">
            <a:extLst>
              <a:ext uri="{FF2B5EF4-FFF2-40B4-BE49-F238E27FC236}">
                <a16:creationId xmlns:a16="http://schemas.microsoft.com/office/drawing/2014/main" id="{73BC6E90-D9DC-6972-2603-9C502F95934A}"/>
              </a:ext>
            </a:extLst>
          </p:cNvPr>
          <p:cNvSpPr/>
          <p:nvPr/>
        </p:nvSpPr>
        <p:spPr>
          <a:xfrm>
            <a:off x="9366029" y="4078427"/>
            <a:ext cx="1266980" cy="5847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21AC3227-F698-C8DD-6047-175E10630C20}"/>
              </a:ext>
            </a:extLst>
          </p:cNvPr>
          <p:cNvSpPr/>
          <p:nvPr/>
        </p:nvSpPr>
        <p:spPr>
          <a:xfrm>
            <a:off x="9401020" y="1852960"/>
            <a:ext cx="1266980" cy="5847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18994FC2-56BE-4381-3F1F-2B045883CC6B}"/>
              </a:ext>
            </a:extLst>
          </p:cNvPr>
          <p:cNvSpPr/>
          <p:nvPr/>
        </p:nvSpPr>
        <p:spPr>
          <a:xfrm>
            <a:off x="9248619" y="6531897"/>
            <a:ext cx="1266980" cy="5847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8181EB84-2C34-341F-5CE7-6566DBE0B55D}"/>
              </a:ext>
            </a:extLst>
          </p:cNvPr>
          <p:cNvGraphicFramePr>
            <a:graphicFrameLocks noGrp="1"/>
          </p:cNvGraphicFramePr>
          <p:nvPr/>
        </p:nvGraphicFramePr>
        <p:xfrm>
          <a:off x="657900" y="3300103"/>
          <a:ext cx="3048000" cy="1957700"/>
        </p:xfrm>
        <a:graphic>
          <a:graphicData uri="http://schemas.openxmlformats.org/drawingml/2006/table">
            <a:tbl>
              <a:tblPr firstRow="1" bandRow="1">
                <a:effectLst>
                  <a:outerShdw blurRad="50800" dist="38100" dir="16200000" rotWithShape="0">
                    <a:prstClr val="black">
                      <a:alpha val="40000"/>
                    </a:prstClr>
                  </a:outerShdw>
                </a:effectLst>
              </a:tblPr>
              <a:tblGrid>
                <a:gridCol w="609600">
                  <a:extLst>
                    <a:ext uri="{9D8B030D-6E8A-4147-A177-3AD203B41FA5}">
                      <a16:colId xmlns:a16="http://schemas.microsoft.com/office/drawing/2014/main" val="1236869242"/>
                    </a:ext>
                  </a:extLst>
                </a:gridCol>
                <a:gridCol w="609600">
                  <a:extLst>
                    <a:ext uri="{9D8B030D-6E8A-4147-A177-3AD203B41FA5}">
                      <a16:colId xmlns:a16="http://schemas.microsoft.com/office/drawing/2014/main" val="1798172312"/>
                    </a:ext>
                  </a:extLst>
                </a:gridCol>
                <a:gridCol w="609600">
                  <a:extLst>
                    <a:ext uri="{9D8B030D-6E8A-4147-A177-3AD203B41FA5}">
                      <a16:colId xmlns:a16="http://schemas.microsoft.com/office/drawing/2014/main" val="2667239718"/>
                    </a:ext>
                  </a:extLst>
                </a:gridCol>
                <a:gridCol w="609600">
                  <a:extLst>
                    <a:ext uri="{9D8B030D-6E8A-4147-A177-3AD203B41FA5}">
                      <a16:colId xmlns:a16="http://schemas.microsoft.com/office/drawing/2014/main" val="1043652255"/>
                    </a:ext>
                  </a:extLst>
                </a:gridCol>
                <a:gridCol w="609600">
                  <a:extLst>
                    <a:ext uri="{9D8B030D-6E8A-4147-A177-3AD203B41FA5}">
                      <a16:colId xmlns:a16="http://schemas.microsoft.com/office/drawing/2014/main" val="3708654029"/>
                    </a:ext>
                  </a:extLst>
                </a:gridCol>
              </a:tblGrid>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197512703"/>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224768322"/>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97374301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0413332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003855486"/>
                  </a:ext>
                </a:extLst>
              </a:tr>
            </a:tbl>
          </a:graphicData>
        </a:graphic>
      </p:graphicFrame>
      <p:graphicFrame>
        <p:nvGraphicFramePr>
          <p:cNvPr id="4" name="Table 3">
            <a:extLst>
              <a:ext uri="{FF2B5EF4-FFF2-40B4-BE49-F238E27FC236}">
                <a16:creationId xmlns:a16="http://schemas.microsoft.com/office/drawing/2014/main" id="{85BCB4A7-63A6-13F1-D525-F011A03658F3}"/>
              </a:ext>
            </a:extLst>
          </p:cNvPr>
          <p:cNvGraphicFramePr>
            <a:graphicFrameLocks noGrp="1"/>
          </p:cNvGraphicFramePr>
          <p:nvPr/>
        </p:nvGraphicFramePr>
        <p:xfrm>
          <a:off x="649879" y="5687765"/>
          <a:ext cx="3048000" cy="1957700"/>
        </p:xfrm>
        <a:graphic>
          <a:graphicData uri="http://schemas.openxmlformats.org/drawingml/2006/table">
            <a:tbl>
              <a:tblPr firstRow="1" bandRow="1">
                <a:effectLst>
                  <a:outerShdw blurRad="50800" dist="38100" dir="16200000" rotWithShape="0">
                    <a:prstClr val="black">
                      <a:alpha val="40000"/>
                    </a:prstClr>
                  </a:outerShdw>
                </a:effectLst>
              </a:tblPr>
              <a:tblGrid>
                <a:gridCol w="609600">
                  <a:extLst>
                    <a:ext uri="{9D8B030D-6E8A-4147-A177-3AD203B41FA5}">
                      <a16:colId xmlns:a16="http://schemas.microsoft.com/office/drawing/2014/main" val="1236869242"/>
                    </a:ext>
                  </a:extLst>
                </a:gridCol>
                <a:gridCol w="609600">
                  <a:extLst>
                    <a:ext uri="{9D8B030D-6E8A-4147-A177-3AD203B41FA5}">
                      <a16:colId xmlns:a16="http://schemas.microsoft.com/office/drawing/2014/main" val="1798172312"/>
                    </a:ext>
                  </a:extLst>
                </a:gridCol>
                <a:gridCol w="609600">
                  <a:extLst>
                    <a:ext uri="{9D8B030D-6E8A-4147-A177-3AD203B41FA5}">
                      <a16:colId xmlns:a16="http://schemas.microsoft.com/office/drawing/2014/main" val="2667239718"/>
                    </a:ext>
                  </a:extLst>
                </a:gridCol>
                <a:gridCol w="609600">
                  <a:extLst>
                    <a:ext uri="{9D8B030D-6E8A-4147-A177-3AD203B41FA5}">
                      <a16:colId xmlns:a16="http://schemas.microsoft.com/office/drawing/2014/main" val="1043652255"/>
                    </a:ext>
                  </a:extLst>
                </a:gridCol>
                <a:gridCol w="609600">
                  <a:extLst>
                    <a:ext uri="{9D8B030D-6E8A-4147-A177-3AD203B41FA5}">
                      <a16:colId xmlns:a16="http://schemas.microsoft.com/office/drawing/2014/main" val="3708654029"/>
                    </a:ext>
                  </a:extLst>
                </a:gridCol>
              </a:tblGrid>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extLst>
                  <a:ext uri="{0D108BD9-81ED-4DB2-BD59-A6C34878D82A}">
                    <a16:rowId xmlns:a16="http://schemas.microsoft.com/office/drawing/2014/main" val="3197512703"/>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extLst>
                  <a:ext uri="{0D108BD9-81ED-4DB2-BD59-A6C34878D82A}">
                    <a16:rowId xmlns:a16="http://schemas.microsoft.com/office/drawing/2014/main" val="1224768322"/>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37</a:t>
                      </a:r>
                    </a:p>
                  </a:txBody>
                  <a:tcPr>
                    <a:solidFill>
                      <a:schemeClr val="tx2">
                        <a:lumMod val="20000"/>
                        <a:lumOff val="80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extLst>
                  <a:ext uri="{0D108BD9-81ED-4DB2-BD59-A6C34878D82A}">
                    <a16:rowId xmlns:a16="http://schemas.microsoft.com/office/drawing/2014/main" val="297374301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0413332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003855486"/>
                  </a:ext>
                </a:extLst>
              </a:tr>
            </a:tbl>
          </a:graphicData>
        </a:graphic>
      </p:graphicFrame>
    </p:spTree>
    <p:extLst>
      <p:ext uri="{BB962C8B-B14F-4D97-AF65-F5344CB8AC3E}">
        <p14:creationId xmlns:p14="http://schemas.microsoft.com/office/powerpoint/2010/main" val="1264395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A2E9DF-3E03-D67F-0676-3A7D79646EEA}"/>
              </a:ext>
            </a:extLst>
          </p:cNvPr>
          <p:cNvSpPr txBox="1"/>
          <p:nvPr/>
        </p:nvSpPr>
        <p:spPr>
          <a:xfrm>
            <a:off x="5009711" y="1143000"/>
            <a:ext cx="593124" cy="584775"/>
          </a:xfrm>
          <a:prstGeom prst="rect">
            <a:avLst/>
          </a:prstGeom>
          <a:noFill/>
        </p:spPr>
        <p:txBody>
          <a:bodyPr wrap="square" rtlCol="0">
            <a:spAutoFit/>
          </a:bodyPr>
          <a:lstStyle/>
          <a:p>
            <a:r>
              <a:rPr lang="en-IN" sz="3200" dirty="0"/>
              <a:t>X</a:t>
            </a:r>
          </a:p>
        </p:txBody>
      </p:sp>
      <p:sp>
        <p:nvSpPr>
          <p:cNvPr id="11" name="TextBox 10">
            <a:extLst>
              <a:ext uri="{FF2B5EF4-FFF2-40B4-BE49-F238E27FC236}">
                <a16:creationId xmlns:a16="http://schemas.microsoft.com/office/drawing/2014/main" id="{E11F76E7-51B8-8060-9876-3EBF4F4CE610}"/>
              </a:ext>
            </a:extLst>
          </p:cNvPr>
          <p:cNvSpPr txBox="1"/>
          <p:nvPr/>
        </p:nvSpPr>
        <p:spPr>
          <a:xfrm>
            <a:off x="5009711" y="3509313"/>
            <a:ext cx="593124" cy="584775"/>
          </a:xfrm>
          <a:prstGeom prst="rect">
            <a:avLst/>
          </a:prstGeom>
          <a:noFill/>
        </p:spPr>
        <p:txBody>
          <a:bodyPr wrap="square" rtlCol="0">
            <a:spAutoFit/>
          </a:bodyPr>
          <a:lstStyle/>
          <a:p>
            <a:r>
              <a:rPr lang="en-IN" sz="3200" dirty="0"/>
              <a:t>X</a:t>
            </a:r>
          </a:p>
        </p:txBody>
      </p:sp>
      <p:sp>
        <p:nvSpPr>
          <p:cNvPr id="12" name="TextBox 11">
            <a:extLst>
              <a:ext uri="{FF2B5EF4-FFF2-40B4-BE49-F238E27FC236}">
                <a16:creationId xmlns:a16="http://schemas.microsoft.com/office/drawing/2014/main" id="{C01B0120-D67D-9EB9-07E8-7CD622B1F584}"/>
              </a:ext>
            </a:extLst>
          </p:cNvPr>
          <p:cNvSpPr txBox="1"/>
          <p:nvPr/>
        </p:nvSpPr>
        <p:spPr>
          <a:xfrm>
            <a:off x="5013722" y="5947122"/>
            <a:ext cx="593124" cy="584775"/>
          </a:xfrm>
          <a:prstGeom prst="rect">
            <a:avLst/>
          </a:prstGeom>
          <a:noFill/>
        </p:spPr>
        <p:txBody>
          <a:bodyPr wrap="square" rtlCol="0">
            <a:spAutoFit/>
          </a:bodyPr>
          <a:lstStyle/>
          <a:p>
            <a:r>
              <a:rPr lang="en-IN" sz="3200" dirty="0"/>
              <a:t>X</a:t>
            </a:r>
          </a:p>
        </p:txBody>
      </p:sp>
      <p:graphicFrame>
        <p:nvGraphicFramePr>
          <p:cNvPr id="13" name="Table 12">
            <a:extLst>
              <a:ext uri="{FF2B5EF4-FFF2-40B4-BE49-F238E27FC236}">
                <a16:creationId xmlns:a16="http://schemas.microsoft.com/office/drawing/2014/main" id="{1922A014-C856-8384-E759-E57CDAFDF402}"/>
              </a:ext>
            </a:extLst>
          </p:cNvPr>
          <p:cNvGraphicFramePr>
            <a:graphicFrameLocks noGrp="1"/>
          </p:cNvGraphicFramePr>
          <p:nvPr/>
        </p:nvGraphicFramePr>
        <p:xfrm>
          <a:off x="6453174" y="745364"/>
          <a:ext cx="2121243" cy="1327341"/>
        </p:xfrm>
        <a:graphic>
          <a:graphicData uri="http://schemas.openxmlformats.org/drawingml/2006/table">
            <a:tbl>
              <a:tblPr firstRow="1" bandRow="1">
                <a:tableStyleId>{5C22544A-7EE6-4342-B048-85BDC9FD1C3A}</a:tableStyleId>
              </a:tblPr>
              <a:tblGrid>
                <a:gridCol w="707081">
                  <a:extLst>
                    <a:ext uri="{9D8B030D-6E8A-4147-A177-3AD203B41FA5}">
                      <a16:colId xmlns:a16="http://schemas.microsoft.com/office/drawing/2014/main" val="2405224374"/>
                    </a:ext>
                  </a:extLst>
                </a:gridCol>
                <a:gridCol w="707081">
                  <a:extLst>
                    <a:ext uri="{9D8B030D-6E8A-4147-A177-3AD203B41FA5}">
                      <a16:colId xmlns:a16="http://schemas.microsoft.com/office/drawing/2014/main" val="4057611058"/>
                    </a:ext>
                  </a:extLst>
                </a:gridCol>
                <a:gridCol w="707081">
                  <a:extLst>
                    <a:ext uri="{9D8B030D-6E8A-4147-A177-3AD203B41FA5}">
                      <a16:colId xmlns:a16="http://schemas.microsoft.com/office/drawing/2014/main" val="3133489824"/>
                    </a:ext>
                  </a:extLst>
                </a:gridCol>
              </a:tblGrid>
              <a:tr h="442447">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5767028"/>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03030656"/>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14361311"/>
                  </a:ext>
                </a:extLst>
              </a:tr>
            </a:tbl>
          </a:graphicData>
        </a:graphic>
      </p:graphicFrame>
      <p:graphicFrame>
        <p:nvGraphicFramePr>
          <p:cNvPr id="14" name="Table 13">
            <a:extLst>
              <a:ext uri="{FF2B5EF4-FFF2-40B4-BE49-F238E27FC236}">
                <a16:creationId xmlns:a16="http://schemas.microsoft.com/office/drawing/2014/main" id="{4035792B-31CC-4329-896F-8D1253F829AF}"/>
              </a:ext>
            </a:extLst>
          </p:cNvPr>
          <p:cNvGraphicFramePr>
            <a:graphicFrameLocks noGrp="1"/>
          </p:cNvGraphicFramePr>
          <p:nvPr/>
        </p:nvGraphicFramePr>
        <p:xfrm>
          <a:off x="6453174" y="3103353"/>
          <a:ext cx="2121243" cy="1327341"/>
        </p:xfrm>
        <a:graphic>
          <a:graphicData uri="http://schemas.openxmlformats.org/drawingml/2006/table">
            <a:tbl>
              <a:tblPr firstRow="1" bandRow="1">
                <a:tableStyleId>{5C22544A-7EE6-4342-B048-85BDC9FD1C3A}</a:tableStyleId>
              </a:tblPr>
              <a:tblGrid>
                <a:gridCol w="707081">
                  <a:extLst>
                    <a:ext uri="{9D8B030D-6E8A-4147-A177-3AD203B41FA5}">
                      <a16:colId xmlns:a16="http://schemas.microsoft.com/office/drawing/2014/main" val="2405224374"/>
                    </a:ext>
                  </a:extLst>
                </a:gridCol>
                <a:gridCol w="707081">
                  <a:extLst>
                    <a:ext uri="{9D8B030D-6E8A-4147-A177-3AD203B41FA5}">
                      <a16:colId xmlns:a16="http://schemas.microsoft.com/office/drawing/2014/main" val="4057611058"/>
                    </a:ext>
                  </a:extLst>
                </a:gridCol>
                <a:gridCol w="707081">
                  <a:extLst>
                    <a:ext uri="{9D8B030D-6E8A-4147-A177-3AD203B41FA5}">
                      <a16:colId xmlns:a16="http://schemas.microsoft.com/office/drawing/2014/main" val="3133489824"/>
                    </a:ext>
                  </a:extLst>
                </a:gridCol>
              </a:tblGrid>
              <a:tr h="442447">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5767028"/>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03030656"/>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14361311"/>
                  </a:ext>
                </a:extLst>
              </a:tr>
            </a:tbl>
          </a:graphicData>
        </a:graphic>
      </p:graphicFrame>
      <p:graphicFrame>
        <p:nvGraphicFramePr>
          <p:cNvPr id="15" name="Table 14">
            <a:extLst>
              <a:ext uri="{FF2B5EF4-FFF2-40B4-BE49-F238E27FC236}">
                <a16:creationId xmlns:a16="http://schemas.microsoft.com/office/drawing/2014/main" id="{BB254620-AAB9-89BD-2EA0-8C41101267C3}"/>
              </a:ext>
            </a:extLst>
          </p:cNvPr>
          <p:cNvGraphicFramePr>
            <a:graphicFrameLocks noGrp="1"/>
          </p:cNvGraphicFramePr>
          <p:nvPr/>
        </p:nvGraphicFramePr>
        <p:xfrm>
          <a:off x="6453174" y="5573338"/>
          <a:ext cx="2121243" cy="1327341"/>
        </p:xfrm>
        <a:graphic>
          <a:graphicData uri="http://schemas.openxmlformats.org/drawingml/2006/table">
            <a:tbl>
              <a:tblPr firstRow="1" bandRow="1">
                <a:tableStyleId>{5C22544A-7EE6-4342-B048-85BDC9FD1C3A}</a:tableStyleId>
              </a:tblPr>
              <a:tblGrid>
                <a:gridCol w="707081">
                  <a:extLst>
                    <a:ext uri="{9D8B030D-6E8A-4147-A177-3AD203B41FA5}">
                      <a16:colId xmlns:a16="http://schemas.microsoft.com/office/drawing/2014/main" val="2405224374"/>
                    </a:ext>
                  </a:extLst>
                </a:gridCol>
                <a:gridCol w="707081">
                  <a:extLst>
                    <a:ext uri="{9D8B030D-6E8A-4147-A177-3AD203B41FA5}">
                      <a16:colId xmlns:a16="http://schemas.microsoft.com/office/drawing/2014/main" val="4057611058"/>
                    </a:ext>
                  </a:extLst>
                </a:gridCol>
                <a:gridCol w="707081">
                  <a:extLst>
                    <a:ext uri="{9D8B030D-6E8A-4147-A177-3AD203B41FA5}">
                      <a16:colId xmlns:a16="http://schemas.microsoft.com/office/drawing/2014/main" val="3133489824"/>
                    </a:ext>
                  </a:extLst>
                </a:gridCol>
              </a:tblGrid>
              <a:tr h="442447">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5767028"/>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03030656"/>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14361311"/>
                  </a:ext>
                </a:extLst>
              </a:tr>
            </a:tbl>
          </a:graphicData>
        </a:graphic>
      </p:graphicFrame>
      <p:graphicFrame>
        <p:nvGraphicFramePr>
          <p:cNvPr id="16" name="Table 15">
            <a:extLst>
              <a:ext uri="{FF2B5EF4-FFF2-40B4-BE49-F238E27FC236}">
                <a16:creationId xmlns:a16="http://schemas.microsoft.com/office/drawing/2014/main" id="{5E8BD1AB-8A90-CF64-32E2-B482F2C58762}"/>
              </a:ext>
            </a:extLst>
          </p:cNvPr>
          <p:cNvGraphicFramePr>
            <a:graphicFrameLocks noGrp="1"/>
          </p:cNvGraphicFramePr>
          <p:nvPr/>
        </p:nvGraphicFramePr>
        <p:xfrm>
          <a:off x="11161294" y="447752"/>
          <a:ext cx="2423160" cy="1697748"/>
        </p:xfrm>
        <a:graphic>
          <a:graphicData uri="http://schemas.openxmlformats.org/drawingml/2006/table">
            <a:tbl>
              <a:tblPr firstRow="1" bandRow="1">
                <a:tableStyleId>{5C22544A-7EE6-4342-B048-85BDC9FD1C3A}</a:tableStyleId>
              </a:tblPr>
              <a:tblGrid>
                <a:gridCol w="807720">
                  <a:extLst>
                    <a:ext uri="{9D8B030D-6E8A-4147-A177-3AD203B41FA5}">
                      <a16:colId xmlns:a16="http://schemas.microsoft.com/office/drawing/2014/main" val="4126868885"/>
                    </a:ext>
                  </a:extLst>
                </a:gridCol>
                <a:gridCol w="807720">
                  <a:extLst>
                    <a:ext uri="{9D8B030D-6E8A-4147-A177-3AD203B41FA5}">
                      <a16:colId xmlns:a16="http://schemas.microsoft.com/office/drawing/2014/main" val="2722694696"/>
                    </a:ext>
                  </a:extLst>
                </a:gridCol>
                <a:gridCol w="807720">
                  <a:extLst>
                    <a:ext uri="{9D8B030D-6E8A-4147-A177-3AD203B41FA5}">
                      <a16:colId xmlns:a16="http://schemas.microsoft.com/office/drawing/2014/main" val="3936206850"/>
                    </a:ext>
                  </a:extLst>
                </a:gridCol>
              </a:tblGrid>
              <a:tr h="565916">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565916">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565916">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graphicFrame>
        <p:nvGraphicFramePr>
          <p:cNvPr id="17" name="Table 16">
            <a:extLst>
              <a:ext uri="{FF2B5EF4-FFF2-40B4-BE49-F238E27FC236}">
                <a16:creationId xmlns:a16="http://schemas.microsoft.com/office/drawing/2014/main" id="{E8EE3C7F-0ACA-E65D-5FD7-10BAB444F663}"/>
              </a:ext>
            </a:extLst>
          </p:cNvPr>
          <p:cNvGraphicFramePr>
            <a:graphicFrameLocks noGrp="1"/>
          </p:cNvGraphicFramePr>
          <p:nvPr/>
        </p:nvGraphicFramePr>
        <p:xfrm>
          <a:off x="11137231" y="2844759"/>
          <a:ext cx="2423160" cy="1697748"/>
        </p:xfrm>
        <a:graphic>
          <a:graphicData uri="http://schemas.openxmlformats.org/drawingml/2006/table">
            <a:tbl>
              <a:tblPr firstRow="1" bandRow="1">
                <a:tableStyleId>{5C22544A-7EE6-4342-B048-85BDC9FD1C3A}</a:tableStyleId>
              </a:tblPr>
              <a:tblGrid>
                <a:gridCol w="807720">
                  <a:extLst>
                    <a:ext uri="{9D8B030D-6E8A-4147-A177-3AD203B41FA5}">
                      <a16:colId xmlns:a16="http://schemas.microsoft.com/office/drawing/2014/main" val="4126868885"/>
                    </a:ext>
                  </a:extLst>
                </a:gridCol>
                <a:gridCol w="807720">
                  <a:extLst>
                    <a:ext uri="{9D8B030D-6E8A-4147-A177-3AD203B41FA5}">
                      <a16:colId xmlns:a16="http://schemas.microsoft.com/office/drawing/2014/main" val="2722694696"/>
                    </a:ext>
                  </a:extLst>
                </a:gridCol>
                <a:gridCol w="807720">
                  <a:extLst>
                    <a:ext uri="{9D8B030D-6E8A-4147-A177-3AD203B41FA5}">
                      <a16:colId xmlns:a16="http://schemas.microsoft.com/office/drawing/2014/main" val="3936206850"/>
                    </a:ext>
                  </a:extLst>
                </a:gridCol>
              </a:tblGrid>
              <a:tr h="565916">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565916">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565916">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graphicFrame>
        <p:nvGraphicFramePr>
          <p:cNvPr id="18" name="Table 17">
            <a:extLst>
              <a:ext uri="{FF2B5EF4-FFF2-40B4-BE49-F238E27FC236}">
                <a16:creationId xmlns:a16="http://schemas.microsoft.com/office/drawing/2014/main" id="{4100700B-3BAF-F564-71DE-800365B2FBCE}"/>
              </a:ext>
            </a:extLst>
          </p:cNvPr>
          <p:cNvGraphicFramePr>
            <a:graphicFrameLocks noGrp="1"/>
          </p:cNvGraphicFramePr>
          <p:nvPr/>
        </p:nvGraphicFramePr>
        <p:xfrm>
          <a:off x="11125198" y="5388134"/>
          <a:ext cx="2423160" cy="1697748"/>
        </p:xfrm>
        <a:graphic>
          <a:graphicData uri="http://schemas.openxmlformats.org/drawingml/2006/table">
            <a:tbl>
              <a:tblPr firstRow="1" bandRow="1">
                <a:tableStyleId>{5C22544A-7EE6-4342-B048-85BDC9FD1C3A}</a:tableStyleId>
              </a:tblPr>
              <a:tblGrid>
                <a:gridCol w="807720">
                  <a:extLst>
                    <a:ext uri="{9D8B030D-6E8A-4147-A177-3AD203B41FA5}">
                      <a16:colId xmlns:a16="http://schemas.microsoft.com/office/drawing/2014/main" val="4126868885"/>
                    </a:ext>
                  </a:extLst>
                </a:gridCol>
                <a:gridCol w="807720">
                  <a:extLst>
                    <a:ext uri="{9D8B030D-6E8A-4147-A177-3AD203B41FA5}">
                      <a16:colId xmlns:a16="http://schemas.microsoft.com/office/drawing/2014/main" val="2722694696"/>
                    </a:ext>
                  </a:extLst>
                </a:gridCol>
                <a:gridCol w="807720">
                  <a:extLst>
                    <a:ext uri="{9D8B030D-6E8A-4147-A177-3AD203B41FA5}">
                      <a16:colId xmlns:a16="http://schemas.microsoft.com/office/drawing/2014/main" val="3936206850"/>
                    </a:ext>
                  </a:extLst>
                </a:gridCol>
              </a:tblGrid>
              <a:tr h="565916">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565916">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565916">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sp>
        <p:nvSpPr>
          <p:cNvPr id="19" name="Arrow: Right 18">
            <a:extLst>
              <a:ext uri="{FF2B5EF4-FFF2-40B4-BE49-F238E27FC236}">
                <a16:creationId xmlns:a16="http://schemas.microsoft.com/office/drawing/2014/main" id="{73BC6E90-D9DC-6972-2603-9C502F95934A}"/>
              </a:ext>
            </a:extLst>
          </p:cNvPr>
          <p:cNvSpPr/>
          <p:nvPr/>
        </p:nvSpPr>
        <p:spPr>
          <a:xfrm>
            <a:off x="9386426" y="3474635"/>
            <a:ext cx="1266980" cy="5847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21AC3227-F698-C8DD-6047-175E10630C20}"/>
              </a:ext>
            </a:extLst>
          </p:cNvPr>
          <p:cNvSpPr/>
          <p:nvPr/>
        </p:nvSpPr>
        <p:spPr>
          <a:xfrm>
            <a:off x="9406306" y="1143000"/>
            <a:ext cx="1266980" cy="5847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18994FC2-56BE-4381-3F1F-2B045883CC6B}"/>
              </a:ext>
            </a:extLst>
          </p:cNvPr>
          <p:cNvSpPr/>
          <p:nvPr/>
        </p:nvSpPr>
        <p:spPr>
          <a:xfrm>
            <a:off x="9254418" y="5947122"/>
            <a:ext cx="1266980" cy="5847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654DE3E0-9898-929E-4832-5A5EA47A3D37}"/>
              </a:ext>
            </a:extLst>
          </p:cNvPr>
          <p:cNvGraphicFramePr>
            <a:graphicFrameLocks noGrp="1"/>
          </p:cNvGraphicFramePr>
          <p:nvPr/>
        </p:nvGraphicFramePr>
        <p:xfrm>
          <a:off x="922897" y="2714783"/>
          <a:ext cx="3048000" cy="1957700"/>
        </p:xfrm>
        <a:graphic>
          <a:graphicData uri="http://schemas.openxmlformats.org/drawingml/2006/table">
            <a:tbl>
              <a:tblPr firstRow="1" bandRow="1">
                <a:effectLst>
                  <a:outerShdw blurRad="50800" dist="38100" dir="16200000" rotWithShape="0">
                    <a:prstClr val="black">
                      <a:alpha val="40000"/>
                    </a:prstClr>
                  </a:outerShdw>
                </a:effectLst>
              </a:tblPr>
              <a:tblGrid>
                <a:gridCol w="609600">
                  <a:extLst>
                    <a:ext uri="{9D8B030D-6E8A-4147-A177-3AD203B41FA5}">
                      <a16:colId xmlns:a16="http://schemas.microsoft.com/office/drawing/2014/main" val="1236869242"/>
                    </a:ext>
                  </a:extLst>
                </a:gridCol>
                <a:gridCol w="609600">
                  <a:extLst>
                    <a:ext uri="{9D8B030D-6E8A-4147-A177-3AD203B41FA5}">
                      <a16:colId xmlns:a16="http://schemas.microsoft.com/office/drawing/2014/main" val="1798172312"/>
                    </a:ext>
                  </a:extLst>
                </a:gridCol>
                <a:gridCol w="609600">
                  <a:extLst>
                    <a:ext uri="{9D8B030D-6E8A-4147-A177-3AD203B41FA5}">
                      <a16:colId xmlns:a16="http://schemas.microsoft.com/office/drawing/2014/main" val="2667239718"/>
                    </a:ext>
                  </a:extLst>
                </a:gridCol>
                <a:gridCol w="609600">
                  <a:extLst>
                    <a:ext uri="{9D8B030D-6E8A-4147-A177-3AD203B41FA5}">
                      <a16:colId xmlns:a16="http://schemas.microsoft.com/office/drawing/2014/main" val="1043652255"/>
                    </a:ext>
                  </a:extLst>
                </a:gridCol>
                <a:gridCol w="609600">
                  <a:extLst>
                    <a:ext uri="{9D8B030D-6E8A-4147-A177-3AD203B41FA5}">
                      <a16:colId xmlns:a16="http://schemas.microsoft.com/office/drawing/2014/main" val="3708654029"/>
                    </a:ext>
                  </a:extLst>
                </a:gridCol>
              </a:tblGrid>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197512703"/>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224768322"/>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97374301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0413332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003855486"/>
                  </a:ext>
                </a:extLst>
              </a:tr>
            </a:tbl>
          </a:graphicData>
        </a:graphic>
      </p:graphicFrame>
      <p:graphicFrame>
        <p:nvGraphicFramePr>
          <p:cNvPr id="3" name="Table 2">
            <a:extLst>
              <a:ext uri="{FF2B5EF4-FFF2-40B4-BE49-F238E27FC236}">
                <a16:creationId xmlns:a16="http://schemas.microsoft.com/office/drawing/2014/main" id="{2EFB1BFA-1A71-3140-D5CB-8280C8C66AC0}"/>
              </a:ext>
            </a:extLst>
          </p:cNvPr>
          <p:cNvGraphicFramePr>
            <a:graphicFrameLocks noGrp="1"/>
          </p:cNvGraphicFramePr>
          <p:nvPr/>
        </p:nvGraphicFramePr>
        <p:xfrm>
          <a:off x="915354" y="317776"/>
          <a:ext cx="3048000" cy="1957700"/>
        </p:xfrm>
        <a:graphic>
          <a:graphicData uri="http://schemas.openxmlformats.org/drawingml/2006/table">
            <a:tbl>
              <a:tblPr firstRow="1" bandRow="1">
                <a:effectLst>
                  <a:outerShdw blurRad="50800" dist="38100" dir="16200000" rotWithShape="0">
                    <a:prstClr val="black">
                      <a:alpha val="40000"/>
                    </a:prstClr>
                  </a:outerShdw>
                </a:effectLst>
              </a:tblPr>
              <a:tblGrid>
                <a:gridCol w="609600">
                  <a:extLst>
                    <a:ext uri="{9D8B030D-6E8A-4147-A177-3AD203B41FA5}">
                      <a16:colId xmlns:a16="http://schemas.microsoft.com/office/drawing/2014/main" val="1236869242"/>
                    </a:ext>
                  </a:extLst>
                </a:gridCol>
                <a:gridCol w="609600">
                  <a:extLst>
                    <a:ext uri="{9D8B030D-6E8A-4147-A177-3AD203B41FA5}">
                      <a16:colId xmlns:a16="http://schemas.microsoft.com/office/drawing/2014/main" val="1798172312"/>
                    </a:ext>
                  </a:extLst>
                </a:gridCol>
                <a:gridCol w="609600">
                  <a:extLst>
                    <a:ext uri="{9D8B030D-6E8A-4147-A177-3AD203B41FA5}">
                      <a16:colId xmlns:a16="http://schemas.microsoft.com/office/drawing/2014/main" val="2667239718"/>
                    </a:ext>
                  </a:extLst>
                </a:gridCol>
                <a:gridCol w="609600">
                  <a:extLst>
                    <a:ext uri="{9D8B030D-6E8A-4147-A177-3AD203B41FA5}">
                      <a16:colId xmlns:a16="http://schemas.microsoft.com/office/drawing/2014/main" val="1043652255"/>
                    </a:ext>
                  </a:extLst>
                </a:gridCol>
                <a:gridCol w="609600">
                  <a:extLst>
                    <a:ext uri="{9D8B030D-6E8A-4147-A177-3AD203B41FA5}">
                      <a16:colId xmlns:a16="http://schemas.microsoft.com/office/drawing/2014/main" val="3708654029"/>
                    </a:ext>
                  </a:extLst>
                </a:gridCol>
              </a:tblGrid>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197512703"/>
                  </a:ext>
                </a:extLst>
              </a:tr>
              <a:tr h="391540">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224768322"/>
                  </a:ext>
                </a:extLst>
              </a:tr>
              <a:tr h="391540">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973743010"/>
                  </a:ext>
                </a:extLst>
              </a:tr>
              <a:tr h="391540">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0413332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003855486"/>
                  </a:ext>
                </a:extLst>
              </a:tr>
            </a:tbl>
          </a:graphicData>
        </a:graphic>
      </p:graphicFrame>
      <p:graphicFrame>
        <p:nvGraphicFramePr>
          <p:cNvPr id="4" name="Table 3">
            <a:extLst>
              <a:ext uri="{FF2B5EF4-FFF2-40B4-BE49-F238E27FC236}">
                <a16:creationId xmlns:a16="http://schemas.microsoft.com/office/drawing/2014/main" id="{AAE63408-F237-24EE-79D2-2AA6F4888457}"/>
              </a:ext>
            </a:extLst>
          </p:cNvPr>
          <p:cNvGraphicFramePr>
            <a:graphicFrameLocks noGrp="1"/>
          </p:cNvGraphicFramePr>
          <p:nvPr/>
        </p:nvGraphicFramePr>
        <p:xfrm>
          <a:off x="938941" y="5128182"/>
          <a:ext cx="3048000" cy="1957700"/>
        </p:xfrm>
        <a:graphic>
          <a:graphicData uri="http://schemas.openxmlformats.org/drawingml/2006/table">
            <a:tbl>
              <a:tblPr firstRow="1" bandRow="1">
                <a:effectLst>
                  <a:outerShdw blurRad="50800" dist="38100" dir="16200000" rotWithShape="0">
                    <a:prstClr val="black">
                      <a:alpha val="40000"/>
                    </a:prstClr>
                  </a:outerShdw>
                </a:effectLst>
              </a:tblPr>
              <a:tblGrid>
                <a:gridCol w="609600">
                  <a:extLst>
                    <a:ext uri="{9D8B030D-6E8A-4147-A177-3AD203B41FA5}">
                      <a16:colId xmlns:a16="http://schemas.microsoft.com/office/drawing/2014/main" val="1236869242"/>
                    </a:ext>
                  </a:extLst>
                </a:gridCol>
                <a:gridCol w="609600">
                  <a:extLst>
                    <a:ext uri="{9D8B030D-6E8A-4147-A177-3AD203B41FA5}">
                      <a16:colId xmlns:a16="http://schemas.microsoft.com/office/drawing/2014/main" val="1798172312"/>
                    </a:ext>
                  </a:extLst>
                </a:gridCol>
                <a:gridCol w="609600">
                  <a:extLst>
                    <a:ext uri="{9D8B030D-6E8A-4147-A177-3AD203B41FA5}">
                      <a16:colId xmlns:a16="http://schemas.microsoft.com/office/drawing/2014/main" val="2667239718"/>
                    </a:ext>
                  </a:extLst>
                </a:gridCol>
                <a:gridCol w="609600">
                  <a:extLst>
                    <a:ext uri="{9D8B030D-6E8A-4147-A177-3AD203B41FA5}">
                      <a16:colId xmlns:a16="http://schemas.microsoft.com/office/drawing/2014/main" val="1043652255"/>
                    </a:ext>
                  </a:extLst>
                </a:gridCol>
                <a:gridCol w="609600">
                  <a:extLst>
                    <a:ext uri="{9D8B030D-6E8A-4147-A177-3AD203B41FA5}">
                      <a16:colId xmlns:a16="http://schemas.microsoft.com/office/drawing/2014/main" val="3708654029"/>
                    </a:ext>
                  </a:extLst>
                </a:gridCol>
              </a:tblGrid>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197512703"/>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extLst>
                  <a:ext uri="{0D108BD9-81ED-4DB2-BD59-A6C34878D82A}">
                    <a16:rowId xmlns:a16="http://schemas.microsoft.com/office/drawing/2014/main" val="1224768322"/>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37</a:t>
                      </a:r>
                    </a:p>
                  </a:txBody>
                  <a:tcPr>
                    <a:solidFill>
                      <a:schemeClr val="tx2">
                        <a:lumMod val="20000"/>
                        <a:lumOff val="80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extLst>
                  <a:ext uri="{0D108BD9-81ED-4DB2-BD59-A6C34878D82A}">
                    <a16:rowId xmlns:a16="http://schemas.microsoft.com/office/drawing/2014/main" val="297374301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extLst>
                  <a:ext uri="{0D108BD9-81ED-4DB2-BD59-A6C34878D82A}">
                    <a16:rowId xmlns:a16="http://schemas.microsoft.com/office/drawing/2014/main" val="360413332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003855486"/>
                  </a:ext>
                </a:extLst>
              </a:tr>
            </a:tbl>
          </a:graphicData>
        </a:graphic>
      </p:graphicFrame>
    </p:spTree>
    <p:extLst>
      <p:ext uri="{BB962C8B-B14F-4D97-AF65-F5344CB8AC3E}">
        <p14:creationId xmlns:p14="http://schemas.microsoft.com/office/powerpoint/2010/main" val="2279766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A2E9DF-3E03-D67F-0676-3A7D79646EEA}"/>
              </a:ext>
            </a:extLst>
          </p:cNvPr>
          <p:cNvSpPr txBox="1"/>
          <p:nvPr/>
        </p:nvSpPr>
        <p:spPr>
          <a:xfrm>
            <a:off x="5009711" y="1143000"/>
            <a:ext cx="593124" cy="584775"/>
          </a:xfrm>
          <a:prstGeom prst="rect">
            <a:avLst/>
          </a:prstGeom>
          <a:noFill/>
        </p:spPr>
        <p:txBody>
          <a:bodyPr wrap="square" rtlCol="0">
            <a:spAutoFit/>
          </a:bodyPr>
          <a:lstStyle/>
          <a:p>
            <a:r>
              <a:rPr lang="en-IN" sz="3200" dirty="0"/>
              <a:t>X</a:t>
            </a:r>
          </a:p>
        </p:txBody>
      </p:sp>
      <p:sp>
        <p:nvSpPr>
          <p:cNvPr id="11" name="TextBox 10">
            <a:extLst>
              <a:ext uri="{FF2B5EF4-FFF2-40B4-BE49-F238E27FC236}">
                <a16:creationId xmlns:a16="http://schemas.microsoft.com/office/drawing/2014/main" id="{E11F76E7-51B8-8060-9876-3EBF4F4CE610}"/>
              </a:ext>
            </a:extLst>
          </p:cNvPr>
          <p:cNvSpPr txBox="1"/>
          <p:nvPr/>
        </p:nvSpPr>
        <p:spPr>
          <a:xfrm>
            <a:off x="5009711" y="3509313"/>
            <a:ext cx="593124" cy="584775"/>
          </a:xfrm>
          <a:prstGeom prst="rect">
            <a:avLst/>
          </a:prstGeom>
          <a:noFill/>
        </p:spPr>
        <p:txBody>
          <a:bodyPr wrap="square" rtlCol="0">
            <a:spAutoFit/>
          </a:bodyPr>
          <a:lstStyle/>
          <a:p>
            <a:r>
              <a:rPr lang="en-IN" sz="3200" dirty="0"/>
              <a:t>X</a:t>
            </a:r>
          </a:p>
        </p:txBody>
      </p:sp>
      <p:sp>
        <p:nvSpPr>
          <p:cNvPr id="12" name="TextBox 11">
            <a:extLst>
              <a:ext uri="{FF2B5EF4-FFF2-40B4-BE49-F238E27FC236}">
                <a16:creationId xmlns:a16="http://schemas.microsoft.com/office/drawing/2014/main" id="{C01B0120-D67D-9EB9-07E8-7CD622B1F584}"/>
              </a:ext>
            </a:extLst>
          </p:cNvPr>
          <p:cNvSpPr txBox="1"/>
          <p:nvPr/>
        </p:nvSpPr>
        <p:spPr>
          <a:xfrm>
            <a:off x="5013722" y="5947122"/>
            <a:ext cx="593124" cy="584775"/>
          </a:xfrm>
          <a:prstGeom prst="rect">
            <a:avLst/>
          </a:prstGeom>
          <a:noFill/>
        </p:spPr>
        <p:txBody>
          <a:bodyPr wrap="square" rtlCol="0">
            <a:spAutoFit/>
          </a:bodyPr>
          <a:lstStyle/>
          <a:p>
            <a:r>
              <a:rPr lang="en-IN" sz="3200" dirty="0"/>
              <a:t>X</a:t>
            </a:r>
          </a:p>
        </p:txBody>
      </p:sp>
      <p:graphicFrame>
        <p:nvGraphicFramePr>
          <p:cNvPr id="13" name="Table 12">
            <a:extLst>
              <a:ext uri="{FF2B5EF4-FFF2-40B4-BE49-F238E27FC236}">
                <a16:creationId xmlns:a16="http://schemas.microsoft.com/office/drawing/2014/main" id="{1922A014-C856-8384-E759-E57CDAFDF402}"/>
              </a:ext>
            </a:extLst>
          </p:cNvPr>
          <p:cNvGraphicFramePr>
            <a:graphicFrameLocks noGrp="1"/>
          </p:cNvGraphicFramePr>
          <p:nvPr/>
        </p:nvGraphicFramePr>
        <p:xfrm>
          <a:off x="6453174" y="745364"/>
          <a:ext cx="2121243" cy="1327341"/>
        </p:xfrm>
        <a:graphic>
          <a:graphicData uri="http://schemas.openxmlformats.org/drawingml/2006/table">
            <a:tbl>
              <a:tblPr firstRow="1" bandRow="1">
                <a:tableStyleId>{5C22544A-7EE6-4342-B048-85BDC9FD1C3A}</a:tableStyleId>
              </a:tblPr>
              <a:tblGrid>
                <a:gridCol w="707081">
                  <a:extLst>
                    <a:ext uri="{9D8B030D-6E8A-4147-A177-3AD203B41FA5}">
                      <a16:colId xmlns:a16="http://schemas.microsoft.com/office/drawing/2014/main" val="2405224374"/>
                    </a:ext>
                  </a:extLst>
                </a:gridCol>
                <a:gridCol w="707081">
                  <a:extLst>
                    <a:ext uri="{9D8B030D-6E8A-4147-A177-3AD203B41FA5}">
                      <a16:colId xmlns:a16="http://schemas.microsoft.com/office/drawing/2014/main" val="4057611058"/>
                    </a:ext>
                  </a:extLst>
                </a:gridCol>
                <a:gridCol w="707081">
                  <a:extLst>
                    <a:ext uri="{9D8B030D-6E8A-4147-A177-3AD203B41FA5}">
                      <a16:colId xmlns:a16="http://schemas.microsoft.com/office/drawing/2014/main" val="3133489824"/>
                    </a:ext>
                  </a:extLst>
                </a:gridCol>
              </a:tblGrid>
              <a:tr h="442447">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5767028"/>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03030656"/>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14361311"/>
                  </a:ext>
                </a:extLst>
              </a:tr>
            </a:tbl>
          </a:graphicData>
        </a:graphic>
      </p:graphicFrame>
      <p:graphicFrame>
        <p:nvGraphicFramePr>
          <p:cNvPr id="14" name="Table 13">
            <a:extLst>
              <a:ext uri="{FF2B5EF4-FFF2-40B4-BE49-F238E27FC236}">
                <a16:creationId xmlns:a16="http://schemas.microsoft.com/office/drawing/2014/main" id="{4035792B-31CC-4329-896F-8D1253F829AF}"/>
              </a:ext>
            </a:extLst>
          </p:cNvPr>
          <p:cNvGraphicFramePr>
            <a:graphicFrameLocks noGrp="1"/>
          </p:cNvGraphicFramePr>
          <p:nvPr/>
        </p:nvGraphicFramePr>
        <p:xfrm>
          <a:off x="6453174" y="3103353"/>
          <a:ext cx="2121243" cy="1327341"/>
        </p:xfrm>
        <a:graphic>
          <a:graphicData uri="http://schemas.openxmlformats.org/drawingml/2006/table">
            <a:tbl>
              <a:tblPr firstRow="1" bandRow="1">
                <a:tableStyleId>{5C22544A-7EE6-4342-B048-85BDC9FD1C3A}</a:tableStyleId>
              </a:tblPr>
              <a:tblGrid>
                <a:gridCol w="707081">
                  <a:extLst>
                    <a:ext uri="{9D8B030D-6E8A-4147-A177-3AD203B41FA5}">
                      <a16:colId xmlns:a16="http://schemas.microsoft.com/office/drawing/2014/main" val="2405224374"/>
                    </a:ext>
                  </a:extLst>
                </a:gridCol>
                <a:gridCol w="707081">
                  <a:extLst>
                    <a:ext uri="{9D8B030D-6E8A-4147-A177-3AD203B41FA5}">
                      <a16:colId xmlns:a16="http://schemas.microsoft.com/office/drawing/2014/main" val="4057611058"/>
                    </a:ext>
                  </a:extLst>
                </a:gridCol>
                <a:gridCol w="707081">
                  <a:extLst>
                    <a:ext uri="{9D8B030D-6E8A-4147-A177-3AD203B41FA5}">
                      <a16:colId xmlns:a16="http://schemas.microsoft.com/office/drawing/2014/main" val="3133489824"/>
                    </a:ext>
                  </a:extLst>
                </a:gridCol>
              </a:tblGrid>
              <a:tr h="442447">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5767028"/>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03030656"/>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14361311"/>
                  </a:ext>
                </a:extLst>
              </a:tr>
            </a:tbl>
          </a:graphicData>
        </a:graphic>
      </p:graphicFrame>
      <p:graphicFrame>
        <p:nvGraphicFramePr>
          <p:cNvPr id="15" name="Table 14">
            <a:extLst>
              <a:ext uri="{FF2B5EF4-FFF2-40B4-BE49-F238E27FC236}">
                <a16:creationId xmlns:a16="http://schemas.microsoft.com/office/drawing/2014/main" id="{BB254620-AAB9-89BD-2EA0-8C41101267C3}"/>
              </a:ext>
            </a:extLst>
          </p:cNvPr>
          <p:cNvGraphicFramePr>
            <a:graphicFrameLocks noGrp="1"/>
          </p:cNvGraphicFramePr>
          <p:nvPr/>
        </p:nvGraphicFramePr>
        <p:xfrm>
          <a:off x="6453174" y="5573338"/>
          <a:ext cx="2121243" cy="1327341"/>
        </p:xfrm>
        <a:graphic>
          <a:graphicData uri="http://schemas.openxmlformats.org/drawingml/2006/table">
            <a:tbl>
              <a:tblPr firstRow="1" bandRow="1">
                <a:tableStyleId>{5C22544A-7EE6-4342-B048-85BDC9FD1C3A}</a:tableStyleId>
              </a:tblPr>
              <a:tblGrid>
                <a:gridCol w="707081">
                  <a:extLst>
                    <a:ext uri="{9D8B030D-6E8A-4147-A177-3AD203B41FA5}">
                      <a16:colId xmlns:a16="http://schemas.microsoft.com/office/drawing/2014/main" val="2405224374"/>
                    </a:ext>
                  </a:extLst>
                </a:gridCol>
                <a:gridCol w="707081">
                  <a:extLst>
                    <a:ext uri="{9D8B030D-6E8A-4147-A177-3AD203B41FA5}">
                      <a16:colId xmlns:a16="http://schemas.microsoft.com/office/drawing/2014/main" val="4057611058"/>
                    </a:ext>
                  </a:extLst>
                </a:gridCol>
                <a:gridCol w="707081">
                  <a:extLst>
                    <a:ext uri="{9D8B030D-6E8A-4147-A177-3AD203B41FA5}">
                      <a16:colId xmlns:a16="http://schemas.microsoft.com/office/drawing/2014/main" val="3133489824"/>
                    </a:ext>
                  </a:extLst>
                </a:gridCol>
              </a:tblGrid>
              <a:tr h="442447">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205767028"/>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03030656"/>
                  </a:ext>
                </a:extLst>
              </a:tr>
              <a:tr h="442447">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314361311"/>
                  </a:ext>
                </a:extLst>
              </a:tr>
            </a:tbl>
          </a:graphicData>
        </a:graphic>
      </p:graphicFrame>
      <p:graphicFrame>
        <p:nvGraphicFramePr>
          <p:cNvPr id="16" name="Table 15">
            <a:extLst>
              <a:ext uri="{FF2B5EF4-FFF2-40B4-BE49-F238E27FC236}">
                <a16:creationId xmlns:a16="http://schemas.microsoft.com/office/drawing/2014/main" id="{5E8BD1AB-8A90-CF64-32E2-B482F2C58762}"/>
              </a:ext>
            </a:extLst>
          </p:cNvPr>
          <p:cNvGraphicFramePr>
            <a:graphicFrameLocks noGrp="1"/>
          </p:cNvGraphicFramePr>
          <p:nvPr/>
        </p:nvGraphicFramePr>
        <p:xfrm>
          <a:off x="11161294" y="447752"/>
          <a:ext cx="2423160" cy="1697748"/>
        </p:xfrm>
        <a:graphic>
          <a:graphicData uri="http://schemas.openxmlformats.org/drawingml/2006/table">
            <a:tbl>
              <a:tblPr firstRow="1" bandRow="1">
                <a:tableStyleId>{5C22544A-7EE6-4342-B048-85BDC9FD1C3A}</a:tableStyleId>
              </a:tblPr>
              <a:tblGrid>
                <a:gridCol w="807720">
                  <a:extLst>
                    <a:ext uri="{9D8B030D-6E8A-4147-A177-3AD203B41FA5}">
                      <a16:colId xmlns:a16="http://schemas.microsoft.com/office/drawing/2014/main" val="4126868885"/>
                    </a:ext>
                  </a:extLst>
                </a:gridCol>
                <a:gridCol w="807720">
                  <a:extLst>
                    <a:ext uri="{9D8B030D-6E8A-4147-A177-3AD203B41FA5}">
                      <a16:colId xmlns:a16="http://schemas.microsoft.com/office/drawing/2014/main" val="2722694696"/>
                    </a:ext>
                  </a:extLst>
                </a:gridCol>
                <a:gridCol w="807720">
                  <a:extLst>
                    <a:ext uri="{9D8B030D-6E8A-4147-A177-3AD203B41FA5}">
                      <a16:colId xmlns:a16="http://schemas.microsoft.com/office/drawing/2014/main" val="3936206850"/>
                    </a:ext>
                  </a:extLst>
                </a:gridCol>
              </a:tblGrid>
              <a:tr h="565916">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tx2">
                              <a:lumMod val="50000"/>
                            </a:schemeClr>
                          </a:solidFill>
                        </a:rPr>
                        <a:t>37</a:t>
                      </a:r>
                      <a:endParaRPr lang="en-IN" b="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chemeClr val="tx2">
                              <a:lumMod val="50000"/>
                            </a:schemeClr>
                          </a:solidFill>
                        </a:rPr>
                        <a:t>37</a:t>
                      </a:r>
                      <a:endParaRPr lang="en-IN" b="0" dirty="0">
                        <a:solidFill>
                          <a:schemeClr val="tx2">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565916">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565916">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graphicFrame>
        <p:nvGraphicFramePr>
          <p:cNvPr id="17" name="Table 16">
            <a:extLst>
              <a:ext uri="{FF2B5EF4-FFF2-40B4-BE49-F238E27FC236}">
                <a16:creationId xmlns:a16="http://schemas.microsoft.com/office/drawing/2014/main" id="{E8EE3C7F-0ACA-E65D-5FD7-10BAB444F663}"/>
              </a:ext>
            </a:extLst>
          </p:cNvPr>
          <p:cNvGraphicFramePr>
            <a:graphicFrameLocks noGrp="1"/>
          </p:cNvGraphicFramePr>
          <p:nvPr/>
        </p:nvGraphicFramePr>
        <p:xfrm>
          <a:off x="11137231" y="2844759"/>
          <a:ext cx="2423160" cy="1697748"/>
        </p:xfrm>
        <a:graphic>
          <a:graphicData uri="http://schemas.openxmlformats.org/drawingml/2006/table">
            <a:tbl>
              <a:tblPr firstRow="1" bandRow="1">
                <a:tableStyleId>{5C22544A-7EE6-4342-B048-85BDC9FD1C3A}</a:tableStyleId>
              </a:tblPr>
              <a:tblGrid>
                <a:gridCol w="807720">
                  <a:extLst>
                    <a:ext uri="{9D8B030D-6E8A-4147-A177-3AD203B41FA5}">
                      <a16:colId xmlns:a16="http://schemas.microsoft.com/office/drawing/2014/main" val="4126868885"/>
                    </a:ext>
                  </a:extLst>
                </a:gridCol>
                <a:gridCol w="807720">
                  <a:extLst>
                    <a:ext uri="{9D8B030D-6E8A-4147-A177-3AD203B41FA5}">
                      <a16:colId xmlns:a16="http://schemas.microsoft.com/office/drawing/2014/main" val="2722694696"/>
                    </a:ext>
                  </a:extLst>
                </a:gridCol>
                <a:gridCol w="807720">
                  <a:extLst>
                    <a:ext uri="{9D8B030D-6E8A-4147-A177-3AD203B41FA5}">
                      <a16:colId xmlns:a16="http://schemas.microsoft.com/office/drawing/2014/main" val="3936206850"/>
                    </a:ext>
                  </a:extLst>
                </a:gridCol>
              </a:tblGrid>
              <a:tr h="565916">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rgbClr val="36342F"/>
                          </a:solidFill>
                        </a:rPr>
                        <a:t>37</a:t>
                      </a:r>
                      <a:endParaRPr lang="en-IN" b="0" dirty="0">
                        <a:solidFill>
                          <a:srgbClr val="36342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rgbClr val="36342F"/>
                          </a:solidFill>
                        </a:rPr>
                        <a:t>37</a:t>
                      </a:r>
                      <a:endParaRPr lang="en-IN" b="0" dirty="0">
                        <a:solidFill>
                          <a:srgbClr val="36342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565916">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565916">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graphicFrame>
        <p:nvGraphicFramePr>
          <p:cNvPr id="18" name="Table 17">
            <a:extLst>
              <a:ext uri="{FF2B5EF4-FFF2-40B4-BE49-F238E27FC236}">
                <a16:creationId xmlns:a16="http://schemas.microsoft.com/office/drawing/2014/main" id="{4100700B-3BAF-F564-71DE-800365B2FBCE}"/>
              </a:ext>
            </a:extLst>
          </p:cNvPr>
          <p:cNvGraphicFramePr>
            <a:graphicFrameLocks noGrp="1"/>
          </p:cNvGraphicFramePr>
          <p:nvPr/>
        </p:nvGraphicFramePr>
        <p:xfrm>
          <a:off x="11125198" y="5388134"/>
          <a:ext cx="2423160" cy="1697748"/>
        </p:xfrm>
        <a:graphic>
          <a:graphicData uri="http://schemas.openxmlformats.org/drawingml/2006/table">
            <a:tbl>
              <a:tblPr firstRow="1" bandRow="1">
                <a:tableStyleId>{5C22544A-7EE6-4342-B048-85BDC9FD1C3A}</a:tableStyleId>
              </a:tblPr>
              <a:tblGrid>
                <a:gridCol w="807720">
                  <a:extLst>
                    <a:ext uri="{9D8B030D-6E8A-4147-A177-3AD203B41FA5}">
                      <a16:colId xmlns:a16="http://schemas.microsoft.com/office/drawing/2014/main" val="4126868885"/>
                    </a:ext>
                  </a:extLst>
                </a:gridCol>
                <a:gridCol w="807720">
                  <a:extLst>
                    <a:ext uri="{9D8B030D-6E8A-4147-A177-3AD203B41FA5}">
                      <a16:colId xmlns:a16="http://schemas.microsoft.com/office/drawing/2014/main" val="2722694696"/>
                    </a:ext>
                  </a:extLst>
                </a:gridCol>
                <a:gridCol w="807720">
                  <a:extLst>
                    <a:ext uri="{9D8B030D-6E8A-4147-A177-3AD203B41FA5}">
                      <a16:colId xmlns:a16="http://schemas.microsoft.com/office/drawing/2014/main" val="3936206850"/>
                    </a:ext>
                  </a:extLst>
                </a:gridCol>
              </a:tblGrid>
              <a:tr h="565916">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rgbClr val="36342F"/>
                          </a:solidFill>
                        </a:rPr>
                        <a:t>37</a:t>
                      </a:r>
                      <a:endParaRPr lang="en-IN" b="0" dirty="0">
                        <a:solidFill>
                          <a:srgbClr val="36342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rgbClr val="36342F"/>
                          </a:solidFill>
                        </a:rPr>
                        <a:t>37</a:t>
                      </a:r>
                      <a:endParaRPr lang="en-IN" b="0" dirty="0">
                        <a:solidFill>
                          <a:srgbClr val="36342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565916">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565916">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sp>
        <p:nvSpPr>
          <p:cNvPr id="19" name="Arrow: Right 18">
            <a:extLst>
              <a:ext uri="{FF2B5EF4-FFF2-40B4-BE49-F238E27FC236}">
                <a16:creationId xmlns:a16="http://schemas.microsoft.com/office/drawing/2014/main" id="{73BC6E90-D9DC-6972-2603-9C502F95934A}"/>
              </a:ext>
            </a:extLst>
          </p:cNvPr>
          <p:cNvSpPr/>
          <p:nvPr/>
        </p:nvSpPr>
        <p:spPr>
          <a:xfrm>
            <a:off x="9386426" y="3474635"/>
            <a:ext cx="1266980" cy="5847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21AC3227-F698-C8DD-6047-175E10630C20}"/>
              </a:ext>
            </a:extLst>
          </p:cNvPr>
          <p:cNvSpPr/>
          <p:nvPr/>
        </p:nvSpPr>
        <p:spPr>
          <a:xfrm>
            <a:off x="9406306" y="1143000"/>
            <a:ext cx="1266980" cy="5847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18994FC2-56BE-4381-3F1F-2B045883CC6B}"/>
              </a:ext>
            </a:extLst>
          </p:cNvPr>
          <p:cNvSpPr/>
          <p:nvPr/>
        </p:nvSpPr>
        <p:spPr>
          <a:xfrm>
            <a:off x="9254418" y="5947122"/>
            <a:ext cx="1266980" cy="58477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2" name="Table 1">
            <a:extLst>
              <a:ext uri="{FF2B5EF4-FFF2-40B4-BE49-F238E27FC236}">
                <a16:creationId xmlns:a16="http://schemas.microsoft.com/office/drawing/2014/main" id="{1E9B6626-F0A7-52FB-367D-EB517C4F097C}"/>
              </a:ext>
            </a:extLst>
          </p:cNvPr>
          <p:cNvGraphicFramePr>
            <a:graphicFrameLocks noGrp="1"/>
          </p:cNvGraphicFramePr>
          <p:nvPr/>
        </p:nvGraphicFramePr>
        <p:xfrm>
          <a:off x="749317" y="456537"/>
          <a:ext cx="3048000" cy="1957700"/>
        </p:xfrm>
        <a:graphic>
          <a:graphicData uri="http://schemas.openxmlformats.org/drawingml/2006/table">
            <a:tbl>
              <a:tblPr firstRow="1" bandRow="1">
                <a:effectLst>
                  <a:outerShdw blurRad="50800" dist="38100" dir="16200000" rotWithShape="0">
                    <a:prstClr val="black">
                      <a:alpha val="40000"/>
                    </a:prstClr>
                  </a:outerShdw>
                </a:effectLst>
              </a:tblPr>
              <a:tblGrid>
                <a:gridCol w="609600">
                  <a:extLst>
                    <a:ext uri="{9D8B030D-6E8A-4147-A177-3AD203B41FA5}">
                      <a16:colId xmlns:a16="http://schemas.microsoft.com/office/drawing/2014/main" val="1236869242"/>
                    </a:ext>
                  </a:extLst>
                </a:gridCol>
                <a:gridCol w="609600">
                  <a:extLst>
                    <a:ext uri="{9D8B030D-6E8A-4147-A177-3AD203B41FA5}">
                      <a16:colId xmlns:a16="http://schemas.microsoft.com/office/drawing/2014/main" val="1798172312"/>
                    </a:ext>
                  </a:extLst>
                </a:gridCol>
                <a:gridCol w="609600">
                  <a:extLst>
                    <a:ext uri="{9D8B030D-6E8A-4147-A177-3AD203B41FA5}">
                      <a16:colId xmlns:a16="http://schemas.microsoft.com/office/drawing/2014/main" val="2667239718"/>
                    </a:ext>
                  </a:extLst>
                </a:gridCol>
                <a:gridCol w="609600">
                  <a:extLst>
                    <a:ext uri="{9D8B030D-6E8A-4147-A177-3AD203B41FA5}">
                      <a16:colId xmlns:a16="http://schemas.microsoft.com/office/drawing/2014/main" val="1043652255"/>
                    </a:ext>
                  </a:extLst>
                </a:gridCol>
                <a:gridCol w="609600">
                  <a:extLst>
                    <a:ext uri="{9D8B030D-6E8A-4147-A177-3AD203B41FA5}">
                      <a16:colId xmlns:a16="http://schemas.microsoft.com/office/drawing/2014/main" val="3708654029"/>
                    </a:ext>
                  </a:extLst>
                </a:gridCol>
              </a:tblGrid>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197512703"/>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224768322"/>
                  </a:ext>
                </a:extLst>
              </a:tr>
              <a:tr h="391540">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973743010"/>
                  </a:ext>
                </a:extLst>
              </a:tr>
              <a:tr h="391540">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04133320"/>
                  </a:ext>
                </a:extLst>
              </a:tr>
              <a:tr h="391540">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003855486"/>
                  </a:ext>
                </a:extLst>
              </a:tr>
            </a:tbl>
          </a:graphicData>
        </a:graphic>
      </p:graphicFrame>
      <p:graphicFrame>
        <p:nvGraphicFramePr>
          <p:cNvPr id="3" name="Table 2">
            <a:extLst>
              <a:ext uri="{FF2B5EF4-FFF2-40B4-BE49-F238E27FC236}">
                <a16:creationId xmlns:a16="http://schemas.microsoft.com/office/drawing/2014/main" id="{6507A146-C77F-A6B5-37A6-11B0CC3C301F}"/>
              </a:ext>
            </a:extLst>
          </p:cNvPr>
          <p:cNvGraphicFramePr>
            <a:graphicFrameLocks noGrp="1"/>
          </p:cNvGraphicFramePr>
          <p:nvPr/>
        </p:nvGraphicFramePr>
        <p:xfrm>
          <a:off x="749317" y="2788172"/>
          <a:ext cx="3048000" cy="1957700"/>
        </p:xfrm>
        <a:graphic>
          <a:graphicData uri="http://schemas.openxmlformats.org/drawingml/2006/table">
            <a:tbl>
              <a:tblPr firstRow="1" bandRow="1">
                <a:effectLst>
                  <a:outerShdw blurRad="50800" dist="38100" dir="16200000" rotWithShape="0">
                    <a:prstClr val="black">
                      <a:alpha val="40000"/>
                    </a:prstClr>
                  </a:outerShdw>
                </a:effectLst>
              </a:tblPr>
              <a:tblGrid>
                <a:gridCol w="609600">
                  <a:extLst>
                    <a:ext uri="{9D8B030D-6E8A-4147-A177-3AD203B41FA5}">
                      <a16:colId xmlns:a16="http://schemas.microsoft.com/office/drawing/2014/main" val="1236869242"/>
                    </a:ext>
                  </a:extLst>
                </a:gridCol>
                <a:gridCol w="609600">
                  <a:extLst>
                    <a:ext uri="{9D8B030D-6E8A-4147-A177-3AD203B41FA5}">
                      <a16:colId xmlns:a16="http://schemas.microsoft.com/office/drawing/2014/main" val="1798172312"/>
                    </a:ext>
                  </a:extLst>
                </a:gridCol>
                <a:gridCol w="609600">
                  <a:extLst>
                    <a:ext uri="{9D8B030D-6E8A-4147-A177-3AD203B41FA5}">
                      <a16:colId xmlns:a16="http://schemas.microsoft.com/office/drawing/2014/main" val="2667239718"/>
                    </a:ext>
                  </a:extLst>
                </a:gridCol>
                <a:gridCol w="609600">
                  <a:extLst>
                    <a:ext uri="{9D8B030D-6E8A-4147-A177-3AD203B41FA5}">
                      <a16:colId xmlns:a16="http://schemas.microsoft.com/office/drawing/2014/main" val="1043652255"/>
                    </a:ext>
                  </a:extLst>
                </a:gridCol>
                <a:gridCol w="609600">
                  <a:extLst>
                    <a:ext uri="{9D8B030D-6E8A-4147-A177-3AD203B41FA5}">
                      <a16:colId xmlns:a16="http://schemas.microsoft.com/office/drawing/2014/main" val="3708654029"/>
                    </a:ext>
                  </a:extLst>
                </a:gridCol>
              </a:tblGrid>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197512703"/>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224768322"/>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97374301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60413332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2003855486"/>
                  </a:ext>
                </a:extLst>
              </a:tr>
            </a:tbl>
          </a:graphicData>
        </a:graphic>
      </p:graphicFrame>
      <p:graphicFrame>
        <p:nvGraphicFramePr>
          <p:cNvPr id="4" name="Table 3">
            <a:extLst>
              <a:ext uri="{FF2B5EF4-FFF2-40B4-BE49-F238E27FC236}">
                <a16:creationId xmlns:a16="http://schemas.microsoft.com/office/drawing/2014/main" id="{4A056049-2A25-68BD-CE5B-7BCEC128A72C}"/>
              </a:ext>
            </a:extLst>
          </p:cNvPr>
          <p:cNvGraphicFramePr>
            <a:graphicFrameLocks noGrp="1"/>
          </p:cNvGraphicFramePr>
          <p:nvPr/>
        </p:nvGraphicFramePr>
        <p:xfrm>
          <a:off x="749317" y="5184733"/>
          <a:ext cx="3048000" cy="1957700"/>
        </p:xfrm>
        <a:graphic>
          <a:graphicData uri="http://schemas.openxmlformats.org/drawingml/2006/table">
            <a:tbl>
              <a:tblPr firstRow="1" bandRow="1">
                <a:effectLst>
                  <a:outerShdw blurRad="50800" dist="38100" dir="16200000" rotWithShape="0">
                    <a:prstClr val="black">
                      <a:alpha val="40000"/>
                    </a:prstClr>
                  </a:outerShdw>
                </a:effectLst>
              </a:tblPr>
              <a:tblGrid>
                <a:gridCol w="609600">
                  <a:extLst>
                    <a:ext uri="{9D8B030D-6E8A-4147-A177-3AD203B41FA5}">
                      <a16:colId xmlns:a16="http://schemas.microsoft.com/office/drawing/2014/main" val="1236869242"/>
                    </a:ext>
                  </a:extLst>
                </a:gridCol>
                <a:gridCol w="609600">
                  <a:extLst>
                    <a:ext uri="{9D8B030D-6E8A-4147-A177-3AD203B41FA5}">
                      <a16:colId xmlns:a16="http://schemas.microsoft.com/office/drawing/2014/main" val="1798172312"/>
                    </a:ext>
                  </a:extLst>
                </a:gridCol>
                <a:gridCol w="609600">
                  <a:extLst>
                    <a:ext uri="{9D8B030D-6E8A-4147-A177-3AD203B41FA5}">
                      <a16:colId xmlns:a16="http://schemas.microsoft.com/office/drawing/2014/main" val="2667239718"/>
                    </a:ext>
                  </a:extLst>
                </a:gridCol>
                <a:gridCol w="609600">
                  <a:extLst>
                    <a:ext uri="{9D8B030D-6E8A-4147-A177-3AD203B41FA5}">
                      <a16:colId xmlns:a16="http://schemas.microsoft.com/office/drawing/2014/main" val="1043652255"/>
                    </a:ext>
                  </a:extLst>
                </a:gridCol>
                <a:gridCol w="609600">
                  <a:extLst>
                    <a:ext uri="{9D8B030D-6E8A-4147-A177-3AD203B41FA5}">
                      <a16:colId xmlns:a16="http://schemas.microsoft.com/office/drawing/2014/main" val="3708654029"/>
                    </a:ext>
                  </a:extLst>
                </a:gridCol>
              </a:tblGrid>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3197512703"/>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extLst>
                  <a:ext uri="{0D108BD9-81ED-4DB2-BD59-A6C34878D82A}">
                    <a16:rowId xmlns:a16="http://schemas.microsoft.com/office/drawing/2014/main" val="1224768322"/>
                  </a:ext>
                </a:extLst>
              </a:tr>
              <a:tr h="391540">
                <a:tc>
                  <a:txBody>
                    <a:bodyPr/>
                    <a:lstStyle/>
                    <a:p>
                      <a:pPr algn="ctr"/>
                      <a:r>
                        <a:rPr lang="en-GB" sz="1800" dirty="0">
                          <a:latin typeface="Times New Roman"/>
                        </a:rPr>
                        <a:t>0</a:t>
                      </a:r>
                    </a:p>
                  </a:txBody>
                  <a:tcPr>
                    <a:solidFill>
                      <a:schemeClr val="tx2">
                        <a:lumMod val="20000"/>
                        <a:lumOff val="80000"/>
                      </a:schemeClr>
                    </a:solidFill>
                  </a:tcPr>
                </a:tc>
                <a:tc>
                  <a:txBody>
                    <a:bodyPr/>
                    <a:lstStyle/>
                    <a:p>
                      <a:pPr algn="ctr"/>
                      <a:r>
                        <a:rPr lang="en-GB" sz="1800" dirty="0">
                          <a:latin typeface="Times New Roman"/>
                        </a:rPr>
                        <a:t>37</a:t>
                      </a:r>
                    </a:p>
                  </a:txBody>
                  <a:tcPr>
                    <a:solidFill>
                      <a:schemeClr val="tx2">
                        <a:lumMod val="20000"/>
                        <a:lumOff val="80000"/>
                      </a:schemeClr>
                    </a:solidFill>
                  </a:tcPr>
                </a:tc>
                <a:tc>
                  <a:txBody>
                    <a:bodyPr/>
                    <a:lstStyle/>
                    <a:p>
                      <a:pPr algn="ctr"/>
                      <a:r>
                        <a:rPr lang="en-GB" sz="1800" dirty="0">
                          <a:latin typeface="Times New Roman"/>
                        </a:rPr>
                        <a:t>37</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extLst>
                  <a:ext uri="{0D108BD9-81ED-4DB2-BD59-A6C34878D82A}">
                    <a16:rowId xmlns:a16="http://schemas.microsoft.com/office/drawing/2014/main" val="297374301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accent1">
                        <a:lumMod val="20000"/>
                        <a:lumOff val="80000"/>
                      </a:schemeClr>
                    </a:solidFill>
                  </a:tcPr>
                </a:tc>
                <a:tc>
                  <a:txBody>
                    <a:bodyPr/>
                    <a:lstStyle/>
                    <a:p>
                      <a:pPr algn="ctr"/>
                      <a:r>
                        <a:rPr lang="en-GB" sz="1800" dirty="0">
                          <a:latin typeface="Times New Roman"/>
                        </a:rPr>
                        <a:t>61</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extLst>
                  <a:ext uri="{0D108BD9-81ED-4DB2-BD59-A6C34878D82A}">
                    <a16:rowId xmlns:a16="http://schemas.microsoft.com/office/drawing/2014/main" val="3604133320"/>
                  </a:ext>
                </a:extLst>
              </a:tr>
              <a:tr h="391540">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accent1">
                        <a:lumMod val="20000"/>
                        <a:lumOff val="80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tc>
                  <a:txBody>
                    <a:bodyPr/>
                    <a:lstStyle/>
                    <a:p>
                      <a:pPr algn="ctr"/>
                      <a:r>
                        <a:rPr lang="en-GB" sz="1800" dirty="0">
                          <a:latin typeface="Times New Roman"/>
                        </a:rPr>
                        <a:t>0</a:t>
                      </a:r>
                    </a:p>
                  </a:txBody>
                  <a:tcPr>
                    <a:solidFill>
                      <a:schemeClr val="bg1">
                        <a:lumMod val="65000"/>
                      </a:schemeClr>
                    </a:solidFill>
                  </a:tcPr>
                </a:tc>
                <a:extLst>
                  <a:ext uri="{0D108BD9-81ED-4DB2-BD59-A6C34878D82A}">
                    <a16:rowId xmlns:a16="http://schemas.microsoft.com/office/drawing/2014/main" val="2003855486"/>
                  </a:ext>
                </a:extLst>
              </a:tr>
            </a:tbl>
          </a:graphicData>
        </a:graphic>
      </p:graphicFrame>
      <p:sp>
        <p:nvSpPr>
          <p:cNvPr id="5" name="TextBox 4">
            <a:extLst>
              <a:ext uri="{FF2B5EF4-FFF2-40B4-BE49-F238E27FC236}">
                <a16:creationId xmlns:a16="http://schemas.microsoft.com/office/drawing/2014/main" id="{65E7ACF6-E56D-5027-E519-5A944D3F6C15}"/>
              </a:ext>
            </a:extLst>
          </p:cNvPr>
          <p:cNvSpPr txBox="1"/>
          <p:nvPr/>
        </p:nvSpPr>
        <p:spPr>
          <a:xfrm>
            <a:off x="5093855" y="7582468"/>
            <a:ext cx="5374888"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Fig 8 : Convolution Layer.</a:t>
            </a:r>
          </a:p>
        </p:txBody>
      </p:sp>
    </p:spTree>
    <p:extLst>
      <p:ext uri="{BB962C8B-B14F-4D97-AF65-F5344CB8AC3E}">
        <p14:creationId xmlns:p14="http://schemas.microsoft.com/office/powerpoint/2010/main" val="527510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430766-CE04-D5BD-F42F-126E9B457185}"/>
              </a:ext>
            </a:extLst>
          </p:cNvPr>
          <p:cNvSpPr>
            <a:spLocks noGrp="1"/>
          </p:cNvSpPr>
          <p:nvPr>
            <p:ph idx="1"/>
          </p:nvPr>
        </p:nvSpPr>
        <p:spPr>
          <a:xfrm>
            <a:off x="350520" y="1271604"/>
            <a:ext cx="14279880" cy="914400"/>
          </a:xfrm>
        </p:spPr>
        <p:txBody>
          <a:bodyPr>
            <a:normAutofit/>
          </a:bodyPr>
          <a:lstStyle/>
          <a:p>
            <a:pPr marL="0" indent="0">
              <a:buNone/>
            </a:pPr>
            <a:r>
              <a:rPr lang="en-US" sz="2400" dirty="0">
                <a:solidFill>
                  <a:schemeClr val="tx1"/>
                </a:solidFill>
                <a:effectLst/>
                <a:latin typeface="Times New Roman" panose="02020603050405020304" pitchFamily="18" charset="0"/>
                <a:ea typeface="Times New Roman" panose="02020603050405020304" pitchFamily="18" charset="0"/>
              </a:rPr>
              <a:t>         In Pooling layer 3*3 matrix is reduced to 2*2 matrix, this is done by selecting the maximum of the particular 2*2 matrix for the particular position. Figure </a:t>
            </a:r>
            <a:r>
              <a:rPr lang="en-US" sz="2400" dirty="0">
                <a:latin typeface="Times New Roman" panose="02020603050405020304" pitchFamily="18" charset="0"/>
                <a:ea typeface="Times New Roman" panose="02020603050405020304" pitchFamily="18" charset="0"/>
              </a:rPr>
              <a:t>9</a:t>
            </a:r>
            <a:r>
              <a:rPr lang="en-US" sz="2400" dirty="0">
                <a:solidFill>
                  <a:schemeClr val="tx1"/>
                </a:solidFill>
                <a:effectLst/>
                <a:latin typeface="Times New Roman" panose="02020603050405020304" pitchFamily="18" charset="0"/>
                <a:ea typeface="Times New Roman" panose="02020603050405020304" pitchFamily="18" charset="0"/>
              </a:rPr>
              <a:t> shows the Pooling Layer.</a:t>
            </a:r>
            <a:endParaRPr lang="en-IN" sz="2400" dirty="0"/>
          </a:p>
        </p:txBody>
      </p:sp>
      <p:sp>
        <p:nvSpPr>
          <p:cNvPr id="7" name="Title 4">
            <a:extLst>
              <a:ext uri="{FF2B5EF4-FFF2-40B4-BE49-F238E27FC236}">
                <a16:creationId xmlns:a16="http://schemas.microsoft.com/office/drawing/2014/main" id="{39FCCE74-0A6B-E1D6-62E4-860C8677D64D}"/>
              </a:ext>
            </a:extLst>
          </p:cNvPr>
          <p:cNvSpPr txBox="1">
            <a:spLocks/>
          </p:cNvSpPr>
          <p:nvPr/>
        </p:nvSpPr>
        <p:spPr>
          <a:xfrm>
            <a:off x="-304800" y="228600"/>
            <a:ext cx="4834289" cy="43815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sz="3600" dirty="0">
                <a:latin typeface="Times New Roman" panose="02020603050405020304" pitchFamily="18" charset="0"/>
                <a:cs typeface="Times New Roman" panose="02020603050405020304" pitchFamily="18" charset="0"/>
              </a:rPr>
              <a:t>2. Pooling Layer</a:t>
            </a:r>
          </a:p>
        </p:txBody>
      </p:sp>
      <p:graphicFrame>
        <p:nvGraphicFramePr>
          <p:cNvPr id="8" name="Table 7">
            <a:extLst>
              <a:ext uri="{FF2B5EF4-FFF2-40B4-BE49-F238E27FC236}">
                <a16:creationId xmlns:a16="http://schemas.microsoft.com/office/drawing/2014/main" id="{DE90A199-DD9D-3886-A6E0-A0D6B9BDE96B}"/>
              </a:ext>
            </a:extLst>
          </p:cNvPr>
          <p:cNvGraphicFramePr>
            <a:graphicFrameLocks noGrp="1"/>
          </p:cNvGraphicFramePr>
          <p:nvPr>
            <p:extLst>
              <p:ext uri="{D42A27DB-BD31-4B8C-83A1-F6EECF244321}">
                <p14:modId xmlns:p14="http://schemas.microsoft.com/office/powerpoint/2010/main" val="3697714902"/>
              </p:ext>
            </p:extLst>
          </p:nvPr>
        </p:nvGraphicFramePr>
        <p:xfrm>
          <a:off x="1001027" y="2930621"/>
          <a:ext cx="2651760" cy="2057400"/>
        </p:xfrm>
        <a:graphic>
          <a:graphicData uri="http://schemas.openxmlformats.org/drawingml/2006/table">
            <a:tbl>
              <a:tblPr firstRow="1" bandRow="1">
                <a:tableStyleId>{5C22544A-7EE6-4342-B048-85BDC9FD1C3A}</a:tableStyleId>
              </a:tblPr>
              <a:tblGrid>
                <a:gridCol w="883920">
                  <a:extLst>
                    <a:ext uri="{9D8B030D-6E8A-4147-A177-3AD203B41FA5}">
                      <a16:colId xmlns:a16="http://schemas.microsoft.com/office/drawing/2014/main" val="4126868885"/>
                    </a:ext>
                  </a:extLst>
                </a:gridCol>
                <a:gridCol w="883920">
                  <a:extLst>
                    <a:ext uri="{9D8B030D-6E8A-4147-A177-3AD203B41FA5}">
                      <a16:colId xmlns:a16="http://schemas.microsoft.com/office/drawing/2014/main" val="2722694696"/>
                    </a:ext>
                  </a:extLst>
                </a:gridCol>
                <a:gridCol w="883920">
                  <a:extLst>
                    <a:ext uri="{9D8B030D-6E8A-4147-A177-3AD203B41FA5}">
                      <a16:colId xmlns:a16="http://schemas.microsoft.com/office/drawing/2014/main" val="3936206850"/>
                    </a:ext>
                  </a:extLst>
                </a:gridCol>
              </a:tblGrid>
              <a:tr h="685800">
                <a:tc>
                  <a:txBody>
                    <a:bodyPr/>
                    <a:lstStyle/>
                    <a:p>
                      <a:pPr algn="ctr">
                        <a:lnSpc>
                          <a:spcPct val="150000"/>
                        </a:lnSpc>
                      </a:pPr>
                      <a:r>
                        <a:rPr lang="en-US" b="0" dirty="0">
                          <a:solidFill>
                            <a:schemeClr val="tx1"/>
                          </a:solidFill>
                        </a:rPr>
                        <a:t>-37</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rgbClr val="36342F"/>
                          </a:solidFill>
                        </a:rPr>
                        <a:t>37</a:t>
                      </a:r>
                      <a:endParaRPr lang="en-IN" b="0" dirty="0">
                        <a:solidFill>
                          <a:srgbClr val="36342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b="0" dirty="0">
                          <a:solidFill>
                            <a:srgbClr val="36342F"/>
                          </a:solidFill>
                        </a:rPr>
                        <a:t>37</a:t>
                      </a:r>
                      <a:endParaRPr lang="en-IN" b="0" dirty="0">
                        <a:solidFill>
                          <a:srgbClr val="36342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776342485"/>
                  </a:ext>
                </a:extLst>
              </a:tr>
              <a:tr h="685800">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318548807"/>
                  </a:ext>
                </a:extLst>
              </a:tr>
              <a:tr h="685800">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58950114"/>
                  </a:ext>
                </a:extLst>
              </a:tr>
            </a:tbl>
          </a:graphicData>
        </a:graphic>
      </p:graphicFrame>
      <p:graphicFrame>
        <p:nvGraphicFramePr>
          <p:cNvPr id="9" name="Table 8">
            <a:extLst>
              <a:ext uri="{FF2B5EF4-FFF2-40B4-BE49-F238E27FC236}">
                <a16:creationId xmlns:a16="http://schemas.microsoft.com/office/drawing/2014/main" id="{CD092A8C-5C89-91A5-E0B4-68FF1F868CB9}"/>
              </a:ext>
            </a:extLst>
          </p:cNvPr>
          <p:cNvGraphicFramePr>
            <a:graphicFrameLocks noGrp="1"/>
          </p:cNvGraphicFramePr>
          <p:nvPr/>
        </p:nvGraphicFramePr>
        <p:xfrm>
          <a:off x="6130946" y="2819400"/>
          <a:ext cx="1196286" cy="914400"/>
        </p:xfrm>
        <a:graphic>
          <a:graphicData uri="http://schemas.openxmlformats.org/drawingml/2006/table">
            <a:tbl>
              <a:tblPr firstRow="1" bandRow="1">
                <a:tableStyleId>{5C22544A-7EE6-4342-B048-85BDC9FD1C3A}</a:tableStyleId>
              </a:tblPr>
              <a:tblGrid>
                <a:gridCol w="598143">
                  <a:extLst>
                    <a:ext uri="{9D8B030D-6E8A-4147-A177-3AD203B41FA5}">
                      <a16:colId xmlns:a16="http://schemas.microsoft.com/office/drawing/2014/main" val="3911642800"/>
                    </a:ext>
                  </a:extLst>
                </a:gridCol>
                <a:gridCol w="598143">
                  <a:extLst>
                    <a:ext uri="{9D8B030D-6E8A-4147-A177-3AD203B41FA5}">
                      <a16:colId xmlns:a16="http://schemas.microsoft.com/office/drawing/2014/main" val="2419462742"/>
                    </a:ext>
                  </a:extLst>
                </a:gridCol>
              </a:tblGrid>
              <a:tr h="45720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50976825"/>
                  </a:ext>
                </a:extLst>
              </a:tr>
              <a:tr h="45720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677992836"/>
                  </a:ext>
                </a:extLst>
              </a:tr>
            </a:tbl>
          </a:graphicData>
        </a:graphic>
      </p:graphicFrame>
      <p:sp>
        <p:nvSpPr>
          <p:cNvPr id="10" name="Arrow: Right 9">
            <a:extLst>
              <a:ext uri="{FF2B5EF4-FFF2-40B4-BE49-F238E27FC236}">
                <a16:creationId xmlns:a16="http://schemas.microsoft.com/office/drawing/2014/main" id="{465A1C0E-52C6-2DC3-BD0A-62A091F6DAE6}"/>
              </a:ext>
            </a:extLst>
          </p:cNvPr>
          <p:cNvSpPr/>
          <p:nvPr/>
        </p:nvSpPr>
        <p:spPr>
          <a:xfrm>
            <a:off x="5562600" y="3980405"/>
            <a:ext cx="2446638" cy="32489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D091A027-CE6E-7332-A766-8557DA9605C2}"/>
              </a:ext>
            </a:extLst>
          </p:cNvPr>
          <p:cNvSpPr txBox="1"/>
          <p:nvPr/>
        </p:nvSpPr>
        <p:spPr>
          <a:xfrm>
            <a:off x="5866740" y="4551905"/>
            <a:ext cx="1838357" cy="707886"/>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Pooling layer</a:t>
            </a:r>
          </a:p>
          <a:p>
            <a:pPr algn="ctr"/>
            <a:r>
              <a:rPr lang="en-IN" sz="2000" dirty="0">
                <a:latin typeface="Times New Roman" panose="02020603050405020304" pitchFamily="18" charset="0"/>
                <a:cs typeface="Times New Roman" panose="02020603050405020304" pitchFamily="18" charset="0"/>
              </a:rPr>
              <a:t>[Max Pooling]</a:t>
            </a:r>
          </a:p>
        </p:txBody>
      </p:sp>
      <p:sp>
        <p:nvSpPr>
          <p:cNvPr id="12" name="TextBox 11">
            <a:extLst>
              <a:ext uri="{FF2B5EF4-FFF2-40B4-BE49-F238E27FC236}">
                <a16:creationId xmlns:a16="http://schemas.microsoft.com/office/drawing/2014/main" id="{5D2F77EF-12C8-006B-E657-D4F36B310975}"/>
              </a:ext>
            </a:extLst>
          </p:cNvPr>
          <p:cNvSpPr txBox="1"/>
          <p:nvPr/>
        </p:nvSpPr>
        <p:spPr>
          <a:xfrm>
            <a:off x="5626194" y="6043596"/>
            <a:ext cx="329925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Fig 9 : Pooling Layer</a:t>
            </a:r>
          </a:p>
        </p:txBody>
      </p:sp>
      <p:graphicFrame>
        <p:nvGraphicFramePr>
          <p:cNvPr id="13" name="Table 12">
            <a:extLst>
              <a:ext uri="{FF2B5EF4-FFF2-40B4-BE49-F238E27FC236}">
                <a16:creationId xmlns:a16="http://schemas.microsoft.com/office/drawing/2014/main" id="{B1409527-14D8-C4DE-095C-A0794A6611BA}"/>
              </a:ext>
            </a:extLst>
          </p:cNvPr>
          <p:cNvGraphicFramePr>
            <a:graphicFrameLocks noGrp="1"/>
          </p:cNvGraphicFramePr>
          <p:nvPr/>
        </p:nvGraphicFramePr>
        <p:xfrm>
          <a:off x="11049000" y="3158043"/>
          <a:ext cx="1415424" cy="1393862"/>
        </p:xfrm>
        <a:graphic>
          <a:graphicData uri="http://schemas.openxmlformats.org/drawingml/2006/table">
            <a:tbl>
              <a:tblPr firstRow="1" bandRow="1">
                <a:tableStyleId>{5C22544A-7EE6-4342-B048-85BDC9FD1C3A}</a:tableStyleId>
              </a:tblPr>
              <a:tblGrid>
                <a:gridCol w="707712">
                  <a:extLst>
                    <a:ext uri="{9D8B030D-6E8A-4147-A177-3AD203B41FA5}">
                      <a16:colId xmlns:a16="http://schemas.microsoft.com/office/drawing/2014/main" val="265772259"/>
                    </a:ext>
                  </a:extLst>
                </a:gridCol>
                <a:gridCol w="707712">
                  <a:extLst>
                    <a:ext uri="{9D8B030D-6E8A-4147-A177-3AD203B41FA5}">
                      <a16:colId xmlns:a16="http://schemas.microsoft.com/office/drawing/2014/main" val="1146860381"/>
                    </a:ext>
                  </a:extLst>
                </a:gridCol>
              </a:tblGrid>
              <a:tr h="696931">
                <a:tc>
                  <a:txBody>
                    <a:bodyPr/>
                    <a:lstStyle/>
                    <a:p>
                      <a:pPr algn="ctr">
                        <a:lnSpc>
                          <a:spcPct val="200000"/>
                        </a:lnSpc>
                      </a:pPr>
                      <a:r>
                        <a:rPr lang="en-US" b="0" dirty="0">
                          <a:solidFill>
                            <a:schemeClr val="tx1"/>
                          </a:solidFill>
                        </a:rPr>
                        <a:t>98</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200000"/>
                        </a:lnSpc>
                      </a:pPr>
                      <a:r>
                        <a:rPr lang="en-US" b="0" dirty="0">
                          <a:solidFill>
                            <a:schemeClr val="tx1"/>
                          </a:solidFill>
                        </a:rPr>
                        <a:t>9</a:t>
                      </a:r>
                      <a:r>
                        <a:rPr lang="en-IN"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92451764"/>
                  </a:ext>
                </a:extLst>
              </a:tr>
              <a:tr h="696931">
                <a:tc>
                  <a:txBody>
                    <a:bodyPr/>
                    <a:lstStyle/>
                    <a:p>
                      <a:pPr algn="ctr">
                        <a:lnSpc>
                          <a:spcPct val="200000"/>
                        </a:lnSpc>
                      </a:pPr>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200000"/>
                        </a:lnSpc>
                      </a:pPr>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13291708"/>
                  </a:ext>
                </a:extLst>
              </a:tr>
            </a:tbl>
          </a:graphicData>
        </a:graphic>
      </p:graphicFrame>
      <p:sp>
        <p:nvSpPr>
          <p:cNvPr id="14" name="TextBox 13">
            <a:extLst>
              <a:ext uri="{FF2B5EF4-FFF2-40B4-BE49-F238E27FC236}">
                <a16:creationId xmlns:a16="http://schemas.microsoft.com/office/drawing/2014/main" id="{E5317D96-AB13-A9F2-FCEE-9B86EB3ED4C5}"/>
              </a:ext>
            </a:extLst>
          </p:cNvPr>
          <p:cNvSpPr txBox="1"/>
          <p:nvPr/>
        </p:nvSpPr>
        <p:spPr>
          <a:xfrm>
            <a:off x="10165161" y="4634078"/>
            <a:ext cx="3183102" cy="707886"/>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Pooled output: </a:t>
            </a:r>
          </a:p>
          <a:p>
            <a:pPr algn="ctr"/>
            <a:r>
              <a:rPr lang="en-IN" sz="2000" dirty="0">
                <a:latin typeface="Times New Roman" panose="02020603050405020304" pitchFamily="18" charset="0"/>
                <a:cs typeface="Times New Roman" panose="02020603050405020304" pitchFamily="18" charset="0"/>
              </a:rPr>
              <a:t>2*2 Matrix</a:t>
            </a:r>
          </a:p>
        </p:txBody>
      </p:sp>
    </p:spTree>
    <p:extLst>
      <p:ext uri="{BB962C8B-B14F-4D97-AF65-F5344CB8AC3E}">
        <p14:creationId xmlns:p14="http://schemas.microsoft.com/office/powerpoint/2010/main" val="840354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8E3A0202-FFFA-20D1-F3AC-7F995C535BBD}"/>
              </a:ext>
            </a:extLst>
          </p:cNvPr>
          <p:cNvSpPr txBox="1">
            <a:spLocks/>
          </p:cNvSpPr>
          <p:nvPr/>
        </p:nvSpPr>
        <p:spPr>
          <a:xfrm>
            <a:off x="228600" y="143776"/>
            <a:ext cx="13255147" cy="62183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600" dirty="0">
                <a:latin typeface="Times New Roman" panose="02020603050405020304" pitchFamily="18" charset="0"/>
                <a:cs typeface="Times New Roman" panose="02020603050405020304" pitchFamily="18" charset="0"/>
              </a:rPr>
              <a:t>3. Fully Connected Layer And Output Layer</a:t>
            </a:r>
          </a:p>
        </p:txBody>
      </p:sp>
      <p:sp>
        <p:nvSpPr>
          <p:cNvPr id="10" name="TextBox 9">
            <a:extLst>
              <a:ext uri="{FF2B5EF4-FFF2-40B4-BE49-F238E27FC236}">
                <a16:creationId xmlns:a16="http://schemas.microsoft.com/office/drawing/2014/main" id="{AAFC89A7-20C0-45ED-D8E1-E9AC411B0E32}"/>
              </a:ext>
            </a:extLst>
          </p:cNvPr>
          <p:cNvSpPr txBox="1"/>
          <p:nvPr/>
        </p:nvSpPr>
        <p:spPr>
          <a:xfrm>
            <a:off x="0" y="990600"/>
            <a:ext cx="14630400" cy="1555041"/>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 output of the pooling layer is flattened and this flattened matrix is fed into the Fully Connected Layer. In the fully connected layer there are many layers, Input layer, Hidden layer and Output layers are parts of it. Then this output is fed into the classifier, in this case SoftMax Activation Function is used to classify the image to different human face shapes.</a:t>
            </a:r>
            <a:endParaRPr lang="en-IN" sz="220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9E5EE669-DF2B-4379-609B-1F479BA936F8}"/>
              </a:ext>
            </a:extLst>
          </p:cNvPr>
          <p:cNvGraphicFramePr>
            <a:graphicFrameLocks noGrp="1"/>
          </p:cNvGraphicFramePr>
          <p:nvPr/>
        </p:nvGraphicFramePr>
        <p:xfrm>
          <a:off x="1236336" y="3581400"/>
          <a:ext cx="1415424" cy="1393862"/>
        </p:xfrm>
        <a:graphic>
          <a:graphicData uri="http://schemas.openxmlformats.org/drawingml/2006/table">
            <a:tbl>
              <a:tblPr firstRow="1" bandRow="1">
                <a:tableStyleId>{5C22544A-7EE6-4342-B048-85BDC9FD1C3A}</a:tableStyleId>
              </a:tblPr>
              <a:tblGrid>
                <a:gridCol w="707712">
                  <a:extLst>
                    <a:ext uri="{9D8B030D-6E8A-4147-A177-3AD203B41FA5}">
                      <a16:colId xmlns:a16="http://schemas.microsoft.com/office/drawing/2014/main" val="265772259"/>
                    </a:ext>
                  </a:extLst>
                </a:gridCol>
                <a:gridCol w="707712">
                  <a:extLst>
                    <a:ext uri="{9D8B030D-6E8A-4147-A177-3AD203B41FA5}">
                      <a16:colId xmlns:a16="http://schemas.microsoft.com/office/drawing/2014/main" val="1146860381"/>
                    </a:ext>
                  </a:extLst>
                </a:gridCol>
              </a:tblGrid>
              <a:tr h="696931">
                <a:tc>
                  <a:txBody>
                    <a:bodyPr/>
                    <a:lstStyle/>
                    <a:p>
                      <a:pPr algn="ctr">
                        <a:lnSpc>
                          <a:spcPct val="200000"/>
                        </a:lnSpc>
                      </a:pPr>
                      <a:r>
                        <a:rPr lang="en-US" b="0" dirty="0">
                          <a:solidFill>
                            <a:schemeClr val="tx1"/>
                          </a:solidFill>
                        </a:rPr>
                        <a:t>98</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lnSpc>
                          <a:spcPct val="200000"/>
                        </a:lnSpc>
                      </a:pPr>
                      <a:r>
                        <a:rPr lang="en-US" b="0" dirty="0">
                          <a:solidFill>
                            <a:schemeClr val="tx1"/>
                          </a:solidFill>
                        </a:rPr>
                        <a:t>9</a:t>
                      </a:r>
                      <a:r>
                        <a:rPr lang="en-IN"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92451764"/>
                  </a:ext>
                </a:extLst>
              </a:tr>
              <a:tr h="696931">
                <a:tc>
                  <a:txBody>
                    <a:bodyPr/>
                    <a:lstStyle/>
                    <a:p>
                      <a:pPr algn="ctr">
                        <a:lnSpc>
                          <a:spcPct val="200000"/>
                        </a:lnSpc>
                      </a:pPr>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lnSpc>
                          <a:spcPct val="200000"/>
                        </a:lnSpc>
                      </a:pPr>
                      <a:r>
                        <a:rPr lang="en-US" dirty="0"/>
                        <a:t>98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013291708"/>
                  </a:ext>
                </a:extLst>
              </a:tr>
            </a:tbl>
          </a:graphicData>
        </a:graphic>
      </p:graphicFrame>
      <p:sp>
        <p:nvSpPr>
          <p:cNvPr id="12" name="Arrow: Right 11">
            <a:extLst>
              <a:ext uri="{FF2B5EF4-FFF2-40B4-BE49-F238E27FC236}">
                <a16:creationId xmlns:a16="http://schemas.microsoft.com/office/drawing/2014/main" id="{17D09FC2-48F0-5904-0654-B740A5460EF5}"/>
              </a:ext>
            </a:extLst>
          </p:cNvPr>
          <p:cNvSpPr/>
          <p:nvPr/>
        </p:nvSpPr>
        <p:spPr>
          <a:xfrm>
            <a:off x="3492137" y="4067020"/>
            <a:ext cx="1611086" cy="4226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13" name="Table 12">
            <a:extLst>
              <a:ext uri="{FF2B5EF4-FFF2-40B4-BE49-F238E27FC236}">
                <a16:creationId xmlns:a16="http://schemas.microsoft.com/office/drawing/2014/main" id="{60798866-C56C-B247-2B40-2FEBF8D0EE98}"/>
              </a:ext>
            </a:extLst>
          </p:cNvPr>
          <p:cNvGraphicFramePr>
            <a:graphicFrameLocks noGrp="1"/>
          </p:cNvGraphicFramePr>
          <p:nvPr/>
        </p:nvGraphicFramePr>
        <p:xfrm>
          <a:off x="6522996" y="2895600"/>
          <a:ext cx="792204" cy="3599544"/>
        </p:xfrm>
        <a:graphic>
          <a:graphicData uri="http://schemas.openxmlformats.org/drawingml/2006/table">
            <a:tbl>
              <a:tblPr firstRow="1" bandRow="1">
                <a:tableStyleId>{5C22544A-7EE6-4342-B048-85BDC9FD1C3A}</a:tableStyleId>
              </a:tblPr>
              <a:tblGrid>
                <a:gridCol w="792204">
                  <a:extLst>
                    <a:ext uri="{9D8B030D-6E8A-4147-A177-3AD203B41FA5}">
                      <a16:colId xmlns:a16="http://schemas.microsoft.com/office/drawing/2014/main" val="1090686459"/>
                    </a:ext>
                  </a:extLst>
                </a:gridCol>
              </a:tblGrid>
              <a:tr h="899886">
                <a:tc>
                  <a:txBody>
                    <a:bodyPr/>
                    <a:lstStyle/>
                    <a:p>
                      <a:pPr algn="ctr">
                        <a:lnSpc>
                          <a:spcPct val="250000"/>
                        </a:lnSpc>
                      </a:pPr>
                      <a:r>
                        <a:rPr lang="en-US" b="0" dirty="0">
                          <a:solidFill>
                            <a:schemeClr val="tx1"/>
                          </a:solidFill>
                        </a:rPr>
                        <a:t>98</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0870200"/>
                  </a:ext>
                </a:extLst>
              </a:tr>
              <a:tr h="899886">
                <a:tc>
                  <a:txBody>
                    <a:bodyPr/>
                    <a:lstStyle/>
                    <a:p>
                      <a:pPr algn="ctr">
                        <a:lnSpc>
                          <a:spcPct val="250000"/>
                        </a:lnSpc>
                      </a:pPr>
                      <a:r>
                        <a:rPr lang="en-US" dirty="0">
                          <a:solidFill>
                            <a:schemeClr val="tx1"/>
                          </a:solidFill>
                        </a:rPr>
                        <a:t>9</a:t>
                      </a:r>
                      <a:r>
                        <a:rPr lang="en-IN"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787506181"/>
                  </a:ext>
                </a:extLst>
              </a:tr>
              <a:tr h="899886">
                <a:tc>
                  <a:txBody>
                    <a:bodyPr/>
                    <a:lstStyle/>
                    <a:p>
                      <a:pPr algn="ctr">
                        <a:lnSpc>
                          <a:spcPct val="250000"/>
                        </a:lnSpc>
                      </a:pPr>
                      <a:r>
                        <a:rPr lang="en-US" dirty="0">
                          <a:solidFill>
                            <a:schemeClr val="tx1"/>
                          </a:solidFill>
                        </a:rPr>
                        <a:t>98</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56028555"/>
                  </a:ext>
                </a:extLst>
              </a:tr>
              <a:tr h="899886">
                <a:tc>
                  <a:txBody>
                    <a:bodyPr/>
                    <a:lstStyle/>
                    <a:p>
                      <a:pPr algn="ctr">
                        <a:lnSpc>
                          <a:spcPct val="250000"/>
                        </a:lnSpc>
                      </a:pPr>
                      <a:r>
                        <a:rPr lang="en-US" dirty="0">
                          <a:solidFill>
                            <a:schemeClr val="tx1"/>
                          </a:solidFill>
                        </a:rPr>
                        <a:t>98</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85051044"/>
                  </a:ext>
                </a:extLst>
              </a:tr>
            </a:tbl>
          </a:graphicData>
        </a:graphic>
      </p:graphicFrame>
      <p:sp>
        <p:nvSpPr>
          <p:cNvPr id="14" name="Arrow: Right 13">
            <a:extLst>
              <a:ext uri="{FF2B5EF4-FFF2-40B4-BE49-F238E27FC236}">
                <a16:creationId xmlns:a16="http://schemas.microsoft.com/office/drawing/2014/main" id="{BB32D03A-F8D3-32C8-6BC0-7A57DFAB8591}"/>
              </a:ext>
            </a:extLst>
          </p:cNvPr>
          <p:cNvSpPr/>
          <p:nvPr/>
        </p:nvSpPr>
        <p:spPr>
          <a:xfrm>
            <a:off x="8684623" y="4103115"/>
            <a:ext cx="1611086" cy="4226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15" name="Table 14">
            <a:extLst>
              <a:ext uri="{FF2B5EF4-FFF2-40B4-BE49-F238E27FC236}">
                <a16:creationId xmlns:a16="http://schemas.microsoft.com/office/drawing/2014/main" id="{473BF871-CFBB-6B26-1467-AAC699AA3E4C}"/>
              </a:ext>
            </a:extLst>
          </p:cNvPr>
          <p:cNvGraphicFramePr>
            <a:graphicFrameLocks noGrp="1"/>
          </p:cNvGraphicFramePr>
          <p:nvPr/>
        </p:nvGraphicFramePr>
        <p:xfrm>
          <a:off x="10896600" y="3278512"/>
          <a:ext cx="3046014" cy="2095198"/>
        </p:xfrm>
        <a:graphic>
          <a:graphicData uri="http://schemas.openxmlformats.org/drawingml/2006/table">
            <a:tbl>
              <a:tblPr firstRow="1" bandRow="1">
                <a:tableStyleId>{5C22544A-7EE6-4342-B048-85BDC9FD1C3A}</a:tableStyleId>
              </a:tblPr>
              <a:tblGrid>
                <a:gridCol w="3046014">
                  <a:extLst>
                    <a:ext uri="{9D8B030D-6E8A-4147-A177-3AD203B41FA5}">
                      <a16:colId xmlns:a16="http://schemas.microsoft.com/office/drawing/2014/main" val="747743342"/>
                    </a:ext>
                  </a:extLst>
                </a:gridCol>
              </a:tblGrid>
              <a:tr h="2095198">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lang="en-IN" sz="2000" dirty="0">
                        <a:solidFill>
                          <a:srgbClr val="36342F"/>
                        </a:solidFill>
                        <a:latin typeface="Times New Roman" panose="02020603050405020304" pitchFamily="18" charset="0"/>
                        <a:cs typeface="Times New Roman" panose="02020603050405020304" pitchFamily="18" charset="0"/>
                      </a:endParaRPr>
                    </a:p>
                    <a:p>
                      <a:pPr marL="0" marR="0" lvl="0" indent="0" algn="ctr" defTabSz="1097280" rtl="0" eaLnBrk="1" fontAlgn="auto" latinLnBrk="0" hangingPunct="1">
                        <a:lnSpc>
                          <a:spcPct val="100000"/>
                        </a:lnSpc>
                        <a:spcBef>
                          <a:spcPts val="0"/>
                        </a:spcBef>
                        <a:spcAft>
                          <a:spcPts val="0"/>
                        </a:spcAft>
                        <a:buClrTx/>
                        <a:buSzTx/>
                        <a:buFontTx/>
                        <a:buNone/>
                        <a:tabLst/>
                        <a:defRPr/>
                      </a:pP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marR="0" lvl="0" indent="0" algn="ctr" defTabSz="1097280" rtl="0" eaLnBrk="1" fontAlgn="auto" latinLnBrk="0" hangingPunct="1">
                        <a:lnSpc>
                          <a:spcPct val="100000"/>
                        </a:lnSpc>
                        <a:spcBef>
                          <a:spcPts val="0"/>
                        </a:spcBef>
                        <a:spcAft>
                          <a:spcPts val="0"/>
                        </a:spcAft>
                        <a:buClrTx/>
                        <a:buSzTx/>
                        <a:buFontTx/>
                        <a:buNone/>
                        <a:tabLst/>
                        <a:defRPr/>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THE FULLY</a:t>
                      </a:r>
                    </a:p>
                    <a:p>
                      <a:pPr marL="0" marR="0" lvl="0" indent="0" algn="ctr" defTabSz="1097280" rtl="0" eaLnBrk="1" fontAlgn="auto" latinLnBrk="0" hangingPunct="1">
                        <a:lnSpc>
                          <a:spcPct val="100000"/>
                        </a:lnSpc>
                        <a:spcBef>
                          <a:spcPts val="0"/>
                        </a:spcBef>
                        <a:spcAft>
                          <a:spcPts val="0"/>
                        </a:spcAft>
                        <a:buClrTx/>
                        <a:buSzTx/>
                        <a:buFontTx/>
                        <a:buNone/>
                        <a:tabLst/>
                        <a:defRPr/>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CONNECTED</a:t>
                      </a:r>
                    </a:p>
                    <a:p>
                      <a:pPr marL="0" marR="0" lvl="0" indent="0" algn="ctr" defTabSz="1097280" rtl="0" eaLnBrk="1" fontAlgn="auto" latinLnBrk="0" hangingPunct="1">
                        <a:lnSpc>
                          <a:spcPct val="100000"/>
                        </a:lnSpc>
                        <a:spcBef>
                          <a:spcPts val="0"/>
                        </a:spcBef>
                        <a:spcAft>
                          <a:spcPts val="0"/>
                        </a:spcAft>
                        <a:buClrTx/>
                        <a:buSzTx/>
                        <a:buFontTx/>
                        <a:buNone/>
                        <a:tabLst/>
                        <a:defRPr/>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LAYER</a:t>
                      </a:r>
                    </a:p>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398210844"/>
                  </a:ext>
                </a:extLst>
              </a:tr>
            </a:tbl>
          </a:graphicData>
        </a:graphic>
      </p:graphicFrame>
      <p:sp>
        <p:nvSpPr>
          <p:cNvPr id="16" name="TextBox 15">
            <a:extLst>
              <a:ext uri="{FF2B5EF4-FFF2-40B4-BE49-F238E27FC236}">
                <a16:creationId xmlns:a16="http://schemas.microsoft.com/office/drawing/2014/main" id="{B5FB9AC2-18FB-EEEE-91B6-32FC3BC25E15}"/>
              </a:ext>
            </a:extLst>
          </p:cNvPr>
          <p:cNvSpPr txBox="1"/>
          <p:nvPr/>
        </p:nvSpPr>
        <p:spPr>
          <a:xfrm>
            <a:off x="5867987" y="6599717"/>
            <a:ext cx="2894426"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Flattened Matrix</a:t>
            </a:r>
          </a:p>
        </p:txBody>
      </p:sp>
      <p:sp>
        <p:nvSpPr>
          <p:cNvPr id="2" name="TextBox 1">
            <a:extLst>
              <a:ext uri="{FF2B5EF4-FFF2-40B4-BE49-F238E27FC236}">
                <a16:creationId xmlns:a16="http://schemas.microsoft.com/office/drawing/2014/main" id="{9EA44BBC-20A1-DEDF-0CA0-1C75E6E73F73}"/>
              </a:ext>
            </a:extLst>
          </p:cNvPr>
          <p:cNvSpPr txBox="1"/>
          <p:nvPr/>
        </p:nvSpPr>
        <p:spPr>
          <a:xfrm>
            <a:off x="352497" y="5181600"/>
            <a:ext cx="3183102" cy="707886"/>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Pooled output: </a:t>
            </a:r>
          </a:p>
          <a:p>
            <a:pPr algn="ctr"/>
            <a:r>
              <a:rPr lang="en-IN" sz="2000" dirty="0">
                <a:latin typeface="Times New Roman" panose="02020603050405020304" pitchFamily="18" charset="0"/>
                <a:cs typeface="Times New Roman" panose="02020603050405020304" pitchFamily="18" charset="0"/>
              </a:rPr>
              <a:t>2*2 Matrix</a:t>
            </a:r>
          </a:p>
        </p:txBody>
      </p:sp>
    </p:spTree>
    <p:extLst>
      <p:ext uri="{BB962C8B-B14F-4D97-AF65-F5344CB8AC3E}">
        <p14:creationId xmlns:p14="http://schemas.microsoft.com/office/powerpoint/2010/main" val="1540202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83055E4-41AE-EF37-874C-3BECB0948577}"/>
              </a:ext>
            </a:extLst>
          </p:cNvPr>
          <p:cNvSpPr txBox="1">
            <a:spLocks/>
          </p:cNvSpPr>
          <p:nvPr/>
        </p:nvSpPr>
        <p:spPr>
          <a:xfrm>
            <a:off x="533400" y="304800"/>
            <a:ext cx="13605109" cy="155229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3600" b="1" dirty="0">
                <a:solidFill>
                  <a:srgbClr val="891589"/>
                </a:solidFill>
                <a:latin typeface="Times New Roman" panose="02020603050405020304" pitchFamily="18" charset="0"/>
                <a:cs typeface="Times New Roman" panose="02020603050405020304" pitchFamily="18" charset="0"/>
              </a:rPr>
              <a:t>FULLY CONNECTED LAYER AND OUTPUT LAYER</a:t>
            </a:r>
          </a:p>
        </p:txBody>
      </p:sp>
      <p:graphicFrame>
        <p:nvGraphicFramePr>
          <p:cNvPr id="8" name="Table 7">
            <a:extLst>
              <a:ext uri="{FF2B5EF4-FFF2-40B4-BE49-F238E27FC236}">
                <a16:creationId xmlns:a16="http://schemas.microsoft.com/office/drawing/2014/main" id="{52630E34-B6B0-C931-AE02-301F999D8990}"/>
              </a:ext>
            </a:extLst>
          </p:cNvPr>
          <p:cNvGraphicFramePr>
            <a:graphicFrameLocks noGrp="1"/>
          </p:cNvGraphicFramePr>
          <p:nvPr/>
        </p:nvGraphicFramePr>
        <p:xfrm>
          <a:off x="1143000" y="2133600"/>
          <a:ext cx="762000" cy="3599544"/>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090686459"/>
                    </a:ext>
                  </a:extLst>
                </a:gridCol>
              </a:tblGrid>
              <a:tr h="899886">
                <a:tc>
                  <a:txBody>
                    <a:bodyPr/>
                    <a:lstStyle/>
                    <a:p>
                      <a:pPr algn="ctr">
                        <a:lnSpc>
                          <a:spcPct val="250000"/>
                        </a:lnSpc>
                      </a:pPr>
                      <a:r>
                        <a:rPr lang="en-US" b="0" dirty="0">
                          <a:solidFill>
                            <a:schemeClr val="tx1"/>
                          </a:solidFill>
                        </a:rPr>
                        <a:t>98</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0870200"/>
                  </a:ext>
                </a:extLst>
              </a:tr>
              <a:tr h="899886">
                <a:tc>
                  <a:txBody>
                    <a:bodyPr/>
                    <a:lstStyle/>
                    <a:p>
                      <a:pPr algn="ctr">
                        <a:lnSpc>
                          <a:spcPct val="250000"/>
                        </a:lnSpc>
                      </a:pPr>
                      <a:r>
                        <a:rPr lang="en-US" dirty="0">
                          <a:solidFill>
                            <a:schemeClr val="tx1"/>
                          </a:solidFill>
                        </a:rPr>
                        <a:t>9</a:t>
                      </a:r>
                      <a:r>
                        <a:rPr lang="en-IN"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787506181"/>
                  </a:ext>
                </a:extLst>
              </a:tr>
              <a:tr h="899886">
                <a:tc>
                  <a:txBody>
                    <a:bodyPr/>
                    <a:lstStyle/>
                    <a:p>
                      <a:pPr algn="ctr">
                        <a:lnSpc>
                          <a:spcPct val="250000"/>
                        </a:lnSpc>
                      </a:pPr>
                      <a:r>
                        <a:rPr lang="en-US" dirty="0">
                          <a:solidFill>
                            <a:schemeClr val="tx1"/>
                          </a:solidFill>
                        </a:rPr>
                        <a:t>98</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56028555"/>
                  </a:ext>
                </a:extLst>
              </a:tr>
              <a:tr h="899886">
                <a:tc>
                  <a:txBody>
                    <a:bodyPr/>
                    <a:lstStyle/>
                    <a:p>
                      <a:pPr algn="ctr">
                        <a:lnSpc>
                          <a:spcPct val="250000"/>
                        </a:lnSpc>
                      </a:pPr>
                      <a:r>
                        <a:rPr lang="en-US" dirty="0">
                          <a:solidFill>
                            <a:schemeClr val="tx1"/>
                          </a:solidFill>
                        </a:rPr>
                        <a:t>98</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85051044"/>
                  </a:ext>
                </a:extLst>
              </a:tr>
            </a:tbl>
          </a:graphicData>
        </a:graphic>
      </p:graphicFrame>
      <p:sp>
        <p:nvSpPr>
          <p:cNvPr id="95" name="TextBox 94">
            <a:extLst>
              <a:ext uri="{FF2B5EF4-FFF2-40B4-BE49-F238E27FC236}">
                <a16:creationId xmlns:a16="http://schemas.microsoft.com/office/drawing/2014/main" id="{9C1D70E7-3073-E3E2-87EF-82E21AEACD45}"/>
              </a:ext>
            </a:extLst>
          </p:cNvPr>
          <p:cNvSpPr txBox="1"/>
          <p:nvPr/>
        </p:nvSpPr>
        <p:spPr>
          <a:xfrm>
            <a:off x="533400" y="5855749"/>
            <a:ext cx="1981200" cy="707886"/>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One dimensional array</a:t>
            </a:r>
          </a:p>
        </p:txBody>
      </p:sp>
      <p:sp>
        <p:nvSpPr>
          <p:cNvPr id="96" name="TextBox 95">
            <a:extLst>
              <a:ext uri="{FF2B5EF4-FFF2-40B4-BE49-F238E27FC236}">
                <a16:creationId xmlns:a16="http://schemas.microsoft.com/office/drawing/2014/main" id="{21BEE184-B513-921C-CA27-47DAD992A326}"/>
              </a:ext>
            </a:extLst>
          </p:cNvPr>
          <p:cNvSpPr txBox="1"/>
          <p:nvPr/>
        </p:nvSpPr>
        <p:spPr>
          <a:xfrm>
            <a:off x="4415661" y="6954870"/>
            <a:ext cx="56034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rPr>
              <a:t>Fig 10: </a:t>
            </a:r>
            <a:r>
              <a:rPr lang="en-US" sz="2000" dirty="0">
                <a:latin typeface="Times New Roman"/>
                <a:cs typeface="Times New Roman"/>
              </a:rPr>
              <a:t>Fully Connected Layer and Output Layer</a:t>
            </a:r>
            <a:endParaRPr lang="en-US" sz="2000" dirty="0"/>
          </a:p>
        </p:txBody>
      </p:sp>
      <p:grpSp>
        <p:nvGrpSpPr>
          <p:cNvPr id="183" name="Group 13">
            <a:extLst>
              <a:ext uri="{FF2B5EF4-FFF2-40B4-BE49-F238E27FC236}">
                <a16:creationId xmlns:a16="http://schemas.microsoft.com/office/drawing/2014/main" id="{811BE632-9085-7675-196E-5400378B1583}"/>
              </a:ext>
            </a:extLst>
          </p:cNvPr>
          <p:cNvGrpSpPr/>
          <p:nvPr/>
        </p:nvGrpSpPr>
        <p:grpSpPr>
          <a:xfrm>
            <a:off x="4267200" y="1610644"/>
            <a:ext cx="9260578" cy="4451450"/>
            <a:chOff x="2658793" y="1242837"/>
            <a:chExt cx="10645292" cy="4426450"/>
          </a:xfrm>
        </p:grpSpPr>
        <p:sp>
          <p:nvSpPr>
            <p:cNvPr id="184" name="Google Shape;559;p10">
              <a:extLst>
                <a:ext uri="{FF2B5EF4-FFF2-40B4-BE49-F238E27FC236}">
                  <a16:creationId xmlns:a16="http://schemas.microsoft.com/office/drawing/2014/main" id="{7C41EBC0-7697-706E-CEBD-FB35259969F6}"/>
                </a:ext>
              </a:extLst>
            </p:cNvPr>
            <p:cNvSpPr txBox="1"/>
            <p:nvPr/>
          </p:nvSpPr>
          <p:spPr>
            <a:xfrm>
              <a:off x="10552050" y="2326248"/>
              <a:ext cx="2391463" cy="630399"/>
            </a:xfrm>
            <a:prstGeom prst="rect">
              <a:avLst/>
            </a:prstGeom>
            <a:noFill/>
            <a:ln>
              <a:noFill/>
            </a:ln>
          </p:spPr>
          <p:txBody>
            <a:bodyPr spcFirstLastPara="1" wrap="square" lIns="91425" tIns="91425" rIns="91425" bIns="91425" anchor="t" anchorCtr="0">
              <a:noAutofit/>
            </a:bodyPr>
            <a:lstStyle/>
            <a:p>
              <a:pPr lvl="0"/>
              <a:endParaRPr sz="1600" dirty="0">
                <a:latin typeface="Times New Roman" panose="02020603050405020304" pitchFamily="18" charset="0"/>
                <a:cs typeface="Times New Roman" panose="02020603050405020304" pitchFamily="18" charset="0"/>
              </a:endParaRPr>
            </a:p>
          </p:txBody>
        </p:sp>
        <p:sp>
          <p:nvSpPr>
            <p:cNvPr id="185" name="Google Shape;561;p10">
              <a:extLst>
                <a:ext uri="{FF2B5EF4-FFF2-40B4-BE49-F238E27FC236}">
                  <a16:creationId xmlns:a16="http://schemas.microsoft.com/office/drawing/2014/main" id="{55EA9A74-B9EA-C945-3A56-3D26DAB42612}"/>
                </a:ext>
              </a:extLst>
            </p:cNvPr>
            <p:cNvSpPr txBox="1"/>
            <p:nvPr/>
          </p:nvSpPr>
          <p:spPr>
            <a:xfrm>
              <a:off x="11429975" y="2771133"/>
              <a:ext cx="1874110" cy="410716"/>
            </a:xfrm>
            <a:prstGeom prst="rect">
              <a:avLst/>
            </a:prstGeom>
            <a:noFill/>
            <a:ln>
              <a:noFill/>
            </a:ln>
          </p:spPr>
          <p:txBody>
            <a:bodyPr spcFirstLastPara="1" wrap="square" lIns="91425" tIns="91425" rIns="91425" bIns="91425" anchor="t" anchorCtr="0">
              <a:noAutofit/>
            </a:bodyPr>
            <a:lstStyle/>
            <a:p>
              <a:r>
                <a:rPr lang="en-US" sz="2000" dirty="0">
                  <a:latin typeface="Times New Roman" panose="02020603050405020304" pitchFamily="18" charset="0"/>
                  <a:cs typeface="Times New Roman" panose="02020603050405020304" pitchFamily="18" charset="0"/>
                </a:rPr>
                <a:t> Oval</a:t>
              </a:r>
              <a:endParaRPr sz="2000" dirty="0">
                <a:latin typeface="Times New Roman" panose="02020603050405020304" pitchFamily="18" charset="0"/>
                <a:cs typeface="Times New Roman" panose="02020603050405020304" pitchFamily="18" charset="0"/>
              </a:endParaRPr>
            </a:p>
          </p:txBody>
        </p:sp>
        <p:sp>
          <p:nvSpPr>
            <p:cNvPr id="186" name="Rectangle 185">
              <a:extLst>
                <a:ext uri="{FF2B5EF4-FFF2-40B4-BE49-F238E27FC236}">
                  <a16:creationId xmlns:a16="http://schemas.microsoft.com/office/drawing/2014/main" id="{363A60BD-75E8-E282-CE6D-47CC73042E52}"/>
                </a:ext>
              </a:extLst>
            </p:cNvPr>
            <p:cNvSpPr/>
            <p:nvPr/>
          </p:nvSpPr>
          <p:spPr>
            <a:xfrm>
              <a:off x="2658793" y="2110161"/>
              <a:ext cx="1012874" cy="3108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928AD100-E127-3BB2-162B-C923BA7BCBC4}"/>
                </a:ext>
              </a:extLst>
            </p:cNvPr>
            <p:cNvSpPr/>
            <p:nvPr/>
          </p:nvSpPr>
          <p:spPr>
            <a:xfrm>
              <a:off x="2883878" y="2419649"/>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8" name="Oval 187">
              <a:extLst>
                <a:ext uri="{FF2B5EF4-FFF2-40B4-BE49-F238E27FC236}">
                  <a16:creationId xmlns:a16="http://schemas.microsoft.com/office/drawing/2014/main" id="{EEAB982B-ECFE-04D9-0584-527343DD706F}"/>
                </a:ext>
              </a:extLst>
            </p:cNvPr>
            <p:cNvSpPr/>
            <p:nvPr/>
          </p:nvSpPr>
          <p:spPr>
            <a:xfrm>
              <a:off x="2867466" y="3064417"/>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9" name="Oval 188">
              <a:extLst>
                <a:ext uri="{FF2B5EF4-FFF2-40B4-BE49-F238E27FC236}">
                  <a16:creationId xmlns:a16="http://schemas.microsoft.com/office/drawing/2014/main" id="{033C4DC1-BB31-DC28-EB38-060A55138363}"/>
                </a:ext>
              </a:extLst>
            </p:cNvPr>
            <p:cNvSpPr/>
            <p:nvPr/>
          </p:nvSpPr>
          <p:spPr>
            <a:xfrm>
              <a:off x="2881532" y="3697465"/>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0" name="Oval 189">
              <a:extLst>
                <a:ext uri="{FF2B5EF4-FFF2-40B4-BE49-F238E27FC236}">
                  <a16:creationId xmlns:a16="http://schemas.microsoft.com/office/drawing/2014/main" id="{0A6C79FA-14E5-33F3-06E6-8A99FA866617}"/>
                </a:ext>
              </a:extLst>
            </p:cNvPr>
            <p:cNvSpPr/>
            <p:nvPr/>
          </p:nvSpPr>
          <p:spPr>
            <a:xfrm>
              <a:off x="2895599" y="4358645"/>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1" name="Rectangle 190">
              <a:extLst>
                <a:ext uri="{FF2B5EF4-FFF2-40B4-BE49-F238E27FC236}">
                  <a16:creationId xmlns:a16="http://schemas.microsoft.com/office/drawing/2014/main" id="{EAE898E5-8FA4-6B05-E977-CB3A76423164}"/>
                </a:ext>
              </a:extLst>
            </p:cNvPr>
            <p:cNvSpPr/>
            <p:nvPr/>
          </p:nvSpPr>
          <p:spPr>
            <a:xfrm>
              <a:off x="4417255" y="1758468"/>
              <a:ext cx="1223890" cy="3910819"/>
            </a:xfrm>
            <a:prstGeom prst="rect">
              <a:avLst/>
            </a:prstGeom>
            <a:solidFill>
              <a:schemeClr val="accent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61B8F275-BB24-DFE2-1768-2DCBCA394135}"/>
                </a:ext>
              </a:extLst>
            </p:cNvPr>
            <p:cNvSpPr/>
            <p:nvPr/>
          </p:nvSpPr>
          <p:spPr>
            <a:xfrm>
              <a:off x="6623547" y="1756124"/>
              <a:ext cx="1223890" cy="3910819"/>
            </a:xfrm>
            <a:prstGeom prst="rect">
              <a:avLst/>
            </a:prstGeom>
            <a:solidFill>
              <a:schemeClr val="accent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D643352-74E3-BD85-A13C-704EB4CD41EE}"/>
                </a:ext>
              </a:extLst>
            </p:cNvPr>
            <p:cNvSpPr/>
            <p:nvPr/>
          </p:nvSpPr>
          <p:spPr>
            <a:xfrm>
              <a:off x="4766604" y="2051545"/>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4" name="Oval 193">
              <a:extLst>
                <a:ext uri="{FF2B5EF4-FFF2-40B4-BE49-F238E27FC236}">
                  <a16:creationId xmlns:a16="http://schemas.microsoft.com/office/drawing/2014/main" id="{59EC6A27-CB94-2853-45B0-1BA48A2734C4}"/>
                </a:ext>
              </a:extLst>
            </p:cNvPr>
            <p:cNvSpPr/>
            <p:nvPr/>
          </p:nvSpPr>
          <p:spPr>
            <a:xfrm>
              <a:off x="4738468" y="2740861"/>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5" name="Oval 194">
              <a:extLst>
                <a:ext uri="{FF2B5EF4-FFF2-40B4-BE49-F238E27FC236}">
                  <a16:creationId xmlns:a16="http://schemas.microsoft.com/office/drawing/2014/main" id="{A3AF368A-4F6F-3251-0731-F1B73A2B126E}"/>
                </a:ext>
              </a:extLst>
            </p:cNvPr>
            <p:cNvSpPr/>
            <p:nvPr/>
          </p:nvSpPr>
          <p:spPr>
            <a:xfrm>
              <a:off x="6989310" y="3373907"/>
              <a:ext cx="548640" cy="4947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6" name="Oval 195">
              <a:extLst>
                <a:ext uri="{FF2B5EF4-FFF2-40B4-BE49-F238E27FC236}">
                  <a16:creationId xmlns:a16="http://schemas.microsoft.com/office/drawing/2014/main" id="{2F763968-7F47-033A-D373-4CAB2DEA859A}"/>
                </a:ext>
              </a:extLst>
            </p:cNvPr>
            <p:cNvSpPr/>
            <p:nvPr/>
          </p:nvSpPr>
          <p:spPr>
            <a:xfrm rot="21263159">
              <a:off x="6944762" y="2710382"/>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7" name="Oval 196">
              <a:extLst>
                <a:ext uri="{FF2B5EF4-FFF2-40B4-BE49-F238E27FC236}">
                  <a16:creationId xmlns:a16="http://schemas.microsoft.com/office/drawing/2014/main" id="{2091ABA1-AFDB-E95C-47C4-6196263A8086}"/>
                </a:ext>
              </a:extLst>
            </p:cNvPr>
            <p:cNvSpPr/>
            <p:nvPr/>
          </p:nvSpPr>
          <p:spPr>
            <a:xfrm>
              <a:off x="6956484" y="2046855"/>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8" name="Oval 197">
              <a:extLst>
                <a:ext uri="{FF2B5EF4-FFF2-40B4-BE49-F238E27FC236}">
                  <a16:creationId xmlns:a16="http://schemas.microsoft.com/office/drawing/2014/main" id="{0A0AC34B-2C7A-D3B9-3F0C-A4E91393C2EF}"/>
                </a:ext>
              </a:extLst>
            </p:cNvPr>
            <p:cNvSpPr/>
            <p:nvPr/>
          </p:nvSpPr>
          <p:spPr>
            <a:xfrm rot="466017">
              <a:off x="4689232" y="4886184"/>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9" name="Oval 198">
              <a:extLst>
                <a:ext uri="{FF2B5EF4-FFF2-40B4-BE49-F238E27FC236}">
                  <a16:creationId xmlns:a16="http://schemas.microsoft.com/office/drawing/2014/main" id="{03D9E35F-9B9C-D3FB-7EDF-2DDB492849E8}"/>
                </a:ext>
              </a:extLst>
            </p:cNvPr>
            <p:cNvSpPr/>
            <p:nvPr/>
          </p:nvSpPr>
          <p:spPr>
            <a:xfrm>
              <a:off x="4715023" y="4180454"/>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0" name="Oval 199">
              <a:extLst>
                <a:ext uri="{FF2B5EF4-FFF2-40B4-BE49-F238E27FC236}">
                  <a16:creationId xmlns:a16="http://schemas.microsoft.com/office/drawing/2014/main" id="{C59416DD-DB99-AB04-214B-835BDE33F805}"/>
                </a:ext>
              </a:extLst>
            </p:cNvPr>
            <p:cNvSpPr/>
            <p:nvPr/>
          </p:nvSpPr>
          <p:spPr>
            <a:xfrm>
              <a:off x="4698610" y="3460659"/>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1" name="Oval 200">
              <a:extLst>
                <a:ext uri="{FF2B5EF4-FFF2-40B4-BE49-F238E27FC236}">
                  <a16:creationId xmlns:a16="http://schemas.microsoft.com/office/drawing/2014/main" id="{F8028DF8-22C0-6AA7-9CF9-B23BC672DB92}"/>
                </a:ext>
              </a:extLst>
            </p:cNvPr>
            <p:cNvSpPr/>
            <p:nvPr/>
          </p:nvSpPr>
          <p:spPr>
            <a:xfrm>
              <a:off x="7001033" y="4862738"/>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2" name="Oval 201">
              <a:extLst>
                <a:ext uri="{FF2B5EF4-FFF2-40B4-BE49-F238E27FC236}">
                  <a16:creationId xmlns:a16="http://schemas.microsoft.com/office/drawing/2014/main" id="{1E2E4D5D-D868-FAE9-76F8-8841ADAD6654}"/>
                </a:ext>
              </a:extLst>
            </p:cNvPr>
            <p:cNvSpPr/>
            <p:nvPr/>
          </p:nvSpPr>
          <p:spPr>
            <a:xfrm>
              <a:off x="7012755" y="4128873"/>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202">
              <a:extLst>
                <a:ext uri="{FF2B5EF4-FFF2-40B4-BE49-F238E27FC236}">
                  <a16:creationId xmlns:a16="http://schemas.microsoft.com/office/drawing/2014/main" id="{48BA108A-F8C8-87D0-65F3-9DBEA6080FEB}"/>
                </a:ext>
              </a:extLst>
            </p:cNvPr>
            <p:cNvSpPr/>
            <p:nvPr/>
          </p:nvSpPr>
          <p:spPr>
            <a:xfrm>
              <a:off x="8536745" y="2135952"/>
              <a:ext cx="1012874" cy="31089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06627C9D-BBAA-C34C-C020-C103E5E98DE7}"/>
                </a:ext>
              </a:extLst>
            </p:cNvPr>
            <p:cNvSpPr/>
            <p:nvPr/>
          </p:nvSpPr>
          <p:spPr>
            <a:xfrm>
              <a:off x="8794663" y="3913168"/>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5" name="Oval 204">
              <a:extLst>
                <a:ext uri="{FF2B5EF4-FFF2-40B4-BE49-F238E27FC236}">
                  <a16:creationId xmlns:a16="http://schemas.microsoft.com/office/drawing/2014/main" id="{14526676-319E-FD62-68BD-945840DDFC90}"/>
                </a:ext>
              </a:extLst>
            </p:cNvPr>
            <p:cNvSpPr/>
            <p:nvPr/>
          </p:nvSpPr>
          <p:spPr>
            <a:xfrm>
              <a:off x="8792318" y="3151169"/>
              <a:ext cx="548640" cy="47830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06" name="Straight Arrow Connector 205">
              <a:extLst>
                <a:ext uri="{FF2B5EF4-FFF2-40B4-BE49-F238E27FC236}">
                  <a16:creationId xmlns:a16="http://schemas.microsoft.com/office/drawing/2014/main" id="{8E1FBA18-19E7-9037-2CDE-76BDE2884EF9}"/>
                </a:ext>
              </a:extLst>
            </p:cNvPr>
            <p:cNvCxnSpPr>
              <a:endCxn id="193" idx="2"/>
            </p:cNvCxnSpPr>
            <p:nvPr/>
          </p:nvCxnSpPr>
          <p:spPr>
            <a:xfrm flipV="1">
              <a:off x="3446584" y="2290697"/>
              <a:ext cx="1320020" cy="325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7" name="Straight Arrow Connector 206">
              <a:extLst>
                <a:ext uri="{FF2B5EF4-FFF2-40B4-BE49-F238E27FC236}">
                  <a16:creationId xmlns:a16="http://schemas.microsoft.com/office/drawing/2014/main" id="{BBDDBF2E-5A64-5240-70AD-83075B03C53C}"/>
                </a:ext>
              </a:extLst>
            </p:cNvPr>
            <p:cNvCxnSpPr>
              <a:endCxn id="194" idx="2"/>
            </p:cNvCxnSpPr>
            <p:nvPr/>
          </p:nvCxnSpPr>
          <p:spPr>
            <a:xfrm>
              <a:off x="3444240" y="2656457"/>
              <a:ext cx="1294228" cy="3235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8" name="Straight Arrow Connector 207">
              <a:extLst>
                <a:ext uri="{FF2B5EF4-FFF2-40B4-BE49-F238E27FC236}">
                  <a16:creationId xmlns:a16="http://schemas.microsoft.com/office/drawing/2014/main" id="{81810F11-A750-7C3D-ACA6-5A8969E6080F}"/>
                </a:ext>
              </a:extLst>
            </p:cNvPr>
            <p:cNvCxnSpPr>
              <a:endCxn id="200" idx="2"/>
            </p:cNvCxnSpPr>
            <p:nvPr/>
          </p:nvCxnSpPr>
          <p:spPr>
            <a:xfrm>
              <a:off x="3430173" y="2754931"/>
              <a:ext cx="1268437" cy="94488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9" name="Straight Arrow Connector 208">
              <a:extLst>
                <a:ext uri="{FF2B5EF4-FFF2-40B4-BE49-F238E27FC236}">
                  <a16:creationId xmlns:a16="http://schemas.microsoft.com/office/drawing/2014/main" id="{58434877-1BCF-26C8-9612-F8FDAAC50F1E}"/>
                </a:ext>
              </a:extLst>
            </p:cNvPr>
            <p:cNvCxnSpPr>
              <a:endCxn id="199" idx="2"/>
            </p:cNvCxnSpPr>
            <p:nvPr/>
          </p:nvCxnSpPr>
          <p:spPr>
            <a:xfrm rot="16200000" flipH="1">
              <a:off x="3237746" y="2942328"/>
              <a:ext cx="1605769" cy="134878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0" name="Straight Arrow Connector 209">
              <a:extLst>
                <a:ext uri="{FF2B5EF4-FFF2-40B4-BE49-F238E27FC236}">
                  <a16:creationId xmlns:a16="http://schemas.microsoft.com/office/drawing/2014/main" id="{4E60F37D-09A3-0F8E-E7F6-8B403F2F1B58}"/>
                </a:ext>
              </a:extLst>
            </p:cNvPr>
            <p:cNvCxnSpPr>
              <a:endCxn id="198" idx="2"/>
            </p:cNvCxnSpPr>
            <p:nvPr/>
          </p:nvCxnSpPr>
          <p:spPr>
            <a:xfrm rot="16200000" flipH="1">
              <a:off x="2857956" y="3254469"/>
              <a:ext cx="2246581" cy="142100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1" name="Straight Arrow Connector 210">
              <a:extLst>
                <a:ext uri="{FF2B5EF4-FFF2-40B4-BE49-F238E27FC236}">
                  <a16:creationId xmlns:a16="http://schemas.microsoft.com/office/drawing/2014/main" id="{D13207B2-E968-7AB0-4D38-8D14E9D97B66}"/>
                </a:ext>
              </a:extLst>
            </p:cNvPr>
            <p:cNvCxnSpPr>
              <a:stCxn id="188" idx="7"/>
              <a:endCxn id="193" idx="2"/>
            </p:cNvCxnSpPr>
            <p:nvPr/>
          </p:nvCxnSpPr>
          <p:spPr>
            <a:xfrm rot="5400000" flipH="1" flipV="1">
              <a:off x="3629298" y="1997158"/>
              <a:ext cx="843766" cy="14308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2" name="Straight Arrow Connector 211">
              <a:extLst>
                <a:ext uri="{FF2B5EF4-FFF2-40B4-BE49-F238E27FC236}">
                  <a16:creationId xmlns:a16="http://schemas.microsoft.com/office/drawing/2014/main" id="{CAEF77A3-5659-2BD9-1C29-22E671F57077}"/>
                </a:ext>
              </a:extLst>
            </p:cNvPr>
            <p:cNvCxnSpPr/>
            <p:nvPr/>
          </p:nvCxnSpPr>
          <p:spPr>
            <a:xfrm flipV="1">
              <a:off x="3392658" y="2996425"/>
              <a:ext cx="1305951" cy="2837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3" name="Straight Arrow Connector 212">
              <a:extLst>
                <a:ext uri="{FF2B5EF4-FFF2-40B4-BE49-F238E27FC236}">
                  <a16:creationId xmlns:a16="http://schemas.microsoft.com/office/drawing/2014/main" id="{C33670C1-6494-F33E-5F3F-91E2464E7B90}"/>
                </a:ext>
              </a:extLst>
            </p:cNvPr>
            <p:cNvCxnSpPr>
              <a:endCxn id="200" idx="2"/>
            </p:cNvCxnSpPr>
            <p:nvPr/>
          </p:nvCxnSpPr>
          <p:spPr>
            <a:xfrm>
              <a:off x="3404381" y="3376254"/>
              <a:ext cx="1294229" cy="3235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4" name="Straight Arrow Connector 213">
              <a:extLst>
                <a:ext uri="{FF2B5EF4-FFF2-40B4-BE49-F238E27FC236}">
                  <a16:creationId xmlns:a16="http://schemas.microsoft.com/office/drawing/2014/main" id="{53D7BA9B-93A6-D134-25CF-C901A6DC175D}"/>
                </a:ext>
              </a:extLst>
            </p:cNvPr>
            <p:cNvCxnSpPr>
              <a:endCxn id="198" idx="2"/>
            </p:cNvCxnSpPr>
            <p:nvPr/>
          </p:nvCxnSpPr>
          <p:spPr>
            <a:xfrm rot="16200000" flipH="1">
              <a:off x="3196750" y="3593263"/>
              <a:ext cx="1615879" cy="137411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5" name="Straight Arrow Connector 214">
              <a:extLst>
                <a:ext uri="{FF2B5EF4-FFF2-40B4-BE49-F238E27FC236}">
                  <a16:creationId xmlns:a16="http://schemas.microsoft.com/office/drawing/2014/main" id="{DC4406B8-E129-AAC5-B790-17FB7B2EA715}"/>
                </a:ext>
              </a:extLst>
            </p:cNvPr>
            <p:cNvCxnSpPr>
              <a:endCxn id="193" idx="2"/>
            </p:cNvCxnSpPr>
            <p:nvPr/>
          </p:nvCxnSpPr>
          <p:spPr>
            <a:xfrm rot="5400000" flipH="1" flipV="1">
              <a:off x="3310597" y="2407928"/>
              <a:ext cx="1573238" cy="133877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6" name="Straight Arrow Connector 215">
              <a:extLst>
                <a:ext uri="{FF2B5EF4-FFF2-40B4-BE49-F238E27FC236}">
                  <a16:creationId xmlns:a16="http://schemas.microsoft.com/office/drawing/2014/main" id="{7E348109-8FF3-2260-FD79-391BE62EDC1C}"/>
                </a:ext>
              </a:extLst>
            </p:cNvPr>
            <p:cNvCxnSpPr>
              <a:endCxn id="194" idx="2"/>
            </p:cNvCxnSpPr>
            <p:nvPr/>
          </p:nvCxnSpPr>
          <p:spPr>
            <a:xfrm flipV="1">
              <a:off x="3453618" y="2980013"/>
              <a:ext cx="1284850" cy="9659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7" name="Straight Arrow Connector 216">
              <a:extLst>
                <a:ext uri="{FF2B5EF4-FFF2-40B4-BE49-F238E27FC236}">
                  <a16:creationId xmlns:a16="http://schemas.microsoft.com/office/drawing/2014/main" id="{17FD0C37-789C-CBEC-BCE6-852E08EE6B7B}"/>
                </a:ext>
              </a:extLst>
            </p:cNvPr>
            <p:cNvCxnSpPr>
              <a:stCxn id="189" idx="6"/>
              <a:endCxn id="200" idx="2"/>
            </p:cNvCxnSpPr>
            <p:nvPr/>
          </p:nvCxnSpPr>
          <p:spPr>
            <a:xfrm flipV="1">
              <a:off x="3430172" y="3699811"/>
              <a:ext cx="1268438" cy="23680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8" name="Straight Arrow Connector 217">
              <a:extLst>
                <a:ext uri="{FF2B5EF4-FFF2-40B4-BE49-F238E27FC236}">
                  <a16:creationId xmlns:a16="http://schemas.microsoft.com/office/drawing/2014/main" id="{D2A0FB33-C851-9696-B1EC-5E8473911A16}"/>
                </a:ext>
              </a:extLst>
            </p:cNvPr>
            <p:cNvCxnSpPr>
              <a:stCxn id="189" idx="6"/>
              <a:endCxn id="198" idx="2"/>
            </p:cNvCxnSpPr>
            <p:nvPr/>
          </p:nvCxnSpPr>
          <p:spPr>
            <a:xfrm>
              <a:off x="3430172" y="3936617"/>
              <a:ext cx="1261577" cy="115164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4D1C55CF-C112-A0BA-7362-CE9E47075658}"/>
                </a:ext>
              </a:extLst>
            </p:cNvPr>
            <p:cNvCxnSpPr>
              <a:endCxn id="193" idx="2"/>
            </p:cNvCxnSpPr>
            <p:nvPr/>
          </p:nvCxnSpPr>
          <p:spPr>
            <a:xfrm rot="5400000" flipH="1" flipV="1">
              <a:off x="2958904" y="2764310"/>
              <a:ext cx="2281313" cy="13340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A17E841E-202D-2997-1092-9FDA0252A6DE}"/>
                </a:ext>
              </a:extLst>
            </p:cNvPr>
            <p:cNvCxnSpPr/>
            <p:nvPr/>
          </p:nvCxnSpPr>
          <p:spPr>
            <a:xfrm rot="5400000" flipH="1" flipV="1">
              <a:off x="3263705" y="3235576"/>
              <a:ext cx="1617784" cy="128016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1" name="Straight Arrow Connector 220">
              <a:extLst>
                <a:ext uri="{FF2B5EF4-FFF2-40B4-BE49-F238E27FC236}">
                  <a16:creationId xmlns:a16="http://schemas.microsoft.com/office/drawing/2014/main" id="{83DEC189-2A18-63B1-30EC-1171FBAB427D}"/>
                </a:ext>
              </a:extLst>
            </p:cNvPr>
            <p:cNvCxnSpPr>
              <a:endCxn id="200" idx="2"/>
            </p:cNvCxnSpPr>
            <p:nvPr/>
          </p:nvCxnSpPr>
          <p:spPr>
            <a:xfrm flipV="1">
              <a:off x="3416105" y="3699811"/>
              <a:ext cx="1282505" cy="101052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2" name="Straight Arrow Connector 221">
              <a:extLst>
                <a:ext uri="{FF2B5EF4-FFF2-40B4-BE49-F238E27FC236}">
                  <a16:creationId xmlns:a16="http://schemas.microsoft.com/office/drawing/2014/main" id="{83A2AB36-78E1-4D69-7E0E-38CDEC56507A}"/>
                </a:ext>
              </a:extLst>
            </p:cNvPr>
            <p:cNvCxnSpPr>
              <a:endCxn id="199" idx="2"/>
            </p:cNvCxnSpPr>
            <p:nvPr/>
          </p:nvCxnSpPr>
          <p:spPr>
            <a:xfrm flipV="1">
              <a:off x="3404382" y="4419606"/>
              <a:ext cx="1310641" cy="30714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3" name="Straight Arrow Connector 222">
              <a:extLst>
                <a:ext uri="{FF2B5EF4-FFF2-40B4-BE49-F238E27FC236}">
                  <a16:creationId xmlns:a16="http://schemas.microsoft.com/office/drawing/2014/main" id="{9F91F910-A54F-BE10-0FF3-9515A216A9BA}"/>
                </a:ext>
              </a:extLst>
            </p:cNvPr>
            <p:cNvCxnSpPr>
              <a:endCxn id="198" idx="2"/>
            </p:cNvCxnSpPr>
            <p:nvPr/>
          </p:nvCxnSpPr>
          <p:spPr>
            <a:xfrm>
              <a:off x="3460652" y="4712684"/>
              <a:ext cx="1231097" cy="37557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4" name="Straight Arrow Connector 223">
              <a:extLst>
                <a:ext uri="{FF2B5EF4-FFF2-40B4-BE49-F238E27FC236}">
                  <a16:creationId xmlns:a16="http://schemas.microsoft.com/office/drawing/2014/main" id="{824646E7-8DAE-298E-A88A-FBC00280C909}"/>
                </a:ext>
              </a:extLst>
            </p:cNvPr>
            <p:cNvCxnSpPr>
              <a:stCxn id="189" idx="6"/>
              <a:endCxn id="199" idx="2"/>
            </p:cNvCxnSpPr>
            <p:nvPr/>
          </p:nvCxnSpPr>
          <p:spPr>
            <a:xfrm>
              <a:off x="3430172" y="3936617"/>
              <a:ext cx="1284851" cy="48298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5" name="Straight Arrow Connector 224">
              <a:extLst>
                <a:ext uri="{FF2B5EF4-FFF2-40B4-BE49-F238E27FC236}">
                  <a16:creationId xmlns:a16="http://schemas.microsoft.com/office/drawing/2014/main" id="{5F0C1A19-3D80-9567-357C-96FCF6307F81}"/>
                </a:ext>
              </a:extLst>
            </p:cNvPr>
            <p:cNvCxnSpPr>
              <a:stCxn id="193" idx="7"/>
              <a:endCxn id="197" idx="2"/>
            </p:cNvCxnSpPr>
            <p:nvPr/>
          </p:nvCxnSpPr>
          <p:spPr>
            <a:xfrm rot="16200000" flipH="1">
              <a:off x="6013482" y="1343006"/>
              <a:ext cx="164416" cy="172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6" name="Straight Arrow Connector 225">
              <a:extLst>
                <a:ext uri="{FF2B5EF4-FFF2-40B4-BE49-F238E27FC236}">
                  <a16:creationId xmlns:a16="http://schemas.microsoft.com/office/drawing/2014/main" id="{B4D2F92F-2EB5-C5ED-3E11-B1BE73D9D56D}"/>
                </a:ext>
              </a:extLst>
            </p:cNvPr>
            <p:cNvCxnSpPr>
              <a:endCxn id="196" idx="1"/>
            </p:cNvCxnSpPr>
            <p:nvPr/>
          </p:nvCxnSpPr>
          <p:spPr>
            <a:xfrm>
              <a:off x="5301176" y="2220358"/>
              <a:ext cx="1708320" cy="57985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7" name="Straight Arrow Connector 226">
              <a:extLst>
                <a:ext uri="{FF2B5EF4-FFF2-40B4-BE49-F238E27FC236}">
                  <a16:creationId xmlns:a16="http://schemas.microsoft.com/office/drawing/2014/main" id="{DADA38AF-FBBA-CEC3-2202-14413926AEEC}"/>
                </a:ext>
              </a:extLst>
            </p:cNvPr>
            <p:cNvCxnSpPr>
              <a:stCxn id="193" idx="6"/>
              <a:endCxn id="195" idx="2"/>
            </p:cNvCxnSpPr>
            <p:nvPr/>
          </p:nvCxnSpPr>
          <p:spPr>
            <a:xfrm>
              <a:off x="5315244" y="2290697"/>
              <a:ext cx="1674066" cy="133056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8" name="Straight Arrow Connector 227">
              <a:extLst>
                <a:ext uri="{FF2B5EF4-FFF2-40B4-BE49-F238E27FC236}">
                  <a16:creationId xmlns:a16="http://schemas.microsoft.com/office/drawing/2014/main" id="{81763662-907F-3566-5008-42B841E44200}"/>
                </a:ext>
              </a:extLst>
            </p:cNvPr>
            <p:cNvCxnSpPr/>
            <p:nvPr/>
          </p:nvCxnSpPr>
          <p:spPr>
            <a:xfrm rot="16200000" flipH="1">
              <a:off x="5247250" y="2391515"/>
              <a:ext cx="1849900" cy="17232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9" name="Straight Arrow Connector 228">
              <a:extLst>
                <a:ext uri="{FF2B5EF4-FFF2-40B4-BE49-F238E27FC236}">
                  <a16:creationId xmlns:a16="http://schemas.microsoft.com/office/drawing/2014/main" id="{8365CCCB-D315-A01C-9D3D-FD0E9F1F5777}"/>
                </a:ext>
              </a:extLst>
            </p:cNvPr>
            <p:cNvCxnSpPr/>
            <p:nvPr/>
          </p:nvCxnSpPr>
          <p:spPr>
            <a:xfrm rot="16200000" flipH="1">
              <a:off x="4888355" y="2764140"/>
              <a:ext cx="2524857" cy="174736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0" name="Straight Arrow Connector 229">
              <a:extLst>
                <a:ext uri="{FF2B5EF4-FFF2-40B4-BE49-F238E27FC236}">
                  <a16:creationId xmlns:a16="http://schemas.microsoft.com/office/drawing/2014/main" id="{5E334AD4-17F8-FB25-742D-279036752353}"/>
                </a:ext>
              </a:extLst>
            </p:cNvPr>
            <p:cNvCxnSpPr/>
            <p:nvPr/>
          </p:nvCxnSpPr>
          <p:spPr>
            <a:xfrm flipV="1">
              <a:off x="5207390" y="2976370"/>
              <a:ext cx="1738688" cy="65544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1" name="Straight Arrow Connector 230">
              <a:extLst>
                <a:ext uri="{FF2B5EF4-FFF2-40B4-BE49-F238E27FC236}">
                  <a16:creationId xmlns:a16="http://schemas.microsoft.com/office/drawing/2014/main" id="{AF1FB127-1E32-3D27-2A0F-E8396C6B5802}"/>
                </a:ext>
              </a:extLst>
            </p:cNvPr>
            <p:cNvCxnSpPr>
              <a:endCxn id="195" idx="2"/>
            </p:cNvCxnSpPr>
            <p:nvPr/>
          </p:nvCxnSpPr>
          <p:spPr>
            <a:xfrm flipV="1">
              <a:off x="5261317" y="3621265"/>
              <a:ext cx="1727993" cy="574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2" name="Straight Arrow Connector 231">
              <a:extLst>
                <a:ext uri="{FF2B5EF4-FFF2-40B4-BE49-F238E27FC236}">
                  <a16:creationId xmlns:a16="http://schemas.microsoft.com/office/drawing/2014/main" id="{0AA7D4A2-5FF4-DD8C-98A7-9168B9675365}"/>
                </a:ext>
              </a:extLst>
            </p:cNvPr>
            <p:cNvCxnSpPr/>
            <p:nvPr/>
          </p:nvCxnSpPr>
          <p:spPr>
            <a:xfrm>
              <a:off x="5202702" y="3634161"/>
              <a:ext cx="1774873" cy="135987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3" name="Straight Arrow Connector 232">
              <a:extLst>
                <a:ext uri="{FF2B5EF4-FFF2-40B4-BE49-F238E27FC236}">
                  <a16:creationId xmlns:a16="http://schemas.microsoft.com/office/drawing/2014/main" id="{7F8F6E46-34D0-73D3-03E4-109283DF92C9}"/>
                </a:ext>
              </a:extLst>
            </p:cNvPr>
            <p:cNvCxnSpPr>
              <a:endCxn id="197" idx="2"/>
            </p:cNvCxnSpPr>
            <p:nvPr/>
          </p:nvCxnSpPr>
          <p:spPr>
            <a:xfrm flipV="1">
              <a:off x="5275384" y="2286007"/>
              <a:ext cx="1681100" cy="66821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4" name="Straight Arrow Connector 233">
              <a:extLst>
                <a:ext uri="{FF2B5EF4-FFF2-40B4-BE49-F238E27FC236}">
                  <a16:creationId xmlns:a16="http://schemas.microsoft.com/office/drawing/2014/main" id="{6232FB10-1F6C-35A1-3A94-8DD0569BA428}"/>
                </a:ext>
              </a:extLst>
            </p:cNvPr>
            <p:cNvCxnSpPr/>
            <p:nvPr/>
          </p:nvCxnSpPr>
          <p:spPr>
            <a:xfrm flipV="1">
              <a:off x="5301175" y="2841681"/>
              <a:ext cx="1620130" cy="11019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5" name="Straight Arrow Connector 234">
              <a:extLst>
                <a:ext uri="{FF2B5EF4-FFF2-40B4-BE49-F238E27FC236}">
                  <a16:creationId xmlns:a16="http://schemas.microsoft.com/office/drawing/2014/main" id="{E0EF7EF9-10D7-E0CA-6A27-078AD2142F6C}"/>
                </a:ext>
              </a:extLst>
            </p:cNvPr>
            <p:cNvCxnSpPr>
              <a:endCxn id="195" idx="2"/>
            </p:cNvCxnSpPr>
            <p:nvPr/>
          </p:nvCxnSpPr>
          <p:spPr>
            <a:xfrm>
              <a:off x="5284763" y="2935466"/>
              <a:ext cx="1704547" cy="6857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6" name="Straight Arrow Connector 235">
              <a:extLst>
                <a:ext uri="{FF2B5EF4-FFF2-40B4-BE49-F238E27FC236}">
                  <a16:creationId xmlns:a16="http://schemas.microsoft.com/office/drawing/2014/main" id="{5745F8EF-FCAB-65B9-E7EA-13A6493C72BB}"/>
                </a:ext>
              </a:extLst>
            </p:cNvPr>
            <p:cNvCxnSpPr/>
            <p:nvPr/>
          </p:nvCxnSpPr>
          <p:spPr>
            <a:xfrm>
              <a:off x="5268351" y="2989392"/>
              <a:ext cx="1737360" cy="121685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7" name="Straight Arrow Connector 236">
              <a:extLst>
                <a:ext uri="{FF2B5EF4-FFF2-40B4-BE49-F238E27FC236}">
                  <a16:creationId xmlns:a16="http://schemas.microsoft.com/office/drawing/2014/main" id="{D1FA1C95-E3E1-8166-1E69-0F7770EFB9AA}"/>
                </a:ext>
              </a:extLst>
            </p:cNvPr>
            <p:cNvCxnSpPr/>
            <p:nvPr/>
          </p:nvCxnSpPr>
          <p:spPr>
            <a:xfrm rot="16200000" flipH="1">
              <a:off x="5209735" y="3141790"/>
              <a:ext cx="1880381" cy="173970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8" name="Straight Arrow Connector 237">
              <a:extLst>
                <a:ext uri="{FF2B5EF4-FFF2-40B4-BE49-F238E27FC236}">
                  <a16:creationId xmlns:a16="http://schemas.microsoft.com/office/drawing/2014/main" id="{D32E0FD9-8874-4CDF-8361-6EBEFA6ED0DD}"/>
                </a:ext>
              </a:extLst>
            </p:cNvPr>
            <p:cNvCxnSpPr>
              <a:endCxn id="197" idx="2"/>
            </p:cNvCxnSpPr>
            <p:nvPr/>
          </p:nvCxnSpPr>
          <p:spPr>
            <a:xfrm flipV="1">
              <a:off x="5193323" y="2286007"/>
              <a:ext cx="1763161" cy="131767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9" name="Straight Arrow Connector 238">
              <a:extLst>
                <a:ext uri="{FF2B5EF4-FFF2-40B4-BE49-F238E27FC236}">
                  <a16:creationId xmlns:a16="http://schemas.microsoft.com/office/drawing/2014/main" id="{8D012D24-CC79-0583-91B6-798C161AF8F0}"/>
                </a:ext>
              </a:extLst>
            </p:cNvPr>
            <p:cNvCxnSpPr/>
            <p:nvPr/>
          </p:nvCxnSpPr>
          <p:spPr>
            <a:xfrm rot="5400000" flipH="1" flipV="1">
              <a:off x="5210202" y="2506227"/>
              <a:ext cx="1877744" cy="177551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0" name="Straight Arrow Connector 239">
              <a:extLst>
                <a:ext uri="{FF2B5EF4-FFF2-40B4-BE49-F238E27FC236}">
                  <a16:creationId xmlns:a16="http://schemas.microsoft.com/office/drawing/2014/main" id="{E6354AD7-C1C3-1D36-65A3-B4FB78B09CB7}"/>
                </a:ext>
              </a:extLst>
            </p:cNvPr>
            <p:cNvCxnSpPr>
              <a:endCxn id="196" idx="2"/>
            </p:cNvCxnSpPr>
            <p:nvPr/>
          </p:nvCxnSpPr>
          <p:spPr>
            <a:xfrm flipV="1">
              <a:off x="5230837" y="2976370"/>
              <a:ext cx="1715241" cy="138227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1" name="Straight Arrow Connector 240">
              <a:extLst>
                <a:ext uri="{FF2B5EF4-FFF2-40B4-BE49-F238E27FC236}">
                  <a16:creationId xmlns:a16="http://schemas.microsoft.com/office/drawing/2014/main" id="{5D74A967-688D-C15A-437D-AA3875837793}"/>
                </a:ext>
              </a:extLst>
            </p:cNvPr>
            <p:cNvCxnSpPr/>
            <p:nvPr/>
          </p:nvCxnSpPr>
          <p:spPr>
            <a:xfrm flipV="1">
              <a:off x="5228493" y="3713878"/>
              <a:ext cx="1706879" cy="64242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2" name="Straight Arrow Connector 241">
              <a:extLst>
                <a:ext uri="{FF2B5EF4-FFF2-40B4-BE49-F238E27FC236}">
                  <a16:creationId xmlns:a16="http://schemas.microsoft.com/office/drawing/2014/main" id="{DB674A71-457D-CAAE-9B4F-D391F70EC590}"/>
                </a:ext>
              </a:extLst>
            </p:cNvPr>
            <p:cNvCxnSpPr>
              <a:endCxn id="202" idx="1"/>
            </p:cNvCxnSpPr>
            <p:nvPr/>
          </p:nvCxnSpPr>
          <p:spPr>
            <a:xfrm flipV="1">
              <a:off x="5226148" y="4198919"/>
              <a:ext cx="1866954" cy="16910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3" name="Straight Arrow Connector 242">
              <a:extLst>
                <a:ext uri="{FF2B5EF4-FFF2-40B4-BE49-F238E27FC236}">
                  <a16:creationId xmlns:a16="http://schemas.microsoft.com/office/drawing/2014/main" id="{93249F7E-DBC5-3B25-386C-6B32ADA4D6D1}"/>
                </a:ext>
              </a:extLst>
            </p:cNvPr>
            <p:cNvCxnSpPr/>
            <p:nvPr/>
          </p:nvCxnSpPr>
          <p:spPr>
            <a:xfrm>
              <a:off x="5223803" y="4421952"/>
              <a:ext cx="1753772" cy="60022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4" name="Straight Arrow Connector 243">
              <a:extLst>
                <a:ext uri="{FF2B5EF4-FFF2-40B4-BE49-F238E27FC236}">
                  <a16:creationId xmlns:a16="http://schemas.microsoft.com/office/drawing/2014/main" id="{0351EC08-C88E-4942-25AB-D32FDE8D5278}"/>
                </a:ext>
              </a:extLst>
            </p:cNvPr>
            <p:cNvCxnSpPr>
              <a:endCxn id="197" idx="3"/>
            </p:cNvCxnSpPr>
            <p:nvPr/>
          </p:nvCxnSpPr>
          <p:spPr>
            <a:xfrm rot="5400000" flipH="1" flipV="1">
              <a:off x="4851475" y="2822751"/>
              <a:ext cx="2552994" cy="18177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5" name="Straight Arrow Connector 244">
              <a:extLst>
                <a:ext uri="{FF2B5EF4-FFF2-40B4-BE49-F238E27FC236}">
                  <a16:creationId xmlns:a16="http://schemas.microsoft.com/office/drawing/2014/main" id="{F4361BE6-D170-A562-8828-15A120FD523E}"/>
                </a:ext>
              </a:extLst>
            </p:cNvPr>
            <p:cNvCxnSpPr/>
            <p:nvPr/>
          </p:nvCxnSpPr>
          <p:spPr>
            <a:xfrm rot="5400000" flipH="1" flipV="1">
              <a:off x="5099538" y="3183995"/>
              <a:ext cx="1924930" cy="171860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6" name="Straight Arrow Connector 245">
              <a:extLst>
                <a:ext uri="{FF2B5EF4-FFF2-40B4-BE49-F238E27FC236}">
                  <a16:creationId xmlns:a16="http://schemas.microsoft.com/office/drawing/2014/main" id="{EF682C18-918A-2D92-73C6-5EE923921A25}"/>
                </a:ext>
              </a:extLst>
            </p:cNvPr>
            <p:cNvCxnSpPr/>
            <p:nvPr/>
          </p:nvCxnSpPr>
          <p:spPr>
            <a:xfrm flipV="1">
              <a:off x="5172222" y="3685742"/>
              <a:ext cx="1791286" cy="13176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7" name="Straight Arrow Connector 246">
              <a:extLst>
                <a:ext uri="{FF2B5EF4-FFF2-40B4-BE49-F238E27FC236}">
                  <a16:creationId xmlns:a16="http://schemas.microsoft.com/office/drawing/2014/main" id="{8F81CDF7-78E8-D3EF-0264-E89FAC77DA75}"/>
                </a:ext>
              </a:extLst>
            </p:cNvPr>
            <p:cNvCxnSpPr>
              <a:endCxn id="202" idx="2"/>
            </p:cNvCxnSpPr>
            <p:nvPr/>
          </p:nvCxnSpPr>
          <p:spPr>
            <a:xfrm flipV="1">
              <a:off x="5127674" y="4368025"/>
              <a:ext cx="1885081" cy="64711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8" name="Straight Arrow Connector 247">
              <a:extLst>
                <a:ext uri="{FF2B5EF4-FFF2-40B4-BE49-F238E27FC236}">
                  <a16:creationId xmlns:a16="http://schemas.microsoft.com/office/drawing/2014/main" id="{B0B6CE8A-E6DA-7136-5D0C-C1A903FE70F8}"/>
                </a:ext>
              </a:extLst>
            </p:cNvPr>
            <p:cNvCxnSpPr/>
            <p:nvPr/>
          </p:nvCxnSpPr>
          <p:spPr>
            <a:xfrm>
              <a:off x="5223803" y="5054998"/>
              <a:ext cx="1753772" cy="93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9" name="Straight Arrow Connector 248">
              <a:extLst>
                <a:ext uri="{FF2B5EF4-FFF2-40B4-BE49-F238E27FC236}">
                  <a16:creationId xmlns:a16="http://schemas.microsoft.com/office/drawing/2014/main" id="{0EAFBB25-AD35-4BD4-AAE0-827AEC4B4BFF}"/>
                </a:ext>
              </a:extLst>
            </p:cNvPr>
            <p:cNvCxnSpPr>
              <a:endCxn id="205" idx="1"/>
            </p:cNvCxnSpPr>
            <p:nvPr/>
          </p:nvCxnSpPr>
          <p:spPr>
            <a:xfrm>
              <a:off x="7472289" y="2365724"/>
              <a:ext cx="1400376" cy="85549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0" name="Straight Arrow Connector 249">
              <a:extLst>
                <a:ext uri="{FF2B5EF4-FFF2-40B4-BE49-F238E27FC236}">
                  <a16:creationId xmlns:a16="http://schemas.microsoft.com/office/drawing/2014/main" id="{E96FC666-05D8-C598-5A62-2A956656B3B1}"/>
                </a:ext>
              </a:extLst>
            </p:cNvPr>
            <p:cNvCxnSpPr>
              <a:endCxn id="205" idx="1"/>
            </p:cNvCxnSpPr>
            <p:nvPr/>
          </p:nvCxnSpPr>
          <p:spPr>
            <a:xfrm>
              <a:off x="7512148" y="2876850"/>
              <a:ext cx="1360517" cy="34436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1" name="Straight Arrow Connector 250">
              <a:extLst>
                <a:ext uri="{FF2B5EF4-FFF2-40B4-BE49-F238E27FC236}">
                  <a16:creationId xmlns:a16="http://schemas.microsoft.com/office/drawing/2014/main" id="{A977EE36-2470-DD5D-F7EB-D6943EC94ADE}"/>
                </a:ext>
              </a:extLst>
            </p:cNvPr>
            <p:cNvCxnSpPr>
              <a:endCxn id="204" idx="1"/>
            </p:cNvCxnSpPr>
            <p:nvPr/>
          </p:nvCxnSpPr>
          <p:spPr>
            <a:xfrm rot="16200000" flipH="1">
              <a:off x="7418830" y="2527034"/>
              <a:ext cx="1563564" cy="134879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2" name="Straight Arrow Connector 251">
              <a:extLst>
                <a:ext uri="{FF2B5EF4-FFF2-40B4-BE49-F238E27FC236}">
                  <a16:creationId xmlns:a16="http://schemas.microsoft.com/office/drawing/2014/main" id="{05B29BF7-BAFB-5231-3DC4-06DBE124E9CE}"/>
                </a:ext>
              </a:extLst>
            </p:cNvPr>
            <p:cNvCxnSpPr>
              <a:endCxn id="204" idx="1"/>
            </p:cNvCxnSpPr>
            <p:nvPr/>
          </p:nvCxnSpPr>
          <p:spPr>
            <a:xfrm>
              <a:off x="7467600" y="2909675"/>
              <a:ext cx="1407410" cy="107353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3" name="Straight Arrow Connector 252">
              <a:extLst>
                <a:ext uri="{FF2B5EF4-FFF2-40B4-BE49-F238E27FC236}">
                  <a16:creationId xmlns:a16="http://schemas.microsoft.com/office/drawing/2014/main" id="{92FA806D-9811-E32E-75E0-0CA0D12C9F0C}"/>
                </a:ext>
              </a:extLst>
            </p:cNvPr>
            <p:cNvCxnSpPr>
              <a:endCxn id="205" idx="1"/>
            </p:cNvCxnSpPr>
            <p:nvPr/>
          </p:nvCxnSpPr>
          <p:spPr>
            <a:xfrm flipV="1">
              <a:off x="7535593" y="3221215"/>
              <a:ext cx="1337072" cy="36136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4" name="Straight Arrow Connector 253">
              <a:extLst>
                <a:ext uri="{FF2B5EF4-FFF2-40B4-BE49-F238E27FC236}">
                  <a16:creationId xmlns:a16="http://schemas.microsoft.com/office/drawing/2014/main" id="{3E8A4ED2-3CF8-F03F-CCF6-7B03597FBEDF}"/>
                </a:ext>
              </a:extLst>
            </p:cNvPr>
            <p:cNvCxnSpPr/>
            <p:nvPr/>
          </p:nvCxnSpPr>
          <p:spPr>
            <a:xfrm>
              <a:off x="7547317" y="3552100"/>
              <a:ext cx="1259058" cy="4290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5" name="Straight Arrow Connector 254">
              <a:extLst>
                <a:ext uri="{FF2B5EF4-FFF2-40B4-BE49-F238E27FC236}">
                  <a16:creationId xmlns:a16="http://schemas.microsoft.com/office/drawing/2014/main" id="{58294D95-7640-281A-3CB5-3B5F15FF2003}"/>
                </a:ext>
              </a:extLst>
            </p:cNvPr>
            <p:cNvCxnSpPr>
              <a:endCxn id="205" idx="1"/>
            </p:cNvCxnSpPr>
            <p:nvPr/>
          </p:nvCxnSpPr>
          <p:spPr>
            <a:xfrm flipV="1">
              <a:off x="7573107" y="3221215"/>
              <a:ext cx="1299558" cy="110226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6" name="Straight Arrow Connector 255">
              <a:extLst>
                <a:ext uri="{FF2B5EF4-FFF2-40B4-BE49-F238E27FC236}">
                  <a16:creationId xmlns:a16="http://schemas.microsoft.com/office/drawing/2014/main" id="{5944F9FC-6086-680F-DA5C-036C456B9857}"/>
                </a:ext>
              </a:extLst>
            </p:cNvPr>
            <p:cNvCxnSpPr/>
            <p:nvPr/>
          </p:nvCxnSpPr>
          <p:spPr>
            <a:xfrm flipV="1">
              <a:off x="7556695" y="3995231"/>
              <a:ext cx="1235613" cy="35403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7" name="Straight Arrow Connector 256">
              <a:extLst>
                <a:ext uri="{FF2B5EF4-FFF2-40B4-BE49-F238E27FC236}">
                  <a16:creationId xmlns:a16="http://schemas.microsoft.com/office/drawing/2014/main" id="{C6B9FF9E-DD33-FF11-0519-1EA69ACA1A08}"/>
                </a:ext>
              </a:extLst>
            </p:cNvPr>
            <p:cNvCxnSpPr>
              <a:endCxn id="205" idx="2"/>
            </p:cNvCxnSpPr>
            <p:nvPr/>
          </p:nvCxnSpPr>
          <p:spPr>
            <a:xfrm rot="5400000" flipH="1" flipV="1">
              <a:off x="7360925" y="3471206"/>
              <a:ext cx="1512277" cy="13505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8" name="Straight Arrow Connector 257">
              <a:extLst>
                <a:ext uri="{FF2B5EF4-FFF2-40B4-BE49-F238E27FC236}">
                  <a16:creationId xmlns:a16="http://schemas.microsoft.com/office/drawing/2014/main" id="{0C487E81-9938-00EA-1EB4-AB48A57305F5}"/>
                </a:ext>
              </a:extLst>
            </p:cNvPr>
            <p:cNvCxnSpPr>
              <a:endCxn id="204" idx="1"/>
            </p:cNvCxnSpPr>
            <p:nvPr/>
          </p:nvCxnSpPr>
          <p:spPr>
            <a:xfrm flipV="1">
              <a:off x="7481668" y="3983214"/>
              <a:ext cx="1393342" cy="104364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59" name="TextBox 258">
              <a:extLst>
                <a:ext uri="{FF2B5EF4-FFF2-40B4-BE49-F238E27FC236}">
                  <a16:creationId xmlns:a16="http://schemas.microsoft.com/office/drawing/2014/main" id="{64982AEF-8E10-8494-C91C-7BA33F876C39}"/>
                </a:ext>
              </a:extLst>
            </p:cNvPr>
            <p:cNvSpPr txBox="1"/>
            <p:nvPr/>
          </p:nvSpPr>
          <p:spPr>
            <a:xfrm>
              <a:off x="2754292" y="1275582"/>
              <a:ext cx="1223891" cy="746342"/>
            </a:xfrm>
            <a:prstGeom prst="rect">
              <a:avLst/>
            </a:prstGeom>
            <a:noFill/>
          </p:spPr>
          <p:txBody>
            <a:bodyPr wrap="square" rtlCol="0">
              <a:spAutoFit/>
            </a:bodyPr>
            <a:lstStyle/>
            <a:p>
              <a:r>
                <a:rPr lang="en-US" sz="2000" dirty="0">
                  <a:latin typeface="Times New Roman" pitchFamily="18" charset="0"/>
                  <a:cs typeface="Times New Roman" pitchFamily="18" charset="0"/>
                </a:rPr>
                <a:t>Input layer</a:t>
              </a:r>
            </a:p>
          </p:txBody>
        </p:sp>
        <p:sp>
          <p:nvSpPr>
            <p:cNvPr id="260" name="TextBox 259">
              <a:extLst>
                <a:ext uri="{FF2B5EF4-FFF2-40B4-BE49-F238E27FC236}">
                  <a16:creationId xmlns:a16="http://schemas.microsoft.com/office/drawing/2014/main" id="{9779CD76-8257-2CD6-2742-CBFD0B745B6C}"/>
                </a:ext>
              </a:extLst>
            </p:cNvPr>
            <p:cNvSpPr txBox="1"/>
            <p:nvPr/>
          </p:nvSpPr>
          <p:spPr>
            <a:xfrm>
              <a:off x="4517544" y="1242837"/>
              <a:ext cx="2746086" cy="421846"/>
            </a:xfrm>
            <a:prstGeom prst="rect">
              <a:avLst/>
            </a:prstGeom>
            <a:noFill/>
          </p:spPr>
          <p:txBody>
            <a:bodyPr wrap="square" rtlCol="0">
              <a:spAutoFit/>
            </a:bodyPr>
            <a:lstStyle/>
            <a:p>
              <a:r>
                <a:rPr lang="en-US" dirty="0"/>
                <a:t>           </a:t>
              </a:r>
              <a:r>
                <a:rPr lang="en-US" sz="2000" dirty="0">
                  <a:latin typeface="Times New Roman" pitchFamily="18" charset="0"/>
                  <a:cs typeface="Times New Roman" pitchFamily="18" charset="0"/>
                </a:rPr>
                <a:t>Hidden layers</a:t>
              </a:r>
              <a:endParaRPr lang="en-US" sz="2000" dirty="0"/>
            </a:p>
          </p:txBody>
        </p:sp>
        <p:sp>
          <p:nvSpPr>
            <p:cNvPr id="261" name="TextBox 260">
              <a:extLst>
                <a:ext uri="{FF2B5EF4-FFF2-40B4-BE49-F238E27FC236}">
                  <a16:creationId xmlns:a16="http://schemas.microsoft.com/office/drawing/2014/main" id="{EF018890-48B1-DC59-0CD8-8AA201A487D6}"/>
                </a:ext>
              </a:extLst>
            </p:cNvPr>
            <p:cNvSpPr txBox="1"/>
            <p:nvPr/>
          </p:nvSpPr>
          <p:spPr>
            <a:xfrm>
              <a:off x="8389033" y="1322829"/>
              <a:ext cx="1308295" cy="746342"/>
            </a:xfrm>
            <a:prstGeom prst="rect">
              <a:avLst/>
            </a:prstGeom>
            <a:noFill/>
          </p:spPr>
          <p:txBody>
            <a:bodyPr wrap="square" rtlCol="0">
              <a:spAutoFit/>
            </a:bodyPr>
            <a:lstStyle/>
            <a:p>
              <a:pPr algn="ctr"/>
              <a:r>
                <a:rPr lang="en-US" sz="2000" dirty="0">
                  <a:latin typeface="Times New Roman" pitchFamily="18" charset="0"/>
                  <a:cs typeface="Times New Roman" pitchFamily="18" charset="0"/>
                </a:rPr>
                <a:t>Output layer</a:t>
              </a:r>
            </a:p>
          </p:txBody>
        </p:sp>
        <p:sp>
          <p:nvSpPr>
            <p:cNvPr id="262" name="Oval 261">
              <a:extLst>
                <a:ext uri="{FF2B5EF4-FFF2-40B4-BE49-F238E27FC236}">
                  <a16:creationId xmlns:a16="http://schemas.microsoft.com/office/drawing/2014/main" id="{99C8C895-0F34-B815-205B-54565D36FA7F}"/>
                </a:ext>
              </a:extLst>
            </p:cNvPr>
            <p:cNvSpPr/>
            <p:nvPr/>
          </p:nvSpPr>
          <p:spPr>
            <a:xfrm>
              <a:off x="8747246" y="2476217"/>
              <a:ext cx="558533" cy="43040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3" name="Straight Arrow Connector 262">
              <a:extLst>
                <a:ext uri="{FF2B5EF4-FFF2-40B4-BE49-F238E27FC236}">
                  <a16:creationId xmlns:a16="http://schemas.microsoft.com/office/drawing/2014/main" id="{FE20EC99-3BBB-EE15-6971-E8059CAC9AB2}"/>
                </a:ext>
              </a:extLst>
            </p:cNvPr>
            <p:cNvCxnSpPr>
              <a:stCxn id="197" idx="6"/>
              <a:endCxn id="262" idx="2"/>
            </p:cNvCxnSpPr>
            <p:nvPr/>
          </p:nvCxnSpPr>
          <p:spPr>
            <a:xfrm>
              <a:off x="7505124" y="2286007"/>
              <a:ext cx="1242122" cy="40541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4" name="Straight Arrow Connector 263">
              <a:extLst>
                <a:ext uri="{FF2B5EF4-FFF2-40B4-BE49-F238E27FC236}">
                  <a16:creationId xmlns:a16="http://schemas.microsoft.com/office/drawing/2014/main" id="{41C50BEB-BF58-2827-BF1F-87D6B0BB5D81}"/>
                </a:ext>
              </a:extLst>
            </p:cNvPr>
            <p:cNvCxnSpPr>
              <a:endCxn id="262" idx="2"/>
            </p:cNvCxnSpPr>
            <p:nvPr/>
          </p:nvCxnSpPr>
          <p:spPr>
            <a:xfrm flipV="1">
              <a:off x="7479323" y="2691420"/>
              <a:ext cx="1267923" cy="18046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5" name="Straight Arrow Connector 264">
              <a:extLst>
                <a:ext uri="{FF2B5EF4-FFF2-40B4-BE49-F238E27FC236}">
                  <a16:creationId xmlns:a16="http://schemas.microsoft.com/office/drawing/2014/main" id="{9651ADAB-F282-3E92-9601-384C4140D494}"/>
                </a:ext>
              </a:extLst>
            </p:cNvPr>
            <p:cNvCxnSpPr/>
            <p:nvPr/>
          </p:nvCxnSpPr>
          <p:spPr>
            <a:xfrm flipV="1">
              <a:off x="7535593" y="2715216"/>
              <a:ext cx="1168764" cy="83733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6" name="Straight Arrow Connector 265">
              <a:extLst>
                <a:ext uri="{FF2B5EF4-FFF2-40B4-BE49-F238E27FC236}">
                  <a16:creationId xmlns:a16="http://schemas.microsoft.com/office/drawing/2014/main" id="{8868DD0C-F134-2E21-B116-50BF1ED384F8}"/>
                </a:ext>
              </a:extLst>
            </p:cNvPr>
            <p:cNvCxnSpPr/>
            <p:nvPr/>
          </p:nvCxnSpPr>
          <p:spPr>
            <a:xfrm flipV="1">
              <a:off x="7596552" y="2710087"/>
              <a:ext cx="1107805" cy="16087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7" name="Straight Arrow Connector 266">
              <a:extLst>
                <a:ext uri="{FF2B5EF4-FFF2-40B4-BE49-F238E27FC236}">
                  <a16:creationId xmlns:a16="http://schemas.microsoft.com/office/drawing/2014/main" id="{6064552B-375E-89DC-8CE6-DB6FEE0FA20A}"/>
                </a:ext>
              </a:extLst>
            </p:cNvPr>
            <p:cNvCxnSpPr>
              <a:endCxn id="262" idx="2"/>
            </p:cNvCxnSpPr>
            <p:nvPr/>
          </p:nvCxnSpPr>
          <p:spPr>
            <a:xfrm flipV="1">
              <a:off x="7526214" y="2691420"/>
              <a:ext cx="1221032" cy="231932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68" name="Rectangle 267">
              <a:extLst>
                <a:ext uri="{FF2B5EF4-FFF2-40B4-BE49-F238E27FC236}">
                  <a16:creationId xmlns:a16="http://schemas.microsoft.com/office/drawing/2014/main" id="{D0F9FD4F-3BF4-74FF-0CA8-2A380238CBFE}"/>
                </a:ext>
              </a:extLst>
            </p:cNvPr>
            <p:cNvSpPr/>
            <p:nvPr/>
          </p:nvSpPr>
          <p:spPr>
            <a:xfrm>
              <a:off x="11223374" y="3676314"/>
              <a:ext cx="256037" cy="509244"/>
            </a:xfrm>
            <a:prstGeom prst="rect">
              <a:avLst/>
            </a:prstGeom>
          </p:spPr>
          <p:txBody>
            <a:bodyPr wrap="none">
              <a:spAutoFit/>
            </a:bodyPr>
            <a:lstStyle/>
            <a:p>
              <a:pPr lvl="0"/>
              <a:endParaRPr lang="en-US" dirty="0">
                <a:latin typeface="Times New Roman" panose="02020603050405020304" pitchFamily="18" charset="0"/>
                <a:cs typeface="Times New Roman" panose="02020603050405020304" pitchFamily="18" charset="0"/>
              </a:endParaRPr>
            </a:p>
          </p:txBody>
        </p:sp>
      </p:grpSp>
      <p:sp>
        <p:nvSpPr>
          <p:cNvPr id="269" name="Rectangle 268">
            <a:extLst>
              <a:ext uri="{FF2B5EF4-FFF2-40B4-BE49-F238E27FC236}">
                <a16:creationId xmlns:a16="http://schemas.microsoft.com/office/drawing/2014/main" id="{30517052-D276-6E46-9B96-94602C0FF24A}"/>
              </a:ext>
            </a:extLst>
          </p:cNvPr>
          <p:cNvSpPr/>
          <p:nvPr/>
        </p:nvSpPr>
        <p:spPr>
          <a:xfrm>
            <a:off x="10753539" y="3086182"/>
            <a:ext cx="782663" cy="2052936"/>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0" name="TextBox 269">
            <a:extLst>
              <a:ext uri="{FF2B5EF4-FFF2-40B4-BE49-F238E27FC236}">
                <a16:creationId xmlns:a16="http://schemas.microsoft.com/office/drawing/2014/main" id="{8EC2F137-D0B1-02F1-0E3F-F90B1390D709}"/>
              </a:ext>
            </a:extLst>
          </p:cNvPr>
          <p:cNvSpPr txBox="1"/>
          <p:nvPr/>
        </p:nvSpPr>
        <p:spPr>
          <a:xfrm>
            <a:off x="10511341" y="2370863"/>
            <a:ext cx="1320052"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Activation function</a:t>
            </a:r>
          </a:p>
        </p:txBody>
      </p:sp>
      <p:sp>
        <p:nvSpPr>
          <p:cNvPr id="271" name="TextBox 270">
            <a:extLst>
              <a:ext uri="{FF2B5EF4-FFF2-40B4-BE49-F238E27FC236}">
                <a16:creationId xmlns:a16="http://schemas.microsoft.com/office/drawing/2014/main" id="{E12FF8F4-D1B0-AE6B-1A38-36E0760EEBFF}"/>
              </a:ext>
            </a:extLst>
          </p:cNvPr>
          <p:cNvSpPr txBox="1"/>
          <p:nvPr/>
        </p:nvSpPr>
        <p:spPr>
          <a:xfrm>
            <a:off x="9681364" y="3683014"/>
            <a:ext cx="413429" cy="1323439"/>
          </a:xfrm>
          <a:prstGeom prst="rect">
            <a:avLst/>
          </a:prstGeom>
          <a:noFill/>
        </p:spPr>
        <p:txBody>
          <a:bodyPr wrap="square" rtlCol="0">
            <a:spAutoFit/>
          </a:bodyPr>
          <a:lstStyle/>
          <a:p>
            <a:r>
              <a:rPr lang="en-US" sz="4000" dirty="0"/>
              <a:t>.</a:t>
            </a:r>
          </a:p>
          <a:p>
            <a:endParaRPr lang="en-IN" sz="4000" dirty="0"/>
          </a:p>
        </p:txBody>
      </p:sp>
      <p:sp>
        <p:nvSpPr>
          <p:cNvPr id="272" name="Google Shape;561;p10">
            <a:extLst>
              <a:ext uri="{FF2B5EF4-FFF2-40B4-BE49-F238E27FC236}">
                <a16:creationId xmlns:a16="http://schemas.microsoft.com/office/drawing/2014/main" id="{8392B05C-9A2F-FE87-68C7-7C5D1AC8DDC6}"/>
              </a:ext>
            </a:extLst>
          </p:cNvPr>
          <p:cNvSpPr txBox="1"/>
          <p:nvPr/>
        </p:nvSpPr>
        <p:spPr>
          <a:xfrm>
            <a:off x="11962733" y="3777964"/>
            <a:ext cx="1630330" cy="413036"/>
          </a:xfrm>
          <a:prstGeom prst="rect">
            <a:avLst/>
          </a:prstGeom>
          <a:noFill/>
          <a:ln>
            <a:noFill/>
          </a:ln>
        </p:spPr>
        <p:txBody>
          <a:bodyPr spcFirstLastPara="1" wrap="square" lIns="91425" tIns="91425" rIns="91425" bIns="91425" anchor="t" anchorCtr="0">
            <a:noAutofit/>
          </a:bodyPr>
          <a:lstStyle/>
          <a:p>
            <a:r>
              <a:rPr lang="en-US" sz="2000" dirty="0">
                <a:latin typeface="Times New Roman" panose="02020603050405020304" pitchFamily="18" charset="0"/>
                <a:cs typeface="Times New Roman" panose="02020603050405020304" pitchFamily="18" charset="0"/>
              </a:rPr>
              <a:t>Heart</a:t>
            </a:r>
            <a:endParaRPr sz="2000" dirty="0">
              <a:latin typeface="Times New Roman" panose="02020603050405020304" pitchFamily="18" charset="0"/>
              <a:cs typeface="Times New Roman" panose="02020603050405020304" pitchFamily="18" charset="0"/>
            </a:endParaRPr>
          </a:p>
        </p:txBody>
      </p:sp>
      <p:sp>
        <p:nvSpPr>
          <p:cNvPr id="273" name="Google Shape;561;p10">
            <a:extLst>
              <a:ext uri="{FF2B5EF4-FFF2-40B4-BE49-F238E27FC236}">
                <a16:creationId xmlns:a16="http://schemas.microsoft.com/office/drawing/2014/main" id="{7806C343-7B4E-A583-7A7B-B77FAEC9F9C8}"/>
              </a:ext>
            </a:extLst>
          </p:cNvPr>
          <p:cNvSpPr txBox="1"/>
          <p:nvPr/>
        </p:nvSpPr>
        <p:spPr>
          <a:xfrm>
            <a:off x="11960506" y="4478233"/>
            <a:ext cx="1630330" cy="413036"/>
          </a:xfrm>
          <a:prstGeom prst="rect">
            <a:avLst/>
          </a:prstGeom>
          <a:noFill/>
          <a:ln>
            <a:noFill/>
          </a:ln>
        </p:spPr>
        <p:txBody>
          <a:bodyPr spcFirstLastPara="1" wrap="square" lIns="91425" tIns="91425" rIns="91425" bIns="91425" anchor="t" anchorCtr="0">
            <a:noAutofit/>
          </a:bodyPr>
          <a:lstStyle/>
          <a:p>
            <a:r>
              <a:rPr lang="en-US" sz="2000" dirty="0">
                <a:latin typeface="Times New Roman" panose="02020603050405020304" pitchFamily="18" charset="0"/>
                <a:cs typeface="Times New Roman" panose="02020603050405020304" pitchFamily="18" charset="0"/>
              </a:rPr>
              <a:t>Square</a:t>
            </a:r>
            <a:endParaRPr sz="2000" dirty="0">
              <a:latin typeface="Times New Roman" panose="02020603050405020304" pitchFamily="18" charset="0"/>
              <a:cs typeface="Times New Roman" panose="02020603050405020304" pitchFamily="18" charset="0"/>
            </a:endParaRPr>
          </a:p>
        </p:txBody>
      </p:sp>
      <p:sp>
        <p:nvSpPr>
          <p:cNvPr id="274" name="Google Shape;561;p10">
            <a:extLst>
              <a:ext uri="{FF2B5EF4-FFF2-40B4-BE49-F238E27FC236}">
                <a16:creationId xmlns:a16="http://schemas.microsoft.com/office/drawing/2014/main" id="{134716A2-8879-5812-4FF7-DF8F6490331C}"/>
              </a:ext>
            </a:extLst>
          </p:cNvPr>
          <p:cNvSpPr txBox="1"/>
          <p:nvPr/>
        </p:nvSpPr>
        <p:spPr>
          <a:xfrm>
            <a:off x="11960506" y="4891699"/>
            <a:ext cx="1630330" cy="413036"/>
          </a:xfrm>
          <a:prstGeom prst="rect">
            <a:avLst/>
          </a:prstGeom>
          <a:noFill/>
          <a:ln>
            <a:noFill/>
          </a:ln>
        </p:spPr>
        <p:txBody>
          <a:bodyPr spcFirstLastPara="1" wrap="square" lIns="91425" tIns="91425" rIns="91425" bIns="91425" anchor="t" anchorCtr="0">
            <a:noAutofit/>
          </a:bodyPr>
          <a:lstStyle/>
          <a:p>
            <a:r>
              <a:rPr lang="en-US" sz="2000" dirty="0">
                <a:latin typeface="Times New Roman" panose="02020603050405020304" pitchFamily="18" charset="0"/>
                <a:cs typeface="Times New Roman" panose="02020603050405020304" pitchFamily="18" charset="0"/>
              </a:rPr>
              <a:t>Oblong</a:t>
            </a:r>
            <a:endParaRPr sz="2000" dirty="0">
              <a:latin typeface="Times New Roman" panose="02020603050405020304" pitchFamily="18" charset="0"/>
              <a:cs typeface="Times New Roman" panose="02020603050405020304" pitchFamily="18" charset="0"/>
            </a:endParaRPr>
          </a:p>
        </p:txBody>
      </p:sp>
      <p:sp>
        <p:nvSpPr>
          <p:cNvPr id="275" name="Google Shape;561;p10">
            <a:extLst>
              <a:ext uri="{FF2B5EF4-FFF2-40B4-BE49-F238E27FC236}">
                <a16:creationId xmlns:a16="http://schemas.microsoft.com/office/drawing/2014/main" id="{2207612B-09FB-5C98-11B4-1102F82DAF01}"/>
              </a:ext>
            </a:extLst>
          </p:cNvPr>
          <p:cNvSpPr txBox="1"/>
          <p:nvPr/>
        </p:nvSpPr>
        <p:spPr>
          <a:xfrm>
            <a:off x="11968527" y="5319388"/>
            <a:ext cx="1630330" cy="413036"/>
          </a:xfrm>
          <a:prstGeom prst="rect">
            <a:avLst/>
          </a:prstGeom>
          <a:noFill/>
          <a:ln>
            <a:noFill/>
          </a:ln>
        </p:spPr>
        <p:txBody>
          <a:bodyPr spcFirstLastPara="1" wrap="square" lIns="91425" tIns="91425" rIns="91425" bIns="91425" anchor="t" anchorCtr="0">
            <a:noAutofit/>
          </a:bodyPr>
          <a:lstStyle/>
          <a:p>
            <a:endParaRPr sz="2000" dirty="0">
              <a:latin typeface="Times New Roman" panose="02020603050405020304" pitchFamily="18" charset="0"/>
              <a:cs typeface="Times New Roman" panose="02020603050405020304" pitchFamily="18" charset="0"/>
            </a:endParaRPr>
          </a:p>
        </p:txBody>
      </p:sp>
      <p:sp>
        <p:nvSpPr>
          <p:cNvPr id="276" name="Google Shape;561;p10">
            <a:extLst>
              <a:ext uri="{FF2B5EF4-FFF2-40B4-BE49-F238E27FC236}">
                <a16:creationId xmlns:a16="http://schemas.microsoft.com/office/drawing/2014/main" id="{AA40169B-27CA-D3AD-80E7-80CF7829D0E8}"/>
              </a:ext>
            </a:extLst>
          </p:cNvPr>
          <p:cNvSpPr txBox="1"/>
          <p:nvPr/>
        </p:nvSpPr>
        <p:spPr>
          <a:xfrm>
            <a:off x="11968527" y="5330003"/>
            <a:ext cx="1630330" cy="413036"/>
          </a:xfrm>
          <a:prstGeom prst="rect">
            <a:avLst/>
          </a:prstGeom>
          <a:noFill/>
          <a:ln>
            <a:noFill/>
          </a:ln>
        </p:spPr>
        <p:txBody>
          <a:bodyPr spcFirstLastPara="1" wrap="square" lIns="91425" tIns="91425" rIns="91425" bIns="91425" anchor="t" anchorCtr="0">
            <a:noAutofit/>
          </a:bodyPr>
          <a:lstStyle/>
          <a:p>
            <a:r>
              <a:rPr lang="en-US" sz="2000" dirty="0">
                <a:latin typeface="Times New Roman" panose="02020603050405020304" pitchFamily="18" charset="0"/>
                <a:cs typeface="Times New Roman" panose="02020603050405020304" pitchFamily="18" charset="0"/>
              </a:rPr>
              <a:t>Round</a:t>
            </a:r>
            <a:endParaRPr sz="2000" dirty="0">
              <a:latin typeface="Times New Roman" panose="02020603050405020304" pitchFamily="18" charset="0"/>
              <a:cs typeface="Times New Roman" panose="02020603050405020304" pitchFamily="18" charset="0"/>
            </a:endParaRPr>
          </a:p>
        </p:txBody>
      </p:sp>
      <p:cxnSp>
        <p:nvCxnSpPr>
          <p:cNvPr id="278" name="Straight Arrow Connector 277">
            <a:extLst>
              <a:ext uri="{FF2B5EF4-FFF2-40B4-BE49-F238E27FC236}">
                <a16:creationId xmlns:a16="http://schemas.microsoft.com/office/drawing/2014/main" id="{A31AD844-1C25-D17D-95A6-A4DC888FCDB2}"/>
              </a:ext>
            </a:extLst>
          </p:cNvPr>
          <p:cNvCxnSpPr>
            <a:cxnSpLocks/>
            <a:stCxn id="262" idx="6"/>
          </p:cNvCxnSpPr>
          <p:nvPr/>
        </p:nvCxnSpPr>
        <p:spPr>
          <a:xfrm>
            <a:off x="10049562" y="3067409"/>
            <a:ext cx="1918965" cy="299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1" name="Straight Arrow Connector 280">
            <a:extLst>
              <a:ext uri="{FF2B5EF4-FFF2-40B4-BE49-F238E27FC236}">
                <a16:creationId xmlns:a16="http://schemas.microsoft.com/office/drawing/2014/main" id="{89318CDC-5C93-2591-C260-0EDD72C6CE68}"/>
              </a:ext>
            </a:extLst>
          </p:cNvPr>
          <p:cNvCxnSpPr>
            <a:endCxn id="272" idx="1"/>
          </p:cNvCxnSpPr>
          <p:nvPr/>
        </p:nvCxnSpPr>
        <p:spPr>
          <a:xfrm>
            <a:off x="10080165" y="3756804"/>
            <a:ext cx="1882568" cy="2276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3" name="Straight Arrow Connector 282">
            <a:extLst>
              <a:ext uri="{FF2B5EF4-FFF2-40B4-BE49-F238E27FC236}">
                <a16:creationId xmlns:a16="http://schemas.microsoft.com/office/drawing/2014/main" id="{FD16C42A-C97D-783B-1FAD-C1AC8584377B}"/>
              </a:ext>
            </a:extLst>
          </p:cNvPr>
          <p:cNvCxnSpPr>
            <a:endCxn id="273" idx="1"/>
          </p:cNvCxnSpPr>
          <p:nvPr/>
        </p:nvCxnSpPr>
        <p:spPr>
          <a:xfrm>
            <a:off x="10080165" y="4530667"/>
            <a:ext cx="1880341" cy="154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7" name="Straight Arrow Connector 286">
            <a:extLst>
              <a:ext uri="{FF2B5EF4-FFF2-40B4-BE49-F238E27FC236}">
                <a16:creationId xmlns:a16="http://schemas.microsoft.com/office/drawing/2014/main" id="{B458029A-A0D4-499D-CE1F-262A88DFB6C8}"/>
              </a:ext>
            </a:extLst>
          </p:cNvPr>
          <p:cNvCxnSpPr>
            <a:cxnSpLocks/>
            <a:endCxn id="276" idx="1"/>
          </p:cNvCxnSpPr>
          <p:nvPr/>
        </p:nvCxnSpPr>
        <p:spPr>
          <a:xfrm>
            <a:off x="9888078" y="4777061"/>
            <a:ext cx="2080449" cy="7594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0" name="Straight Arrow Connector 289">
            <a:extLst>
              <a:ext uri="{FF2B5EF4-FFF2-40B4-BE49-F238E27FC236}">
                <a16:creationId xmlns:a16="http://schemas.microsoft.com/office/drawing/2014/main" id="{6D527F56-CFCC-D91E-694B-C9674D57C640}"/>
              </a:ext>
            </a:extLst>
          </p:cNvPr>
          <p:cNvCxnSpPr>
            <a:endCxn id="274" idx="1"/>
          </p:cNvCxnSpPr>
          <p:nvPr/>
        </p:nvCxnSpPr>
        <p:spPr>
          <a:xfrm>
            <a:off x="10049562" y="4665284"/>
            <a:ext cx="1910944" cy="432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1" name="TextBox 290">
            <a:extLst>
              <a:ext uri="{FF2B5EF4-FFF2-40B4-BE49-F238E27FC236}">
                <a16:creationId xmlns:a16="http://schemas.microsoft.com/office/drawing/2014/main" id="{1E9515CE-EACF-DAEE-F2D7-5DC541702BBD}"/>
              </a:ext>
            </a:extLst>
          </p:cNvPr>
          <p:cNvSpPr txBox="1"/>
          <p:nvPr/>
        </p:nvSpPr>
        <p:spPr>
          <a:xfrm>
            <a:off x="12144252" y="3769917"/>
            <a:ext cx="598177" cy="707886"/>
          </a:xfrm>
          <a:prstGeom prst="rect">
            <a:avLst/>
          </a:prstGeom>
          <a:noFill/>
        </p:spPr>
        <p:txBody>
          <a:bodyPr wrap="square" rtlCol="0">
            <a:spAutoFit/>
          </a:bodyPr>
          <a:lstStyle/>
          <a:p>
            <a:r>
              <a:rPr lang="en-US" sz="4000" dirty="0"/>
              <a:t>.</a:t>
            </a:r>
            <a:endParaRPr lang="en-IN" sz="4000" dirty="0"/>
          </a:p>
        </p:txBody>
      </p:sp>
      <p:sp>
        <p:nvSpPr>
          <p:cNvPr id="292" name="TextBox 291">
            <a:extLst>
              <a:ext uri="{FF2B5EF4-FFF2-40B4-BE49-F238E27FC236}">
                <a16:creationId xmlns:a16="http://schemas.microsoft.com/office/drawing/2014/main" id="{1029A0F0-5B1C-F39D-212E-869C3929646E}"/>
              </a:ext>
            </a:extLst>
          </p:cNvPr>
          <p:cNvSpPr txBox="1"/>
          <p:nvPr/>
        </p:nvSpPr>
        <p:spPr>
          <a:xfrm>
            <a:off x="12142025" y="3991938"/>
            <a:ext cx="413429" cy="1323439"/>
          </a:xfrm>
          <a:prstGeom prst="rect">
            <a:avLst/>
          </a:prstGeom>
          <a:noFill/>
        </p:spPr>
        <p:txBody>
          <a:bodyPr wrap="square" rtlCol="0">
            <a:spAutoFit/>
          </a:bodyPr>
          <a:lstStyle/>
          <a:p>
            <a:r>
              <a:rPr lang="en-US" sz="4000" dirty="0"/>
              <a:t>.</a:t>
            </a:r>
          </a:p>
          <a:p>
            <a:endParaRPr lang="en-IN" sz="4000" dirty="0"/>
          </a:p>
        </p:txBody>
      </p:sp>
      <p:sp>
        <p:nvSpPr>
          <p:cNvPr id="293" name="Arrow: Right 292">
            <a:extLst>
              <a:ext uri="{FF2B5EF4-FFF2-40B4-BE49-F238E27FC236}">
                <a16:creationId xmlns:a16="http://schemas.microsoft.com/office/drawing/2014/main" id="{3717AD87-2D2B-D1B0-6BF6-BAA0DB73F5A7}"/>
              </a:ext>
            </a:extLst>
          </p:cNvPr>
          <p:cNvSpPr/>
          <p:nvPr/>
        </p:nvSpPr>
        <p:spPr>
          <a:xfrm>
            <a:off x="2377312" y="3672196"/>
            <a:ext cx="1366892" cy="5322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2220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28955B-7EC2-4703-F123-AEDCC7771C35}"/>
              </a:ext>
            </a:extLst>
          </p:cNvPr>
          <p:cNvSpPr txBox="1"/>
          <p:nvPr/>
        </p:nvSpPr>
        <p:spPr>
          <a:xfrm>
            <a:off x="553844" y="271813"/>
            <a:ext cx="9212826"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4. SoftMax Activation Function</a:t>
            </a:r>
            <a:endParaRPr lang="en-IN" sz="3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99D638D-3859-25FB-9131-716B8F58EE63}"/>
              </a:ext>
            </a:extLst>
          </p:cNvPr>
          <p:cNvSpPr txBox="1"/>
          <p:nvPr/>
        </p:nvSpPr>
        <p:spPr>
          <a:xfrm>
            <a:off x="300117" y="969050"/>
            <a:ext cx="13230922" cy="1687963"/>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SoftMax activation function is a nonlinear function that takes a vector of real numbers . Makes the function useful for tasks such as multi-class classification, where the output of the network needs to be a probability distribution over a set of possible classes</a:t>
            </a:r>
            <a:endParaRPr lang="en-IN"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34372BC-FB3F-6672-602E-996E9147A890}"/>
              </a:ext>
            </a:extLst>
          </p:cNvPr>
          <p:cNvSpPr txBox="1"/>
          <p:nvPr/>
        </p:nvSpPr>
        <p:spPr>
          <a:xfrm>
            <a:off x="3038104" y="2810107"/>
            <a:ext cx="4277096" cy="46166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Formula</a:t>
            </a: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SoftMax fi(x) = e^ai</a:t>
            </a:r>
          </a:p>
        </p:txBody>
      </p:sp>
      <p:sp>
        <p:nvSpPr>
          <p:cNvPr id="10" name="TextBox 9">
            <a:extLst>
              <a:ext uri="{FF2B5EF4-FFF2-40B4-BE49-F238E27FC236}">
                <a16:creationId xmlns:a16="http://schemas.microsoft.com/office/drawing/2014/main" id="{2B2FABD5-41EE-2075-67CD-12E40C3C2B51}"/>
              </a:ext>
            </a:extLst>
          </p:cNvPr>
          <p:cNvSpPr txBox="1"/>
          <p:nvPr/>
        </p:nvSpPr>
        <p:spPr>
          <a:xfrm>
            <a:off x="5984217" y="3254122"/>
            <a:ext cx="931361" cy="369332"/>
          </a:xfrm>
          <a:prstGeom prst="rect">
            <a:avLst/>
          </a:prstGeom>
          <a:noFill/>
        </p:spPr>
        <p:txBody>
          <a:bodyPr wrap="square">
            <a:spAutoFit/>
          </a:bodyPr>
          <a:lstStyle/>
          <a:p>
            <a:r>
              <a:rPr lang="el-GR" dirty="0">
                <a:latin typeface="Times New Roman" panose="02020603050405020304" pitchFamily="18" charset="0"/>
                <a:cs typeface="Times New Roman" panose="02020603050405020304" pitchFamily="18" charset="0"/>
              </a:rPr>
              <a:t>Σ </a:t>
            </a:r>
            <a:r>
              <a:rPr lang="en-US" dirty="0">
                <a:latin typeface="Times New Roman" panose="02020603050405020304" pitchFamily="18" charset="0"/>
                <a:cs typeface="Times New Roman" panose="02020603050405020304" pitchFamily="18" charset="0"/>
              </a:rPr>
              <a:t>ke^ak</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26BA1AB-A126-3A18-6232-7BC723663626}"/>
              </a:ext>
            </a:extLst>
          </p:cNvPr>
          <p:cNvSpPr txBox="1"/>
          <p:nvPr/>
        </p:nvSpPr>
        <p:spPr>
          <a:xfrm>
            <a:off x="3523837" y="3959816"/>
            <a:ext cx="3411794"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e^98</a:t>
            </a:r>
          </a:p>
          <a:p>
            <a:pPr algn="ctr"/>
            <a:r>
              <a:rPr lang="en-IN" sz="2000" dirty="0">
                <a:latin typeface="Times New Roman" panose="02020603050405020304" pitchFamily="18" charset="0"/>
                <a:cs typeface="Times New Roman" panose="02020603050405020304" pitchFamily="18" charset="0"/>
              </a:rPr>
              <a:t>e^98+e^98+e^98</a:t>
            </a:r>
          </a:p>
        </p:txBody>
      </p:sp>
      <p:graphicFrame>
        <p:nvGraphicFramePr>
          <p:cNvPr id="12" name="Table 11">
            <a:extLst>
              <a:ext uri="{FF2B5EF4-FFF2-40B4-BE49-F238E27FC236}">
                <a16:creationId xmlns:a16="http://schemas.microsoft.com/office/drawing/2014/main" id="{3224F170-E46D-BEE1-2B10-5DFBE26EAA9E}"/>
              </a:ext>
            </a:extLst>
          </p:cNvPr>
          <p:cNvGraphicFramePr>
            <a:graphicFrameLocks noGrp="1"/>
          </p:cNvGraphicFramePr>
          <p:nvPr/>
        </p:nvGraphicFramePr>
        <p:xfrm>
          <a:off x="1066800" y="3775013"/>
          <a:ext cx="762000" cy="3599544"/>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1090686459"/>
                    </a:ext>
                  </a:extLst>
                </a:gridCol>
              </a:tblGrid>
              <a:tr h="899886">
                <a:tc>
                  <a:txBody>
                    <a:bodyPr/>
                    <a:lstStyle/>
                    <a:p>
                      <a:pPr algn="ctr">
                        <a:lnSpc>
                          <a:spcPct val="250000"/>
                        </a:lnSpc>
                      </a:pPr>
                      <a:r>
                        <a:rPr lang="en-US" b="0" dirty="0">
                          <a:solidFill>
                            <a:schemeClr val="tx1"/>
                          </a:solidFill>
                        </a:rPr>
                        <a:t>98</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0870200"/>
                  </a:ext>
                </a:extLst>
              </a:tr>
              <a:tr h="899886">
                <a:tc>
                  <a:txBody>
                    <a:bodyPr/>
                    <a:lstStyle/>
                    <a:p>
                      <a:pPr algn="ctr">
                        <a:lnSpc>
                          <a:spcPct val="250000"/>
                        </a:lnSpc>
                      </a:pPr>
                      <a:r>
                        <a:rPr lang="en-US" dirty="0">
                          <a:solidFill>
                            <a:schemeClr val="tx1"/>
                          </a:solidFill>
                        </a:rPr>
                        <a:t>9</a:t>
                      </a:r>
                      <a:r>
                        <a:rPr lang="en-IN"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787506181"/>
                  </a:ext>
                </a:extLst>
              </a:tr>
              <a:tr h="899886">
                <a:tc>
                  <a:txBody>
                    <a:bodyPr/>
                    <a:lstStyle/>
                    <a:p>
                      <a:pPr algn="ctr">
                        <a:lnSpc>
                          <a:spcPct val="250000"/>
                        </a:lnSpc>
                      </a:pPr>
                      <a:r>
                        <a:rPr lang="en-US" dirty="0">
                          <a:solidFill>
                            <a:schemeClr val="tx1"/>
                          </a:solidFill>
                        </a:rPr>
                        <a:t>98</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56028555"/>
                  </a:ext>
                </a:extLst>
              </a:tr>
              <a:tr h="899886">
                <a:tc>
                  <a:txBody>
                    <a:bodyPr/>
                    <a:lstStyle/>
                    <a:p>
                      <a:pPr algn="ctr">
                        <a:lnSpc>
                          <a:spcPct val="250000"/>
                        </a:lnSpc>
                      </a:pPr>
                      <a:r>
                        <a:rPr lang="en-US" dirty="0">
                          <a:solidFill>
                            <a:schemeClr val="tx1"/>
                          </a:solidFill>
                        </a:rPr>
                        <a:t>98</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85051044"/>
                  </a:ext>
                </a:extLst>
              </a:tr>
            </a:tbl>
          </a:graphicData>
        </a:graphic>
      </p:graphicFrame>
      <p:sp>
        <p:nvSpPr>
          <p:cNvPr id="13" name="TextBox 12">
            <a:extLst>
              <a:ext uri="{FF2B5EF4-FFF2-40B4-BE49-F238E27FC236}">
                <a16:creationId xmlns:a16="http://schemas.microsoft.com/office/drawing/2014/main" id="{CE74EED3-9BA7-1A71-7E98-D3D220B3EDC9}"/>
              </a:ext>
            </a:extLst>
          </p:cNvPr>
          <p:cNvSpPr txBox="1"/>
          <p:nvPr/>
        </p:nvSpPr>
        <p:spPr>
          <a:xfrm>
            <a:off x="3503784" y="4744583"/>
            <a:ext cx="3411794"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e^98</a:t>
            </a:r>
          </a:p>
          <a:p>
            <a:pPr algn="ctr"/>
            <a:r>
              <a:rPr lang="en-IN" sz="2000" dirty="0">
                <a:latin typeface="Times New Roman" panose="02020603050405020304" pitchFamily="18" charset="0"/>
                <a:cs typeface="Times New Roman" panose="02020603050405020304" pitchFamily="18" charset="0"/>
              </a:rPr>
              <a:t>e^98+e^98+e^98</a:t>
            </a:r>
          </a:p>
        </p:txBody>
      </p:sp>
      <p:sp>
        <p:nvSpPr>
          <p:cNvPr id="14" name="TextBox 13">
            <a:extLst>
              <a:ext uri="{FF2B5EF4-FFF2-40B4-BE49-F238E27FC236}">
                <a16:creationId xmlns:a16="http://schemas.microsoft.com/office/drawing/2014/main" id="{84CD0847-5767-567D-E362-D8978EB8833B}"/>
              </a:ext>
            </a:extLst>
          </p:cNvPr>
          <p:cNvSpPr txBox="1"/>
          <p:nvPr/>
        </p:nvSpPr>
        <p:spPr>
          <a:xfrm>
            <a:off x="3539879" y="5574785"/>
            <a:ext cx="3411794"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e^98</a:t>
            </a:r>
          </a:p>
          <a:p>
            <a:pPr algn="ctr"/>
            <a:r>
              <a:rPr lang="en-IN" sz="2000" dirty="0">
                <a:latin typeface="Times New Roman" panose="02020603050405020304" pitchFamily="18" charset="0"/>
                <a:cs typeface="Times New Roman" panose="02020603050405020304" pitchFamily="18" charset="0"/>
              </a:rPr>
              <a:t>e^98+e^98+e^98</a:t>
            </a:r>
          </a:p>
        </p:txBody>
      </p:sp>
      <p:sp>
        <p:nvSpPr>
          <p:cNvPr id="15" name="TextBox 14">
            <a:extLst>
              <a:ext uri="{FF2B5EF4-FFF2-40B4-BE49-F238E27FC236}">
                <a16:creationId xmlns:a16="http://schemas.microsoft.com/office/drawing/2014/main" id="{1984824D-F2E4-ACF7-0070-F6BD447A2C3C}"/>
              </a:ext>
            </a:extLst>
          </p:cNvPr>
          <p:cNvSpPr txBox="1"/>
          <p:nvPr/>
        </p:nvSpPr>
        <p:spPr>
          <a:xfrm>
            <a:off x="3539879" y="6512646"/>
            <a:ext cx="3375699"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e^98</a:t>
            </a:r>
          </a:p>
          <a:p>
            <a:pPr algn="ctr"/>
            <a:r>
              <a:rPr lang="en-IN" sz="2000" dirty="0">
                <a:latin typeface="Times New Roman" panose="02020603050405020304" pitchFamily="18" charset="0"/>
                <a:cs typeface="Times New Roman" panose="02020603050405020304" pitchFamily="18" charset="0"/>
              </a:rPr>
              <a:t>e^98+e^98+e^98</a:t>
            </a:r>
          </a:p>
        </p:txBody>
      </p:sp>
      <p:cxnSp>
        <p:nvCxnSpPr>
          <p:cNvPr id="16" name="Straight Connector 15">
            <a:extLst>
              <a:ext uri="{FF2B5EF4-FFF2-40B4-BE49-F238E27FC236}">
                <a16:creationId xmlns:a16="http://schemas.microsoft.com/office/drawing/2014/main" id="{50EA9DC7-CEF6-96F6-4548-1F72CD27ECF3}"/>
              </a:ext>
            </a:extLst>
          </p:cNvPr>
          <p:cNvCxnSpPr>
            <a:cxnSpLocks/>
          </p:cNvCxnSpPr>
          <p:nvPr/>
        </p:nvCxnSpPr>
        <p:spPr>
          <a:xfrm>
            <a:off x="4352657" y="4298370"/>
            <a:ext cx="1750142"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0AE004C-A3B9-93F1-178C-E947BC077347}"/>
              </a:ext>
            </a:extLst>
          </p:cNvPr>
          <p:cNvCxnSpPr>
            <a:cxnSpLocks/>
          </p:cNvCxnSpPr>
          <p:nvPr/>
        </p:nvCxnSpPr>
        <p:spPr>
          <a:xfrm>
            <a:off x="4352657" y="5083137"/>
            <a:ext cx="1750142"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6F84509-0E6B-21F6-B16C-A2E99005D7C1}"/>
              </a:ext>
            </a:extLst>
          </p:cNvPr>
          <p:cNvCxnSpPr>
            <a:cxnSpLocks/>
          </p:cNvCxnSpPr>
          <p:nvPr/>
        </p:nvCxnSpPr>
        <p:spPr>
          <a:xfrm>
            <a:off x="4352657" y="5915749"/>
            <a:ext cx="1750142"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E03A983-9714-7694-46CD-1E7467272739}"/>
              </a:ext>
            </a:extLst>
          </p:cNvPr>
          <p:cNvCxnSpPr>
            <a:cxnSpLocks/>
          </p:cNvCxnSpPr>
          <p:nvPr/>
        </p:nvCxnSpPr>
        <p:spPr>
          <a:xfrm>
            <a:off x="4419600" y="6858000"/>
            <a:ext cx="1750142"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C72FC1E-E6BC-F2B2-7749-537A8D8A1107}"/>
              </a:ext>
            </a:extLst>
          </p:cNvPr>
          <p:cNvSpPr txBox="1"/>
          <p:nvPr/>
        </p:nvSpPr>
        <p:spPr>
          <a:xfrm>
            <a:off x="7022856" y="4114800"/>
            <a:ext cx="353253" cy="3046988"/>
          </a:xfrm>
          <a:prstGeom prst="rect">
            <a:avLst/>
          </a:prstGeom>
          <a:noFill/>
        </p:spPr>
        <p:txBody>
          <a:bodyPr wrap="square" rtlCol="0">
            <a:spAutoFit/>
          </a:bodyPr>
          <a:lstStyle/>
          <a:p>
            <a:r>
              <a:rPr lang="en-US" sz="2400" dirty="0"/>
              <a:t>=</a:t>
            </a:r>
          </a:p>
          <a:p>
            <a:endParaRPr lang="en-US" sz="2400" dirty="0"/>
          </a:p>
          <a:p>
            <a:r>
              <a:rPr lang="en-IN" sz="2400" dirty="0"/>
              <a:t>=</a:t>
            </a:r>
          </a:p>
          <a:p>
            <a:endParaRPr lang="en-IN" sz="2400" dirty="0"/>
          </a:p>
          <a:p>
            <a:endParaRPr lang="en-IN" sz="2400" dirty="0"/>
          </a:p>
          <a:p>
            <a:r>
              <a:rPr lang="en-IN" sz="2400" dirty="0"/>
              <a:t>=</a:t>
            </a:r>
          </a:p>
          <a:p>
            <a:endParaRPr lang="en-IN" sz="2400" dirty="0"/>
          </a:p>
          <a:p>
            <a:r>
              <a:rPr lang="en-US" sz="2400" dirty="0"/>
              <a:t>=</a:t>
            </a:r>
            <a:endParaRPr lang="en-IN" sz="2400" dirty="0"/>
          </a:p>
        </p:txBody>
      </p:sp>
      <p:graphicFrame>
        <p:nvGraphicFramePr>
          <p:cNvPr id="21" name="Table 20">
            <a:extLst>
              <a:ext uri="{FF2B5EF4-FFF2-40B4-BE49-F238E27FC236}">
                <a16:creationId xmlns:a16="http://schemas.microsoft.com/office/drawing/2014/main" id="{01F84C4A-1010-EF73-9814-336CA21F1DCF}"/>
              </a:ext>
            </a:extLst>
          </p:cNvPr>
          <p:cNvGraphicFramePr>
            <a:graphicFrameLocks noGrp="1"/>
          </p:cNvGraphicFramePr>
          <p:nvPr/>
        </p:nvGraphicFramePr>
        <p:xfrm>
          <a:off x="8571954" y="3775012"/>
          <a:ext cx="745958" cy="3599536"/>
        </p:xfrm>
        <a:graphic>
          <a:graphicData uri="http://schemas.openxmlformats.org/drawingml/2006/table">
            <a:tbl>
              <a:tblPr firstRow="1" bandRow="1">
                <a:tableStyleId>{5C22544A-7EE6-4342-B048-85BDC9FD1C3A}</a:tableStyleId>
              </a:tblPr>
              <a:tblGrid>
                <a:gridCol w="745958">
                  <a:extLst>
                    <a:ext uri="{9D8B030D-6E8A-4147-A177-3AD203B41FA5}">
                      <a16:colId xmlns:a16="http://schemas.microsoft.com/office/drawing/2014/main" val="1497234981"/>
                    </a:ext>
                  </a:extLst>
                </a:gridCol>
              </a:tblGrid>
              <a:tr h="899884">
                <a:tc>
                  <a:txBody>
                    <a:bodyPr/>
                    <a:lstStyle/>
                    <a:p>
                      <a:pPr algn="ctr">
                        <a:lnSpc>
                          <a:spcPct val="200000"/>
                        </a:lnSpc>
                      </a:pPr>
                      <a:r>
                        <a:rPr lang="en-US" b="0" dirty="0">
                          <a:solidFill>
                            <a:schemeClr val="tx1"/>
                          </a:solidFill>
                        </a:rPr>
                        <a:t>0.3</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38668007"/>
                  </a:ext>
                </a:extLst>
              </a:tr>
              <a:tr h="899884">
                <a:tc>
                  <a:txBody>
                    <a:bodyPr/>
                    <a:lstStyle/>
                    <a:p>
                      <a:pPr algn="ctr">
                        <a:lnSpc>
                          <a:spcPct val="200000"/>
                        </a:lnSpc>
                      </a:pPr>
                      <a:r>
                        <a:rPr lang="en-US" dirty="0"/>
                        <a:t>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35447565"/>
                  </a:ext>
                </a:extLst>
              </a:tr>
              <a:tr h="899884">
                <a:tc>
                  <a:txBody>
                    <a:bodyPr/>
                    <a:lstStyle/>
                    <a:p>
                      <a:pPr algn="ctr">
                        <a:lnSpc>
                          <a:spcPct val="200000"/>
                        </a:lnSpc>
                      </a:pPr>
                      <a:r>
                        <a:rPr lang="en-US" dirty="0"/>
                        <a:t>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69383213"/>
                  </a:ext>
                </a:extLst>
              </a:tr>
              <a:tr h="899884">
                <a:tc>
                  <a:txBody>
                    <a:bodyPr/>
                    <a:lstStyle/>
                    <a:p>
                      <a:pPr algn="ctr">
                        <a:lnSpc>
                          <a:spcPct val="200000"/>
                        </a:lnSpc>
                      </a:pPr>
                      <a:r>
                        <a:rPr lang="en-US" dirty="0"/>
                        <a:t>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0840125"/>
                  </a:ext>
                </a:extLst>
              </a:tr>
            </a:tbl>
          </a:graphicData>
        </a:graphic>
      </p:graphicFrame>
      <p:sp>
        <p:nvSpPr>
          <p:cNvPr id="24" name="Arrow: Right 23">
            <a:extLst>
              <a:ext uri="{FF2B5EF4-FFF2-40B4-BE49-F238E27FC236}">
                <a16:creationId xmlns:a16="http://schemas.microsoft.com/office/drawing/2014/main" id="{C55DB29F-12E5-19B0-9ADE-10C0CFFB667A}"/>
              </a:ext>
            </a:extLst>
          </p:cNvPr>
          <p:cNvSpPr/>
          <p:nvPr/>
        </p:nvSpPr>
        <p:spPr>
          <a:xfrm>
            <a:off x="2482871" y="5466772"/>
            <a:ext cx="657603" cy="2933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78943EEA-B56F-5AE2-DE15-08C176A7BE39}"/>
              </a:ext>
            </a:extLst>
          </p:cNvPr>
          <p:cNvSpPr txBox="1"/>
          <p:nvPr/>
        </p:nvSpPr>
        <p:spPr>
          <a:xfrm>
            <a:off x="-24063" y="7339238"/>
            <a:ext cx="3132453"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One dimensional array</a:t>
            </a:r>
          </a:p>
        </p:txBody>
      </p:sp>
      <p:sp>
        <p:nvSpPr>
          <p:cNvPr id="2" name="TextBox 1">
            <a:extLst>
              <a:ext uri="{FF2B5EF4-FFF2-40B4-BE49-F238E27FC236}">
                <a16:creationId xmlns:a16="http://schemas.microsoft.com/office/drawing/2014/main" id="{1FCA8138-A009-95BA-6F69-F4EEF86467B7}"/>
              </a:ext>
            </a:extLst>
          </p:cNvPr>
          <p:cNvSpPr txBox="1"/>
          <p:nvPr/>
        </p:nvSpPr>
        <p:spPr>
          <a:xfrm>
            <a:off x="9800170" y="4744583"/>
            <a:ext cx="2239430" cy="40011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0.3  </a:t>
            </a:r>
            <a:r>
              <a:rPr lang="en-IN" sz="2000" dirty="0">
                <a:latin typeface="Times New Roman" panose="02020603050405020304" pitchFamily="18" charset="0"/>
                <a:cs typeface="Times New Roman" panose="02020603050405020304" pitchFamily="18" charset="0"/>
              </a:rPr>
              <a:t>(Oval shape)</a:t>
            </a:r>
          </a:p>
        </p:txBody>
      </p:sp>
      <p:sp>
        <p:nvSpPr>
          <p:cNvPr id="3" name="TextBox 2">
            <a:extLst>
              <a:ext uri="{FF2B5EF4-FFF2-40B4-BE49-F238E27FC236}">
                <a16:creationId xmlns:a16="http://schemas.microsoft.com/office/drawing/2014/main" id="{8BE17EA9-92DB-5C06-5BEE-2E0E537E710C}"/>
              </a:ext>
            </a:extLst>
          </p:cNvPr>
          <p:cNvSpPr txBox="1"/>
          <p:nvPr/>
        </p:nvSpPr>
        <p:spPr>
          <a:xfrm>
            <a:off x="11168965" y="5133089"/>
            <a:ext cx="2890478" cy="252376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Human face shapes value :</a:t>
            </a:r>
          </a:p>
          <a:p>
            <a:r>
              <a:rPr lang="en-US" sz="2000" dirty="0">
                <a:latin typeface="Times New Roman" panose="02020603050405020304" pitchFamily="18" charset="0"/>
                <a:cs typeface="Times New Roman" panose="02020603050405020304" pitchFamily="18" charset="0"/>
              </a:rPr>
              <a:t>0.1-0.3 (Oval)</a:t>
            </a:r>
          </a:p>
          <a:p>
            <a:r>
              <a:rPr lang="en-US" sz="2000" dirty="0">
                <a:latin typeface="Times New Roman" panose="02020603050405020304" pitchFamily="18" charset="0"/>
                <a:cs typeface="Times New Roman" panose="02020603050405020304" pitchFamily="18" charset="0"/>
              </a:rPr>
              <a:t>0.4-0.7  </a:t>
            </a:r>
            <a:r>
              <a:rPr lang="en-IN" sz="2000" dirty="0">
                <a:latin typeface="Times New Roman" panose="02020603050405020304" pitchFamily="18" charset="0"/>
                <a:cs typeface="Times New Roman" panose="02020603050405020304" pitchFamily="18" charset="0"/>
              </a:rPr>
              <a:t>(square)</a:t>
            </a:r>
          </a:p>
          <a:p>
            <a:r>
              <a:rPr lang="en-IN" sz="2000" dirty="0">
                <a:latin typeface="Times New Roman" panose="02020603050405020304" pitchFamily="18" charset="0"/>
                <a:cs typeface="Times New Roman" panose="02020603050405020304" pitchFamily="18" charset="0"/>
              </a:rPr>
              <a:t>0.7-0.9 (heart)</a:t>
            </a:r>
          </a:p>
          <a:p>
            <a:r>
              <a:rPr lang="en-IN" sz="2000" dirty="0">
                <a:latin typeface="Times New Roman" panose="02020603050405020304" pitchFamily="18" charset="0"/>
                <a:cs typeface="Times New Roman" panose="02020603050405020304" pitchFamily="18" charset="0"/>
              </a:rPr>
              <a:t>1.0-1.3(round)</a:t>
            </a:r>
          </a:p>
          <a:p>
            <a:r>
              <a:rPr lang="en-IN" sz="2000" dirty="0">
                <a:latin typeface="Times New Roman" panose="02020603050405020304" pitchFamily="18" charset="0"/>
                <a:cs typeface="Times New Roman" panose="02020603050405020304" pitchFamily="18" charset="0"/>
              </a:rPr>
              <a:t>1.4 -1.6 (oblong)</a:t>
            </a:r>
          </a:p>
          <a:p>
            <a:endParaRPr lang="en-IN"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D7216A36-5444-454D-41DD-AD95FBB8EA6B}"/>
              </a:ext>
            </a:extLst>
          </p:cNvPr>
          <p:cNvCxnSpPr>
            <a:cxnSpLocks/>
          </p:cNvCxnSpPr>
          <p:nvPr/>
        </p:nvCxnSpPr>
        <p:spPr>
          <a:xfrm>
            <a:off x="5609383" y="3254122"/>
            <a:ext cx="175014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0673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47C1-976F-E9B7-4971-72D3F2936EEB}"/>
              </a:ext>
            </a:extLst>
          </p:cNvPr>
          <p:cNvSpPr>
            <a:spLocks noGrp="1"/>
          </p:cNvSpPr>
          <p:nvPr>
            <p:ph type="title"/>
          </p:nvPr>
        </p:nvSpPr>
        <p:spPr>
          <a:xfrm>
            <a:off x="5562599" y="337380"/>
            <a:ext cx="3505201" cy="604140"/>
          </a:xfrm>
        </p:spPr>
        <p:txBody>
          <a:bodyPr>
            <a:noAutofit/>
          </a:bodyPr>
          <a:lstStyle/>
          <a:p>
            <a:pPr algn="ctr"/>
            <a:r>
              <a:rPr lang="en-IN" sz="4400" b="1" dirty="0">
                <a:solidFill>
                  <a:srgbClr val="89158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lang="en-IN" sz="4400" dirty="0">
              <a:solidFill>
                <a:srgbClr val="891589"/>
              </a:solidFill>
            </a:endParaRPr>
          </a:p>
        </p:txBody>
      </p:sp>
      <p:sp>
        <p:nvSpPr>
          <p:cNvPr id="4" name="Text Placeholder 3">
            <a:extLst>
              <a:ext uri="{FF2B5EF4-FFF2-40B4-BE49-F238E27FC236}">
                <a16:creationId xmlns:a16="http://schemas.microsoft.com/office/drawing/2014/main" id="{222D78EE-3234-DA43-DAC0-016338BD5777}"/>
              </a:ext>
            </a:extLst>
          </p:cNvPr>
          <p:cNvSpPr>
            <a:spLocks noGrp="1"/>
          </p:cNvSpPr>
          <p:nvPr>
            <p:ph type="body" idx="1"/>
          </p:nvPr>
        </p:nvSpPr>
        <p:spPr>
          <a:xfrm>
            <a:off x="536921" y="1143000"/>
            <a:ext cx="7023701" cy="6749220"/>
          </a:xfrm>
        </p:spPr>
        <p:txBody>
          <a:bodyPr>
            <a:normAutofit fontScale="25000" lnSpcReduction="20000"/>
          </a:bodyPr>
          <a:lstStyle/>
          <a:p>
            <a:pPr marL="411480" indent="-411480">
              <a:lnSpc>
                <a:spcPct val="150000"/>
              </a:lnSpc>
              <a:buSzPct val="90000"/>
            </a:pPr>
            <a:r>
              <a:rPr lang="en-IN" sz="9600" b="1" dirty="0">
                <a:solidFill>
                  <a:schemeClr val="tx1"/>
                </a:solidFill>
                <a:latin typeface="Times New Roman" panose="02020603050405020304" pitchFamily="18" charset="0"/>
                <a:cs typeface="Times New Roman" panose="02020603050405020304" pitchFamily="18" charset="0"/>
              </a:rPr>
              <a:t>1</a:t>
            </a:r>
            <a:r>
              <a:rPr lang="en-IN" sz="7680" b="1" dirty="0">
                <a:solidFill>
                  <a:schemeClr val="tx1"/>
                </a:solidFill>
                <a:latin typeface="Times New Roman" panose="02020603050405020304" pitchFamily="18" charset="0"/>
                <a:cs typeface="Times New Roman" panose="02020603050405020304" pitchFamily="18" charset="0"/>
              </a:rPr>
              <a:t>.    </a:t>
            </a:r>
            <a:r>
              <a:rPr lang="en-IN" sz="9600" b="1" dirty="0">
                <a:solidFill>
                  <a:schemeClr val="tx1"/>
                </a:solidFill>
                <a:latin typeface="Times New Roman" panose="02020603050405020304" pitchFamily="18" charset="0"/>
                <a:cs typeface="Times New Roman" panose="02020603050405020304" pitchFamily="18" charset="0"/>
              </a:rPr>
              <a:t>INTRODUCTION</a:t>
            </a:r>
          </a:p>
          <a:p>
            <a:pPr marL="411480" indent="-411480">
              <a:buSzPct val="90000"/>
              <a:buFont typeface="Arial" pitchFamily="34" charset="0"/>
              <a:buChar char="•"/>
            </a:pPr>
            <a:r>
              <a:rPr lang="en-IN" sz="8000" b="1" dirty="0">
                <a:solidFill>
                  <a:schemeClr val="tx1"/>
                </a:solidFill>
                <a:latin typeface="Times New Roman" panose="02020603050405020304" pitchFamily="18" charset="0"/>
                <a:cs typeface="Times New Roman" panose="02020603050405020304" pitchFamily="18" charset="0"/>
              </a:rPr>
              <a:t>  </a:t>
            </a:r>
            <a:r>
              <a:rPr lang="en-IN" sz="8000" dirty="0">
                <a:solidFill>
                  <a:schemeClr val="tx1"/>
                </a:solidFill>
                <a:latin typeface="Times New Roman" panose="02020603050405020304" pitchFamily="18" charset="0"/>
                <a:cs typeface="Times New Roman" panose="02020603050405020304" pitchFamily="18" charset="0"/>
              </a:rPr>
              <a:t>Motivation</a:t>
            </a:r>
          </a:p>
          <a:p>
            <a:pPr marL="411480" indent="-411480">
              <a:buSzPct val="90000"/>
              <a:buFont typeface="Arial" pitchFamily="34" charset="0"/>
              <a:buChar char="•"/>
            </a:pPr>
            <a:r>
              <a:rPr lang="en-IN" sz="8000" dirty="0">
                <a:solidFill>
                  <a:schemeClr val="tx1"/>
                </a:solidFill>
                <a:latin typeface="Times New Roman" panose="02020603050405020304" pitchFamily="18" charset="0"/>
                <a:cs typeface="Times New Roman" panose="02020603050405020304" pitchFamily="18" charset="0"/>
              </a:rPr>
              <a:t>  Problem Statement</a:t>
            </a:r>
          </a:p>
          <a:p>
            <a:pPr marL="411480" indent="-411480">
              <a:buSzPct val="90000"/>
              <a:buFont typeface="Arial" pitchFamily="34" charset="0"/>
              <a:buChar char="•"/>
            </a:pPr>
            <a:r>
              <a:rPr lang="en-IN" sz="8000" dirty="0">
                <a:solidFill>
                  <a:schemeClr val="tx1"/>
                </a:solidFill>
                <a:latin typeface="Times New Roman" panose="02020603050405020304" pitchFamily="18" charset="0"/>
                <a:cs typeface="Times New Roman" panose="02020603050405020304" pitchFamily="18" charset="0"/>
              </a:rPr>
              <a:t>  Objective</a:t>
            </a:r>
          </a:p>
          <a:p>
            <a:pPr marL="411480" indent="-411480">
              <a:buSzPct val="90000"/>
              <a:buFont typeface="Arial" pitchFamily="34" charset="0"/>
              <a:buChar char="•"/>
            </a:pPr>
            <a:r>
              <a:rPr lang="en-IN" sz="8000" dirty="0">
                <a:solidFill>
                  <a:schemeClr val="tx1"/>
                </a:solidFill>
                <a:latin typeface="Times New Roman" panose="02020603050405020304" pitchFamily="18" charset="0"/>
                <a:cs typeface="Times New Roman" panose="02020603050405020304" pitchFamily="18" charset="0"/>
              </a:rPr>
              <a:t>   Scope </a:t>
            </a:r>
          </a:p>
          <a:p>
            <a:pPr marL="411480" indent="-411480">
              <a:buSzPct val="90000"/>
              <a:buFont typeface="Arial" pitchFamily="34" charset="0"/>
              <a:buChar char="•"/>
            </a:pPr>
            <a:r>
              <a:rPr lang="en-IN" sz="8000" dirty="0">
                <a:solidFill>
                  <a:schemeClr val="tx1"/>
                </a:solidFill>
                <a:latin typeface="Times New Roman" panose="02020603050405020304" pitchFamily="18" charset="0"/>
                <a:cs typeface="Times New Roman" panose="02020603050405020304" pitchFamily="18" charset="0"/>
              </a:rPr>
              <a:t>   Review of  Literature </a:t>
            </a:r>
          </a:p>
          <a:p>
            <a:pPr marL="411480" indent="-411480">
              <a:buSzPct val="90000"/>
              <a:buFont typeface="Arial" pitchFamily="34" charset="0"/>
              <a:buChar char="•"/>
            </a:pPr>
            <a:endParaRPr lang="en-IN" sz="7680" dirty="0">
              <a:solidFill>
                <a:schemeClr val="tx1"/>
              </a:solidFill>
              <a:latin typeface="Times New Roman" panose="02020603050405020304" pitchFamily="18" charset="0"/>
              <a:cs typeface="Times New Roman" panose="02020603050405020304" pitchFamily="18" charset="0"/>
            </a:endParaRPr>
          </a:p>
          <a:p>
            <a:pPr marL="411480" indent="-411480">
              <a:buSzPct val="90000"/>
              <a:buAutoNum type="arabicPeriod" startAt="2"/>
            </a:pPr>
            <a:r>
              <a:rPr lang="en-IN" sz="9600" b="1" dirty="0">
                <a:solidFill>
                  <a:schemeClr val="tx1"/>
                </a:solidFill>
                <a:latin typeface="Times New Roman" panose="02020603050405020304" pitchFamily="18" charset="0"/>
                <a:cs typeface="Times New Roman" panose="02020603050405020304" pitchFamily="18" charset="0"/>
              </a:rPr>
              <a:t>SYSTEM REQUIREMENT SPECIFICATION</a:t>
            </a:r>
          </a:p>
          <a:p>
            <a:pPr marL="411480" indent="-411480">
              <a:buSzPct val="90000"/>
              <a:buFont typeface="Arial" pitchFamily="34" charset="0"/>
              <a:buChar char="•"/>
            </a:pPr>
            <a:r>
              <a:rPr lang="en-IN" sz="8000" dirty="0">
                <a:solidFill>
                  <a:schemeClr val="tx1"/>
                </a:solidFill>
                <a:latin typeface="Times New Roman" panose="02020603050405020304" pitchFamily="18" charset="0"/>
                <a:cs typeface="Times New Roman" panose="02020603050405020304" pitchFamily="18" charset="0"/>
              </a:rPr>
              <a:t>Hardware Requirements</a:t>
            </a:r>
          </a:p>
          <a:p>
            <a:pPr marL="411480" indent="-411480">
              <a:buSzPct val="90000"/>
              <a:buFont typeface="Arial" pitchFamily="34" charset="0"/>
              <a:buChar char="•"/>
            </a:pPr>
            <a:r>
              <a:rPr lang="en-IN" sz="8000" dirty="0">
                <a:solidFill>
                  <a:schemeClr val="tx1"/>
                </a:solidFill>
                <a:latin typeface="Times New Roman" panose="02020603050405020304" pitchFamily="18" charset="0"/>
                <a:cs typeface="Times New Roman" panose="02020603050405020304" pitchFamily="18" charset="0"/>
              </a:rPr>
              <a:t>Software Requirements</a:t>
            </a:r>
          </a:p>
          <a:p>
            <a:pPr marL="411480" indent="-411480">
              <a:buSzPct val="90000"/>
              <a:buFont typeface="Arial" pitchFamily="34" charset="0"/>
              <a:buChar char="•"/>
            </a:pPr>
            <a:endParaRPr lang="en-IN" sz="7680" dirty="0">
              <a:solidFill>
                <a:schemeClr val="tx1"/>
              </a:solidFill>
              <a:latin typeface="Times New Roman" panose="02020603050405020304" pitchFamily="18" charset="0"/>
              <a:cs typeface="Times New Roman" panose="02020603050405020304" pitchFamily="18" charset="0"/>
            </a:endParaRPr>
          </a:p>
          <a:p>
            <a:pPr marL="411480" indent="-411480">
              <a:buSzPct val="90000"/>
              <a:buAutoNum type="arabicPeriod" startAt="3"/>
            </a:pPr>
            <a:r>
              <a:rPr lang="en-IN" sz="9600" b="1" dirty="0">
                <a:solidFill>
                  <a:schemeClr val="tx1"/>
                </a:solidFill>
                <a:latin typeface="Times New Roman" panose="02020603050405020304" pitchFamily="18" charset="0"/>
                <a:cs typeface="Times New Roman" panose="02020603050405020304" pitchFamily="18" charset="0"/>
              </a:rPr>
              <a:t>HIGH-LEVEL DESIGN  </a:t>
            </a:r>
          </a:p>
          <a:p>
            <a:pPr marL="411480" indent="-411480">
              <a:buSzPct val="90000"/>
              <a:buFont typeface="Arial" pitchFamily="34" charset="0"/>
              <a:buChar char="•"/>
            </a:pPr>
            <a:r>
              <a:rPr lang="en-IN" sz="8000" dirty="0">
                <a:solidFill>
                  <a:schemeClr val="tx1"/>
                </a:solidFill>
                <a:latin typeface="Times New Roman" panose="02020603050405020304" pitchFamily="18" charset="0"/>
                <a:cs typeface="Times New Roman" panose="02020603050405020304" pitchFamily="18" charset="0"/>
              </a:rPr>
              <a:t>System Architecture </a:t>
            </a:r>
          </a:p>
          <a:p>
            <a:pPr marL="411480" indent="-411480">
              <a:buSzPct val="90000"/>
              <a:buFont typeface="Arial" pitchFamily="34" charset="0"/>
              <a:buChar char="•"/>
            </a:pPr>
            <a:r>
              <a:rPr lang="en-IN" sz="8000" dirty="0">
                <a:solidFill>
                  <a:schemeClr val="tx1"/>
                </a:solidFill>
                <a:latin typeface="Times New Roman" panose="02020603050405020304" pitchFamily="18" charset="0"/>
                <a:cs typeface="Times New Roman" panose="02020603050405020304" pitchFamily="18" charset="0"/>
              </a:rPr>
              <a:t>Use case Diagram </a:t>
            </a:r>
          </a:p>
          <a:p>
            <a:pPr marL="411480" indent="-411480">
              <a:buSzPct val="90000"/>
              <a:buFont typeface="Arial" pitchFamily="34" charset="0"/>
              <a:buChar char="•"/>
            </a:pPr>
            <a:r>
              <a:rPr lang="en-IN" sz="8000" dirty="0">
                <a:solidFill>
                  <a:schemeClr val="tx1"/>
                </a:solidFill>
                <a:latin typeface="Times New Roman" panose="02020603050405020304" pitchFamily="18" charset="0"/>
                <a:cs typeface="Times New Roman" panose="02020603050405020304" pitchFamily="18" charset="0"/>
              </a:rPr>
              <a:t>Flowchart</a:t>
            </a:r>
          </a:p>
          <a:p>
            <a:pPr marL="411480" indent="-411480">
              <a:buSzPct val="90000"/>
            </a:pPr>
            <a:endParaRPr lang="en-IN" sz="6720" dirty="0">
              <a:solidFill>
                <a:schemeClr val="tx1"/>
              </a:solidFill>
              <a:latin typeface="Times New Roman" panose="02020603050405020304" pitchFamily="18" charset="0"/>
              <a:cs typeface="Times New Roman" panose="02020603050405020304" pitchFamily="18" charset="0"/>
            </a:endParaRPr>
          </a:p>
          <a:p>
            <a:pPr marL="411480" indent="-411480">
              <a:buSzPct val="90000"/>
            </a:pPr>
            <a:endParaRPr lang="en-IN" sz="6720" b="1" dirty="0">
              <a:solidFill>
                <a:schemeClr val="tx1"/>
              </a:solidFill>
              <a:latin typeface="Times New Roman" panose="02020603050405020304" pitchFamily="18" charset="0"/>
              <a:cs typeface="Times New Roman" panose="02020603050405020304" pitchFamily="18" charset="0"/>
            </a:endParaRPr>
          </a:p>
          <a:p>
            <a:pPr marL="411480" indent="-411480">
              <a:buSzPct val="90000"/>
              <a:buFont typeface="Arial" pitchFamily="34" charset="0"/>
              <a:buChar char="•"/>
            </a:pPr>
            <a:endParaRPr lang="en-IN" sz="6720" b="1" dirty="0">
              <a:solidFill>
                <a:schemeClr val="tx1"/>
              </a:solidFill>
              <a:latin typeface="Times New Roman" panose="02020603050405020304" pitchFamily="18" charset="0"/>
              <a:cs typeface="Times New Roman" panose="02020603050405020304" pitchFamily="18" charset="0"/>
            </a:endParaRPr>
          </a:p>
          <a:p>
            <a:pPr marL="411480" indent="-411480">
              <a:buSzPct val="90000"/>
            </a:pPr>
            <a:r>
              <a:rPr lang="en-IN" sz="6720" b="1" dirty="0">
                <a:solidFill>
                  <a:schemeClr val="tx1"/>
                </a:solidFill>
                <a:latin typeface="Times New Roman" panose="02020603050405020304" pitchFamily="18" charset="0"/>
                <a:cs typeface="Times New Roman" panose="02020603050405020304" pitchFamily="18" charset="0"/>
              </a:rPr>
              <a:t>    </a:t>
            </a:r>
          </a:p>
          <a:p>
            <a:pPr marL="411480" indent="-411480">
              <a:lnSpc>
                <a:spcPct val="150000"/>
              </a:lnSpc>
              <a:buFont typeface="Wingdings" panose="05000000000000000000" pitchFamily="2" charset="2"/>
              <a:buChar char="Ø"/>
            </a:pPr>
            <a:endParaRPr lang="en-IN" sz="6720" dirty="0">
              <a:solidFill>
                <a:schemeClr val="tx1"/>
              </a:solidFill>
              <a:latin typeface="Times New Roman" panose="02020603050405020304" pitchFamily="18" charset="0"/>
              <a:cs typeface="Times New Roman" panose="02020603050405020304" pitchFamily="18" charset="0"/>
            </a:endParaRPr>
          </a:p>
          <a:p>
            <a:pPr marL="411480" indent="-411480">
              <a:lnSpc>
                <a:spcPct val="150000"/>
              </a:lnSpc>
              <a:buFont typeface="Wingdings" panose="05000000000000000000" pitchFamily="2" charset="2"/>
              <a:buChar char="Ø"/>
            </a:pPr>
            <a:endParaRPr lang="en-IN" sz="6720" dirty="0">
              <a:solidFill>
                <a:schemeClr val="tx1"/>
              </a:solidFill>
              <a:latin typeface="Times New Roman" panose="02020603050405020304" pitchFamily="18" charset="0"/>
              <a:cs typeface="Times New Roman" panose="02020603050405020304" pitchFamily="18" charset="0"/>
            </a:endParaRPr>
          </a:p>
          <a:p>
            <a:pPr marL="411480" indent="-411480">
              <a:lnSpc>
                <a:spcPct val="150000"/>
              </a:lnSpc>
              <a:buFont typeface="Wingdings" panose="05000000000000000000" pitchFamily="2" charset="2"/>
              <a:buChar char="Ø"/>
            </a:pPr>
            <a:endParaRPr lang="en-IN" sz="1800" dirty="0">
              <a:solidFill>
                <a:schemeClr val="tx1"/>
              </a:solidFill>
              <a:latin typeface="Times New Roman" panose="02020603050405020304" pitchFamily="18" charset="0"/>
              <a:cs typeface="Times New Roman" panose="02020603050405020304" pitchFamily="18" charset="0"/>
            </a:endParaRPr>
          </a:p>
          <a:p>
            <a:pPr>
              <a:buClrTx/>
            </a:pPr>
            <a:endParaRPr lang="en-IN" dirty="0"/>
          </a:p>
        </p:txBody>
      </p:sp>
      <p:sp>
        <p:nvSpPr>
          <p:cNvPr id="3" name="Slide Number Placeholder 2">
            <a:extLst>
              <a:ext uri="{FF2B5EF4-FFF2-40B4-BE49-F238E27FC236}">
                <a16:creationId xmlns:a16="http://schemas.microsoft.com/office/drawing/2014/main" id="{4E9B99D0-800B-CAD7-9675-D2EF29ABF3A6}"/>
              </a:ext>
            </a:extLst>
          </p:cNvPr>
          <p:cNvSpPr>
            <a:spLocks noGrp="1"/>
          </p:cNvSpPr>
          <p:nvPr>
            <p:ph type="sldNum" sz="quarter" idx="12"/>
          </p:nvPr>
        </p:nvSpPr>
        <p:spPr>
          <a:xfrm>
            <a:off x="13290295" y="7548893"/>
            <a:ext cx="820007" cy="438150"/>
          </a:xfrm>
        </p:spPr>
        <p:txBody>
          <a:bodyPr/>
          <a:lstStyle/>
          <a:p>
            <a:fld id="{75E78F4E-7198-4AC4-8BD6-47A66480D040}" type="slidenum">
              <a:rPr lang="en-IN" sz="2160" b="1">
                <a:solidFill>
                  <a:schemeClr val="tx1"/>
                </a:solidFill>
                <a:latin typeface="Times New Roman" panose="02020603050405020304" pitchFamily="18" charset="0"/>
                <a:cs typeface="Times New Roman" panose="02020603050405020304" pitchFamily="18" charset="0"/>
              </a:rPr>
              <a:pPr/>
              <a:t>4</a:t>
            </a:fld>
            <a:endParaRPr lang="en-IN" sz="2160" b="1"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8229600" y="1143000"/>
            <a:ext cx="6324600" cy="474591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4</a:t>
            </a: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DETAIL DESIGN</a:t>
            </a:r>
          </a:p>
          <a:p>
            <a:endParaRPr lang="en-US" sz="192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5 .IMPLEMENTION</a:t>
            </a:r>
          </a:p>
          <a:p>
            <a:pPr>
              <a:buFont typeface="Arial" pitchFamily="34" charset="0"/>
              <a:buChar char="•"/>
            </a:pPr>
            <a:r>
              <a:rPr lang="en-US" sz="2000" dirty="0"/>
              <a:t>  </a:t>
            </a:r>
            <a:r>
              <a:rPr lang="en-US" sz="2000" dirty="0">
                <a:latin typeface="Times New Roman" pitchFamily="18" charset="0"/>
                <a:cs typeface="Times New Roman" pitchFamily="18" charset="0"/>
              </a:rPr>
              <a:t>Pseudo Code for each module</a:t>
            </a:r>
          </a:p>
          <a:p>
            <a:endParaRPr lang="en-US" sz="2400" dirty="0">
              <a:latin typeface="Times New Roman" pitchFamily="18" charset="0"/>
              <a:cs typeface="Times New Roman" pitchFamily="18" charset="0"/>
            </a:endParaRPr>
          </a:p>
          <a:p>
            <a:r>
              <a:rPr lang="en-US" sz="2400" b="1" dirty="0">
                <a:latin typeface="Times New Roman" pitchFamily="18" charset="0"/>
                <a:cs typeface="Times New Roman" pitchFamily="18" charset="0"/>
              </a:rPr>
              <a:t>6.</a:t>
            </a:r>
            <a:r>
              <a:rPr lang="en-US" sz="2400" dirty="0"/>
              <a:t> </a:t>
            </a:r>
            <a:r>
              <a:rPr lang="en-US" sz="2400" b="1" dirty="0">
                <a:latin typeface="Times New Roman" pitchFamily="18" charset="0"/>
                <a:cs typeface="Times New Roman" pitchFamily="18" charset="0"/>
              </a:rPr>
              <a:t>SYSTEM TESTING </a:t>
            </a:r>
          </a:p>
          <a:p>
            <a:pPr>
              <a:buFont typeface="Arial" pitchFamily="34" charset="0"/>
              <a:buChar char="•"/>
            </a:pPr>
            <a:r>
              <a:rPr lang="en-US" sz="2000" dirty="0">
                <a:latin typeface="Times New Roman" pitchFamily="18" charset="0"/>
                <a:cs typeface="Times New Roman" pitchFamily="18" charset="0"/>
              </a:rPr>
              <a:t>   Unit Test Cases </a:t>
            </a:r>
          </a:p>
          <a:p>
            <a:endParaRPr lang="en-US" sz="1920" dirty="0">
              <a:latin typeface="Times New Roman" pitchFamily="18" charset="0"/>
              <a:cs typeface="Times New Roman" pitchFamily="18" charset="0"/>
            </a:endParaRPr>
          </a:p>
          <a:p>
            <a:r>
              <a:rPr lang="en-US" sz="2400" b="1" dirty="0">
                <a:latin typeface="Times New Roman" panose="02020603050405020304" pitchFamily="18" charset="0"/>
                <a:cs typeface="Times New Roman" pitchFamily="18" charset="0"/>
              </a:rPr>
              <a:t>7. RESULTS AND ANALYSIS</a:t>
            </a:r>
          </a:p>
          <a:p>
            <a:pPr>
              <a:buFont typeface="Arial" pitchFamily="34" charset="0"/>
              <a:buChar char="•"/>
            </a:pPr>
            <a:r>
              <a:rPr lang="en-US" sz="2000" dirty="0"/>
              <a:t>   </a:t>
            </a:r>
            <a:r>
              <a:rPr lang="en-US" sz="2000" dirty="0">
                <a:latin typeface="Times New Roman" pitchFamily="18" charset="0"/>
                <a:cs typeface="Times New Roman" pitchFamily="18" charset="0"/>
              </a:rPr>
              <a:t>Snapshots</a:t>
            </a:r>
          </a:p>
          <a:p>
            <a:endParaRPr lang="en-US" sz="1920" dirty="0">
              <a:latin typeface="Times New Roman" pitchFamily="18" charset="0"/>
              <a:cs typeface="Times New Roman" pitchFamily="18" charset="0"/>
            </a:endParaRPr>
          </a:p>
          <a:p>
            <a:r>
              <a:rPr lang="en-US" sz="2400" b="1" dirty="0">
                <a:latin typeface="Times New Roman" panose="02020603050405020304" pitchFamily="18" charset="0"/>
                <a:cs typeface="Times New Roman" pitchFamily="18" charset="0"/>
              </a:rPr>
              <a:t>8. CONCLUSION AND FUTURE SCOPE</a:t>
            </a:r>
          </a:p>
          <a:p>
            <a:endParaRPr lang="en-US" sz="1920" b="1" dirty="0">
              <a:latin typeface="Times New Roman" pitchFamily="18" charset="0"/>
              <a:cs typeface="Times New Roman" pitchFamily="18" charset="0"/>
            </a:endParaRPr>
          </a:p>
          <a:p>
            <a:r>
              <a:rPr lang="en-US" sz="2400" b="1" dirty="0">
                <a:latin typeface="Times New Roman" pitchFamily="18" charset="0"/>
                <a:cs typeface="Times New Roman" pitchFamily="18" charset="0"/>
              </a:rPr>
              <a:t>REFERENCES  </a:t>
            </a:r>
            <a:r>
              <a:rPr lang="en-US" sz="1920" b="1" dirty="0">
                <a:latin typeface="Times New Roman" pitchFamily="18" charset="0"/>
                <a:cs typeface="Times New Roman" pitchFamily="18" charset="0"/>
              </a:rPr>
              <a:t> </a:t>
            </a:r>
          </a:p>
        </p:txBody>
      </p:sp>
    </p:spTree>
    <p:extLst>
      <p:ext uri="{BB962C8B-B14F-4D97-AF65-F5344CB8AC3E}">
        <p14:creationId xmlns:p14="http://schemas.microsoft.com/office/powerpoint/2010/main" val="4248866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F4B0-0E94-1120-23ED-463189292B8E}"/>
              </a:ext>
            </a:extLst>
          </p:cNvPr>
          <p:cNvSpPr>
            <a:spLocks noGrp="1"/>
          </p:cNvSpPr>
          <p:nvPr>
            <p:ph type="title"/>
          </p:nvPr>
        </p:nvSpPr>
        <p:spPr>
          <a:xfrm>
            <a:off x="152400" y="-381000"/>
            <a:ext cx="12618720" cy="1590676"/>
          </a:xfrm>
        </p:spPr>
        <p:txBody>
          <a:bodyPr>
            <a:normAutofit/>
          </a:bodyPr>
          <a:lstStyle/>
          <a:p>
            <a:pPr algn="ctr"/>
            <a:r>
              <a:rPr lang="en-IN" sz="4000" b="1" dirty="0">
                <a:solidFill>
                  <a:srgbClr val="891589"/>
                </a:solidFill>
                <a:latin typeface="Times New Roman" panose="02020603050405020304" pitchFamily="18" charset="0"/>
                <a:cs typeface="Times New Roman" panose="02020603050405020304" pitchFamily="18" charset="0"/>
              </a:rPr>
              <a:t>RECOMENDATIONS</a:t>
            </a:r>
          </a:p>
        </p:txBody>
      </p:sp>
      <p:graphicFrame>
        <p:nvGraphicFramePr>
          <p:cNvPr id="7" name="Content Placeholder 6">
            <a:extLst>
              <a:ext uri="{FF2B5EF4-FFF2-40B4-BE49-F238E27FC236}">
                <a16:creationId xmlns:a16="http://schemas.microsoft.com/office/drawing/2014/main" id="{AB10E2EE-14E9-7FAC-E19B-757A94AA3230}"/>
              </a:ext>
            </a:extLst>
          </p:cNvPr>
          <p:cNvGraphicFramePr>
            <a:graphicFrameLocks noGrp="1"/>
          </p:cNvGraphicFramePr>
          <p:nvPr>
            <p:ph idx="1"/>
            <p:extLst>
              <p:ext uri="{D42A27DB-BD31-4B8C-83A1-F6EECF244321}">
                <p14:modId xmlns:p14="http://schemas.microsoft.com/office/powerpoint/2010/main" val="1679401674"/>
              </p:ext>
            </p:extLst>
          </p:nvPr>
        </p:nvGraphicFramePr>
        <p:xfrm>
          <a:off x="-1" y="792079"/>
          <a:ext cx="14644359" cy="8496300"/>
        </p:xfrm>
        <a:graphic>
          <a:graphicData uri="http://schemas.openxmlformats.org/drawingml/2006/table">
            <a:tbl>
              <a:tblPr firstRow="1" bandRow="1">
                <a:tableStyleId>{5940675A-B579-460E-94D1-54222C63F5DA}</a:tableStyleId>
              </a:tblPr>
              <a:tblGrid>
                <a:gridCol w="5110271">
                  <a:extLst>
                    <a:ext uri="{9D8B030D-6E8A-4147-A177-3AD203B41FA5}">
                      <a16:colId xmlns:a16="http://schemas.microsoft.com/office/drawing/2014/main" val="3233625484"/>
                    </a:ext>
                  </a:extLst>
                </a:gridCol>
                <a:gridCol w="2516999">
                  <a:extLst>
                    <a:ext uri="{9D8B030D-6E8A-4147-A177-3AD203B41FA5}">
                      <a16:colId xmlns:a16="http://schemas.microsoft.com/office/drawing/2014/main" val="88616310"/>
                    </a:ext>
                  </a:extLst>
                </a:gridCol>
                <a:gridCol w="2211908">
                  <a:extLst>
                    <a:ext uri="{9D8B030D-6E8A-4147-A177-3AD203B41FA5}">
                      <a16:colId xmlns:a16="http://schemas.microsoft.com/office/drawing/2014/main" val="37845088"/>
                    </a:ext>
                  </a:extLst>
                </a:gridCol>
                <a:gridCol w="2440727">
                  <a:extLst>
                    <a:ext uri="{9D8B030D-6E8A-4147-A177-3AD203B41FA5}">
                      <a16:colId xmlns:a16="http://schemas.microsoft.com/office/drawing/2014/main" val="2456677051"/>
                    </a:ext>
                  </a:extLst>
                </a:gridCol>
                <a:gridCol w="2364454">
                  <a:extLst>
                    <a:ext uri="{9D8B030D-6E8A-4147-A177-3AD203B41FA5}">
                      <a16:colId xmlns:a16="http://schemas.microsoft.com/office/drawing/2014/main" val="421799458"/>
                    </a:ext>
                  </a:extLst>
                </a:gridCol>
              </a:tblGrid>
              <a:tr h="2705100">
                <a:tc>
                  <a:txBody>
                    <a:bodyPr/>
                    <a:lstStyle/>
                    <a:p>
                      <a:endParaRPr lang="en-IN" dirty="0"/>
                    </a:p>
                  </a:txBody>
                  <a:tcPr/>
                </a:tc>
                <a:tc>
                  <a:txBody>
                    <a:bodyPr/>
                    <a:lstStyle/>
                    <a:p>
                      <a:pPr algn="ctr"/>
                      <a:r>
                        <a:rPr lang="en-IN" sz="2400" b="1" dirty="0">
                          <a:latin typeface="Times New Roman" panose="02020603050405020304" pitchFamily="18" charset="0"/>
                          <a:cs typeface="Times New Roman" panose="02020603050405020304" pitchFamily="18" charset="0"/>
                        </a:rPr>
                        <a:t>SQUARE</a:t>
                      </a:r>
                    </a:p>
                  </a:txBody>
                  <a:tcPr/>
                </a:tc>
                <a:tc>
                  <a:txBody>
                    <a:bodyPr/>
                    <a:lstStyle/>
                    <a:p>
                      <a:pPr algn="ctr"/>
                      <a:r>
                        <a:rPr lang="en-IN" sz="2400" b="1" dirty="0">
                          <a:latin typeface="Times New Roman" panose="02020603050405020304" pitchFamily="18" charset="0"/>
                          <a:cs typeface="Times New Roman" panose="02020603050405020304" pitchFamily="18" charset="0"/>
                        </a:rPr>
                        <a:t>ROUND</a:t>
                      </a:r>
                    </a:p>
                  </a:txBody>
                  <a:tcPr/>
                </a:tc>
                <a:tc>
                  <a:txBody>
                    <a:bodyPr/>
                    <a:lstStyle/>
                    <a:p>
                      <a:pPr algn="ctr"/>
                      <a:r>
                        <a:rPr lang="en-IN" sz="2400" b="1" dirty="0">
                          <a:latin typeface="Times New Roman" panose="02020603050405020304" pitchFamily="18" charset="0"/>
                          <a:cs typeface="Times New Roman" panose="02020603050405020304" pitchFamily="18" charset="0"/>
                        </a:rPr>
                        <a:t>HEART</a:t>
                      </a:r>
                    </a:p>
                  </a:txBody>
                  <a:tcPr/>
                </a:tc>
                <a:tc>
                  <a:txBody>
                    <a:bodyPr/>
                    <a:lstStyle/>
                    <a:p>
                      <a:pPr algn="ctr"/>
                      <a:r>
                        <a:rPr lang="en-IN" sz="2400" b="1" dirty="0">
                          <a:latin typeface="Times New Roman" panose="02020603050405020304" pitchFamily="18" charset="0"/>
                          <a:cs typeface="Times New Roman" panose="02020603050405020304" pitchFamily="18" charset="0"/>
                        </a:rPr>
                        <a:t>OBLONG</a:t>
                      </a:r>
                    </a:p>
                  </a:txBody>
                  <a:tcPr/>
                </a:tc>
                <a:extLst>
                  <a:ext uri="{0D108BD9-81ED-4DB2-BD59-A6C34878D82A}">
                    <a16:rowId xmlns:a16="http://schemas.microsoft.com/office/drawing/2014/main" val="3861446152"/>
                  </a:ext>
                </a:extLst>
              </a:tr>
              <a:tr h="3665621">
                <a:tc>
                  <a:txBody>
                    <a:bodyPr/>
                    <a:lstStyle/>
                    <a:p>
                      <a:endParaRPr lang="en-IN" dirty="0"/>
                    </a:p>
                  </a:txBody>
                  <a:tcPr/>
                </a:tc>
                <a:tc>
                  <a:txBody>
                    <a:bodyPr/>
                    <a:lstStyle/>
                    <a:p>
                      <a:r>
                        <a:rPr lang="en-IN" sz="2200" b="1" dirty="0">
                          <a:latin typeface="Times New Roman" panose="02020603050405020304" pitchFamily="18" charset="0"/>
                          <a:cs typeface="Times New Roman" panose="02020603050405020304" pitchFamily="18" charset="0"/>
                        </a:rPr>
                        <a:t>Length : </a:t>
                      </a:r>
                    </a:p>
                    <a:p>
                      <a:r>
                        <a:rPr lang="en-IN" sz="2200" b="1" dirty="0">
                          <a:latin typeface="Times New Roman" panose="02020603050405020304" pitchFamily="18" charset="0"/>
                          <a:cs typeface="Times New Roman" panose="02020603050405020304" pitchFamily="18" charset="0"/>
                        </a:rPr>
                        <a:t> </a:t>
                      </a:r>
                      <a:r>
                        <a:rPr lang="en-IN" sz="2200" b="0" dirty="0">
                          <a:latin typeface="Times New Roman" panose="02020603050405020304" pitchFamily="18" charset="0"/>
                          <a:cs typeface="Times New Roman" panose="02020603050405020304" pitchFamily="18" charset="0"/>
                        </a:rPr>
                        <a:t>Medium or Long</a:t>
                      </a:r>
                    </a:p>
                    <a:p>
                      <a:r>
                        <a:rPr lang="en-IN" sz="2200" b="1" dirty="0">
                          <a:latin typeface="Times New Roman" panose="02020603050405020304" pitchFamily="18" charset="0"/>
                          <a:cs typeface="Times New Roman" panose="02020603050405020304" pitchFamily="18" charset="0"/>
                        </a:rPr>
                        <a:t>Styles </a:t>
                      </a:r>
                      <a:r>
                        <a:rPr lang="en-IN" sz="2200" b="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Straight hair with long layers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Soft waves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Shoulder length bob</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Tousled lob</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Long and  voluminous waves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Blunt chin length bob</a:t>
                      </a:r>
                    </a:p>
                    <a:p>
                      <a:pPr marL="342900" indent="-342900">
                        <a:buFont typeface="Arial" panose="020B0604020202020204" pitchFamily="34" charset="0"/>
                        <a:buChar char="•"/>
                      </a:pPr>
                      <a:endParaRPr lang="en-IN" sz="2200" b="0" dirty="0">
                        <a:latin typeface="Times New Roman" panose="02020603050405020304" pitchFamily="18" charset="0"/>
                        <a:cs typeface="Times New Roman" panose="02020603050405020304" pitchFamily="18" charset="0"/>
                      </a:endParaRPr>
                    </a:p>
                    <a:p>
                      <a:endParaRPr lang="en-IN" sz="2200" b="0" dirty="0">
                        <a:latin typeface="Times New Roman" panose="02020603050405020304" pitchFamily="18" charset="0"/>
                        <a:cs typeface="Times New Roman" panose="02020603050405020304" pitchFamily="18" charset="0"/>
                      </a:endParaRPr>
                    </a:p>
                  </a:txBody>
                  <a:tcPr/>
                </a:tc>
                <a:tc>
                  <a:txBody>
                    <a:bodyPr/>
                    <a:lstStyle/>
                    <a:p>
                      <a:r>
                        <a:rPr lang="en-IN" sz="2200" b="1" dirty="0">
                          <a:latin typeface="Times New Roman" panose="02020603050405020304" pitchFamily="18" charset="0"/>
                          <a:cs typeface="Times New Roman" panose="02020603050405020304" pitchFamily="18" charset="0"/>
                        </a:rPr>
                        <a:t>Length :</a:t>
                      </a:r>
                    </a:p>
                    <a:p>
                      <a:r>
                        <a:rPr lang="en-IN" sz="2400" b="1" dirty="0">
                          <a:latin typeface="Times New Roman" panose="02020603050405020304" pitchFamily="18" charset="0"/>
                          <a:cs typeface="Times New Roman" panose="02020603050405020304" pitchFamily="18" charset="0"/>
                        </a:rPr>
                        <a:t> </a:t>
                      </a:r>
                      <a:r>
                        <a:rPr lang="en-IN" sz="2200" b="0" dirty="0">
                          <a:latin typeface="Times New Roman" panose="02020603050405020304" pitchFamily="18" charset="0"/>
                          <a:cs typeface="Times New Roman" panose="02020603050405020304" pitchFamily="18" charset="0"/>
                        </a:rPr>
                        <a:t>Medium</a:t>
                      </a:r>
                    </a:p>
                    <a:p>
                      <a:r>
                        <a:rPr lang="en-IN" sz="2200" b="1" dirty="0">
                          <a:latin typeface="Times New Roman" panose="02020603050405020304" pitchFamily="18" charset="0"/>
                          <a:cs typeface="Times New Roman" panose="02020603050405020304" pitchFamily="18" charset="0"/>
                        </a:rPr>
                        <a:t>Styles </a:t>
                      </a:r>
                      <a:r>
                        <a:rPr lang="en-IN" sz="2200" b="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Textured lob</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Slick back high ponytail</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Side parted Pixie cut </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Long layers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Symmetrical lengths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Long bob</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Deep side part</a:t>
                      </a:r>
                    </a:p>
                    <a:p>
                      <a:pPr marL="342900" indent="-342900">
                        <a:buFont typeface="Arial" panose="020B0604020202020204" pitchFamily="34" charset="0"/>
                        <a:buChar char="•"/>
                      </a:pPr>
                      <a:endParaRPr lang="en-IN"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200" b="0" dirty="0">
                        <a:latin typeface="Times New Roman" panose="02020603050405020304" pitchFamily="18" charset="0"/>
                        <a:cs typeface="Times New Roman" panose="02020603050405020304" pitchFamily="18" charset="0"/>
                      </a:endParaRPr>
                    </a:p>
                  </a:txBody>
                  <a:tcPr/>
                </a:tc>
                <a:tc>
                  <a:txBody>
                    <a:bodyPr/>
                    <a:lstStyle/>
                    <a:p>
                      <a:r>
                        <a:rPr lang="en-IN" sz="2200" b="1" dirty="0">
                          <a:latin typeface="Times New Roman" panose="02020603050405020304" pitchFamily="18" charset="0"/>
                          <a:cs typeface="Times New Roman" panose="02020603050405020304" pitchFamily="18" charset="0"/>
                        </a:rPr>
                        <a:t>Length :</a:t>
                      </a:r>
                    </a:p>
                    <a:p>
                      <a:r>
                        <a:rPr lang="en-IN" sz="2200" b="1" dirty="0">
                          <a:latin typeface="Times New Roman" panose="02020603050405020304" pitchFamily="18" charset="0"/>
                          <a:cs typeface="Times New Roman" panose="02020603050405020304" pitchFamily="18" charset="0"/>
                        </a:rPr>
                        <a:t> </a:t>
                      </a:r>
                      <a:r>
                        <a:rPr lang="en-IN" sz="2200" b="0" dirty="0">
                          <a:latin typeface="Times New Roman" panose="02020603050405020304" pitchFamily="18" charset="0"/>
                          <a:cs typeface="Times New Roman" panose="02020603050405020304" pitchFamily="18" charset="0"/>
                        </a:rPr>
                        <a:t>Long</a:t>
                      </a:r>
                    </a:p>
                    <a:p>
                      <a:r>
                        <a:rPr lang="en-IN" sz="2200" b="1" dirty="0">
                          <a:latin typeface="Times New Roman" panose="02020603050405020304" pitchFamily="18" charset="0"/>
                          <a:cs typeface="Times New Roman" panose="02020603050405020304" pitchFamily="18" charset="0"/>
                        </a:rPr>
                        <a:t>Styles :</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Shoulder length bob</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Deep side part with loose waves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Layers upto collarbone</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Sleek lob</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Long blonde curled ends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Short pixie</a:t>
                      </a:r>
                    </a:p>
                    <a:p>
                      <a:pPr marL="342900" indent="-342900">
                        <a:buFont typeface="Arial" panose="020B0604020202020204" pitchFamily="34" charset="0"/>
                        <a:buChar char="•"/>
                      </a:pPr>
                      <a:endParaRPr lang="en-IN" sz="2200" b="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200" b="0" dirty="0">
                        <a:latin typeface="Times New Roman" panose="02020603050405020304" pitchFamily="18" charset="0"/>
                        <a:cs typeface="Times New Roman" panose="02020603050405020304" pitchFamily="18" charset="0"/>
                      </a:endParaRPr>
                    </a:p>
                    <a:p>
                      <a:r>
                        <a:rPr lang="en-IN" sz="2200" b="0" dirty="0">
                          <a:latin typeface="Times New Roman" panose="02020603050405020304" pitchFamily="18" charset="0"/>
                          <a:cs typeface="Times New Roman" panose="02020603050405020304" pitchFamily="18" charset="0"/>
                        </a:rPr>
                        <a:t> </a:t>
                      </a:r>
                    </a:p>
                  </a:txBody>
                  <a:tcPr/>
                </a:tc>
                <a:tc>
                  <a:txBody>
                    <a:bodyPr/>
                    <a:lstStyle/>
                    <a:p>
                      <a:r>
                        <a:rPr lang="en-IN" sz="2200" b="1" dirty="0">
                          <a:latin typeface="Times New Roman" panose="02020603050405020304" pitchFamily="18" charset="0"/>
                          <a:cs typeface="Times New Roman" panose="02020603050405020304" pitchFamily="18" charset="0"/>
                        </a:rPr>
                        <a:t>Length :</a:t>
                      </a:r>
                    </a:p>
                    <a:p>
                      <a:r>
                        <a:rPr lang="en-IN" sz="2200" b="1" dirty="0">
                          <a:latin typeface="Times New Roman" panose="02020603050405020304" pitchFamily="18" charset="0"/>
                          <a:cs typeface="Times New Roman" panose="02020603050405020304" pitchFamily="18" charset="0"/>
                        </a:rPr>
                        <a:t> </a:t>
                      </a:r>
                      <a:r>
                        <a:rPr lang="en-IN" sz="2200" b="0" dirty="0">
                          <a:latin typeface="Times New Roman" panose="02020603050405020304" pitchFamily="18" charset="0"/>
                          <a:cs typeface="Times New Roman" panose="02020603050405020304" pitchFamily="18" charset="0"/>
                        </a:rPr>
                        <a:t>Short or medium</a:t>
                      </a:r>
                    </a:p>
                    <a:p>
                      <a:r>
                        <a:rPr lang="en-IN" sz="2200" b="1" dirty="0">
                          <a:latin typeface="Times New Roman" panose="02020603050405020304" pitchFamily="18" charset="0"/>
                          <a:cs typeface="Times New Roman" panose="02020603050405020304" pitchFamily="18" charset="0"/>
                        </a:rPr>
                        <a:t>Styles :</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Loose curls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Flat iron waves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Long layers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Wavy shoulder length bob</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Bob with volume</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Tousled ponytail</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Deep side part</a:t>
                      </a:r>
                    </a:p>
                    <a:p>
                      <a:endParaRPr lang="en-IN" sz="2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1021782"/>
                  </a:ext>
                </a:extLst>
              </a:tr>
            </a:tbl>
          </a:graphicData>
        </a:graphic>
      </p:graphicFrame>
      <p:pic>
        <p:nvPicPr>
          <p:cNvPr id="9" name="Picture 8" descr="A poster with different types of women's face types&#10;&#10;Description automatically generated">
            <a:extLst>
              <a:ext uri="{FF2B5EF4-FFF2-40B4-BE49-F238E27FC236}">
                <a16:creationId xmlns:a16="http://schemas.microsoft.com/office/drawing/2014/main" id="{17D3FF84-B2DC-AA09-E9AD-3913623F9B71}"/>
              </a:ext>
            </a:extLst>
          </p:cNvPr>
          <p:cNvPicPr>
            <a:picLocks noChangeAspect="1"/>
          </p:cNvPicPr>
          <p:nvPr/>
        </p:nvPicPr>
        <p:blipFill rotWithShape="1">
          <a:blip r:embed="rId2"/>
          <a:srcRect t="6932" r="83655" b="78806"/>
          <a:stretch/>
        </p:blipFill>
        <p:spPr>
          <a:xfrm>
            <a:off x="2536501" y="1241710"/>
            <a:ext cx="2557754" cy="2236653"/>
          </a:xfrm>
          <a:prstGeom prst="rect">
            <a:avLst/>
          </a:prstGeom>
        </p:spPr>
      </p:pic>
      <p:pic>
        <p:nvPicPr>
          <p:cNvPr id="11" name="Picture 10">
            <a:extLst>
              <a:ext uri="{FF2B5EF4-FFF2-40B4-BE49-F238E27FC236}">
                <a16:creationId xmlns:a16="http://schemas.microsoft.com/office/drawing/2014/main" id="{8592413A-55A3-3EA2-A26B-23406B535976}"/>
              </a:ext>
            </a:extLst>
          </p:cNvPr>
          <p:cNvPicPr>
            <a:picLocks noChangeAspect="1"/>
          </p:cNvPicPr>
          <p:nvPr/>
        </p:nvPicPr>
        <p:blipFill rotWithShape="1">
          <a:blip r:embed="rId2"/>
          <a:srcRect l="17160" t="6672" r="66913" b="79517"/>
          <a:stretch/>
        </p:blipFill>
        <p:spPr>
          <a:xfrm>
            <a:off x="5116110" y="1241710"/>
            <a:ext cx="2500682" cy="2248686"/>
          </a:xfrm>
          <a:prstGeom prst="rect">
            <a:avLst/>
          </a:prstGeom>
        </p:spPr>
      </p:pic>
      <p:pic>
        <p:nvPicPr>
          <p:cNvPr id="12" name="Picture 11">
            <a:extLst>
              <a:ext uri="{FF2B5EF4-FFF2-40B4-BE49-F238E27FC236}">
                <a16:creationId xmlns:a16="http://schemas.microsoft.com/office/drawing/2014/main" id="{34F6E943-2D32-BFF9-0E9A-910E6244320A}"/>
              </a:ext>
            </a:extLst>
          </p:cNvPr>
          <p:cNvPicPr>
            <a:picLocks noChangeAspect="1"/>
          </p:cNvPicPr>
          <p:nvPr/>
        </p:nvPicPr>
        <p:blipFill rotWithShape="1">
          <a:blip r:embed="rId3"/>
          <a:srcRect l="33522" r="50282" b="4485"/>
          <a:stretch/>
        </p:blipFill>
        <p:spPr>
          <a:xfrm>
            <a:off x="7630755" y="1241710"/>
            <a:ext cx="2183001" cy="2236654"/>
          </a:xfrm>
          <a:prstGeom prst="rect">
            <a:avLst/>
          </a:prstGeom>
        </p:spPr>
      </p:pic>
      <p:pic>
        <p:nvPicPr>
          <p:cNvPr id="13" name="Picture 12">
            <a:extLst>
              <a:ext uri="{FF2B5EF4-FFF2-40B4-BE49-F238E27FC236}">
                <a16:creationId xmlns:a16="http://schemas.microsoft.com/office/drawing/2014/main" id="{202BBBE1-88DC-7ECB-C1C0-DF8ACF94EC9A}"/>
              </a:ext>
            </a:extLst>
          </p:cNvPr>
          <p:cNvPicPr>
            <a:picLocks noChangeAspect="1"/>
          </p:cNvPicPr>
          <p:nvPr/>
        </p:nvPicPr>
        <p:blipFill rotWithShape="1">
          <a:blip r:embed="rId3"/>
          <a:srcRect l="50000" r="33686" b="4485"/>
          <a:stretch/>
        </p:blipFill>
        <p:spPr>
          <a:xfrm>
            <a:off x="9827719" y="1209676"/>
            <a:ext cx="2446418" cy="2268688"/>
          </a:xfrm>
          <a:prstGeom prst="rect">
            <a:avLst/>
          </a:prstGeom>
        </p:spPr>
      </p:pic>
      <p:pic>
        <p:nvPicPr>
          <p:cNvPr id="14" name="Picture 13">
            <a:extLst>
              <a:ext uri="{FF2B5EF4-FFF2-40B4-BE49-F238E27FC236}">
                <a16:creationId xmlns:a16="http://schemas.microsoft.com/office/drawing/2014/main" id="{9D87E425-4091-0D0F-31C8-0722739FB9A8}"/>
              </a:ext>
            </a:extLst>
          </p:cNvPr>
          <p:cNvPicPr>
            <a:picLocks noChangeAspect="1"/>
          </p:cNvPicPr>
          <p:nvPr/>
        </p:nvPicPr>
        <p:blipFill rotWithShape="1">
          <a:blip r:embed="rId3"/>
          <a:srcRect l="66841" r="16845" b="4485"/>
          <a:stretch/>
        </p:blipFill>
        <p:spPr>
          <a:xfrm>
            <a:off x="12274138" y="1209675"/>
            <a:ext cx="2356262" cy="2268688"/>
          </a:xfrm>
          <a:prstGeom prst="rect">
            <a:avLst/>
          </a:prstGeom>
        </p:spPr>
      </p:pic>
      <p:graphicFrame>
        <p:nvGraphicFramePr>
          <p:cNvPr id="15" name="Table 14">
            <a:extLst>
              <a:ext uri="{FF2B5EF4-FFF2-40B4-BE49-F238E27FC236}">
                <a16:creationId xmlns:a16="http://schemas.microsoft.com/office/drawing/2014/main" id="{1F428E15-A13E-A134-8464-D149373BEB82}"/>
              </a:ext>
            </a:extLst>
          </p:cNvPr>
          <p:cNvGraphicFramePr>
            <a:graphicFrameLocks noGrp="1"/>
          </p:cNvGraphicFramePr>
          <p:nvPr>
            <p:extLst>
              <p:ext uri="{D42A27DB-BD31-4B8C-83A1-F6EECF244321}">
                <p14:modId xmlns:p14="http://schemas.microsoft.com/office/powerpoint/2010/main" val="800854180"/>
              </p:ext>
            </p:extLst>
          </p:nvPr>
        </p:nvGraphicFramePr>
        <p:xfrm>
          <a:off x="0" y="780047"/>
          <a:ext cx="2536501" cy="7429500"/>
        </p:xfrm>
        <a:graphic>
          <a:graphicData uri="http://schemas.openxmlformats.org/drawingml/2006/table">
            <a:tbl>
              <a:tblPr firstRow="1" bandRow="1">
                <a:tableStyleId>{5940675A-B579-460E-94D1-54222C63F5DA}</a:tableStyleId>
              </a:tblPr>
              <a:tblGrid>
                <a:gridCol w="2536501">
                  <a:extLst>
                    <a:ext uri="{9D8B030D-6E8A-4147-A177-3AD203B41FA5}">
                      <a16:colId xmlns:a16="http://schemas.microsoft.com/office/drawing/2014/main" val="1184013554"/>
                    </a:ext>
                  </a:extLst>
                </a:gridCol>
              </a:tblGrid>
              <a:tr h="7429500">
                <a:tc>
                  <a:txBody>
                    <a:bodyPr/>
                    <a:lstStyle/>
                    <a:p>
                      <a:r>
                        <a:rPr lang="en-IN" dirty="0"/>
                        <a:t>   </a:t>
                      </a:r>
                    </a:p>
                    <a:p>
                      <a:endParaRPr lang="en-IN" dirty="0"/>
                    </a:p>
                    <a:p>
                      <a:r>
                        <a:rPr lang="en-IN" dirty="0"/>
                        <a:t>                 </a:t>
                      </a:r>
                      <a:r>
                        <a:rPr lang="en-IN" sz="2800" b="1" dirty="0">
                          <a:latin typeface="Times New Roman" panose="02020603050405020304" pitchFamily="18" charset="0"/>
                          <a:cs typeface="Times New Roman" panose="02020603050405020304" pitchFamily="18" charset="0"/>
                        </a:rPr>
                        <a:t>FACESHAPES</a:t>
                      </a:r>
                    </a:p>
                  </a:txBody>
                  <a:tcPr/>
                </a:tc>
                <a:extLst>
                  <a:ext uri="{0D108BD9-81ED-4DB2-BD59-A6C34878D82A}">
                    <a16:rowId xmlns:a16="http://schemas.microsoft.com/office/drawing/2014/main" val="2354019422"/>
                  </a:ext>
                </a:extLst>
              </a:tr>
            </a:tbl>
          </a:graphicData>
        </a:graphic>
      </p:graphicFrame>
      <p:sp>
        <p:nvSpPr>
          <p:cNvPr id="16" name="TextBox 15">
            <a:extLst>
              <a:ext uri="{FF2B5EF4-FFF2-40B4-BE49-F238E27FC236}">
                <a16:creationId xmlns:a16="http://schemas.microsoft.com/office/drawing/2014/main" id="{17634130-D918-8209-E599-730F7FBBD7B0}"/>
              </a:ext>
            </a:extLst>
          </p:cNvPr>
          <p:cNvSpPr txBox="1"/>
          <p:nvPr/>
        </p:nvSpPr>
        <p:spPr>
          <a:xfrm>
            <a:off x="2911563" y="780047"/>
            <a:ext cx="198120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OVAL</a:t>
            </a:r>
          </a:p>
        </p:txBody>
      </p:sp>
      <p:sp>
        <p:nvSpPr>
          <p:cNvPr id="17" name="TextBox 16">
            <a:extLst>
              <a:ext uri="{FF2B5EF4-FFF2-40B4-BE49-F238E27FC236}">
                <a16:creationId xmlns:a16="http://schemas.microsoft.com/office/drawing/2014/main" id="{7C39F0E4-9D26-106D-E675-76E1CD221B86}"/>
              </a:ext>
            </a:extLst>
          </p:cNvPr>
          <p:cNvSpPr txBox="1"/>
          <p:nvPr/>
        </p:nvSpPr>
        <p:spPr>
          <a:xfrm>
            <a:off x="2536502" y="3503014"/>
            <a:ext cx="2384184" cy="5478423"/>
          </a:xfrm>
          <a:prstGeom prst="rect">
            <a:avLst/>
          </a:prstGeom>
          <a:noFill/>
        </p:spPr>
        <p:txBody>
          <a:bodyPr wrap="square" rtlCol="0">
            <a:spAutoFit/>
          </a:bodyPr>
          <a:lstStyle/>
          <a:p>
            <a:r>
              <a:rPr lang="en-IN" sz="2200" b="1" dirty="0">
                <a:latin typeface="Times New Roman" panose="02020603050405020304" pitchFamily="18" charset="0"/>
                <a:cs typeface="Times New Roman" panose="02020603050405020304" pitchFamily="18" charset="0"/>
              </a:rPr>
              <a:t>Length</a:t>
            </a:r>
            <a:r>
              <a:rPr lang="en-IN" sz="2200" dirty="0">
                <a:latin typeface="Times New Roman" panose="02020603050405020304" pitchFamily="18" charset="0"/>
                <a:cs typeface="Times New Roman" panose="02020603050405020304" pitchFamily="18" charset="0"/>
              </a:rPr>
              <a:t> :</a:t>
            </a:r>
          </a:p>
          <a:p>
            <a:r>
              <a:rPr lang="en-IN" sz="2200" dirty="0">
                <a:latin typeface="Times New Roman" panose="02020603050405020304" pitchFamily="18" charset="0"/>
                <a:cs typeface="Times New Roman" panose="02020603050405020304" pitchFamily="18" charset="0"/>
              </a:rPr>
              <a:t> Medium or Short</a:t>
            </a:r>
            <a:r>
              <a:rPr lang="en-IN" sz="2000" dirty="0">
                <a:latin typeface="Times New Roman" panose="02020603050405020304" pitchFamily="18" charset="0"/>
                <a:cs typeface="Times New Roman" panose="02020603050405020304" pitchFamily="18" charset="0"/>
              </a:rPr>
              <a:t>.</a:t>
            </a:r>
          </a:p>
          <a:p>
            <a:r>
              <a:rPr lang="en-IN" sz="2200" b="1" dirty="0">
                <a:latin typeface="Times New Roman" panose="02020603050405020304" pitchFamily="18" charset="0"/>
                <a:cs typeface="Times New Roman" panose="02020603050405020304" pitchFamily="18" charset="0"/>
              </a:rPr>
              <a:t>Styles </a:t>
            </a:r>
            <a:r>
              <a:rPr lang="en-IN" sz="22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Blunt bob above the shoulder</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Long layers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Shoulder length cut</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Side parted lob</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Sleek hairstyles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Pixie cut</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Armpit length haircut with layered ends</a:t>
            </a: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endParaRPr lang="en-IN" sz="22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97CB666-5680-5F18-CA16-1E3C6637903F}"/>
              </a:ext>
            </a:extLst>
          </p:cNvPr>
          <p:cNvSpPr txBox="1"/>
          <p:nvPr/>
        </p:nvSpPr>
        <p:spPr>
          <a:xfrm>
            <a:off x="-76315" y="5442933"/>
            <a:ext cx="2689130"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HAIRSTYLES</a:t>
            </a:r>
          </a:p>
        </p:txBody>
      </p:sp>
    </p:spTree>
    <p:extLst>
      <p:ext uri="{BB962C8B-B14F-4D97-AF65-F5344CB8AC3E}">
        <p14:creationId xmlns:p14="http://schemas.microsoft.com/office/powerpoint/2010/main" val="3768954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EA1C687-B1F9-E2EA-CF0C-79DC955A710B}"/>
              </a:ext>
            </a:extLst>
          </p:cNvPr>
          <p:cNvGraphicFramePr>
            <a:graphicFrameLocks noGrp="1"/>
          </p:cNvGraphicFramePr>
          <p:nvPr>
            <p:extLst>
              <p:ext uri="{D42A27DB-BD31-4B8C-83A1-F6EECF244321}">
                <p14:modId xmlns:p14="http://schemas.microsoft.com/office/powerpoint/2010/main" val="2095129743"/>
              </p:ext>
            </p:extLst>
          </p:nvPr>
        </p:nvGraphicFramePr>
        <p:xfrm>
          <a:off x="-4011" y="0"/>
          <a:ext cx="14630400" cy="8121376"/>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3708817036"/>
                    </a:ext>
                  </a:extLst>
                </a:gridCol>
                <a:gridCol w="2438400">
                  <a:extLst>
                    <a:ext uri="{9D8B030D-6E8A-4147-A177-3AD203B41FA5}">
                      <a16:colId xmlns:a16="http://schemas.microsoft.com/office/drawing/2014/main" val="3638809995"/>
                    </a:ext>
                  </a:extLst>
                </a:gridCol>
                <a:gridCol w="2438400">
                  <a:extLst>
                    <a:ext uri="{9D8B030D-6E8A-4147-A177-3AD203B41FA5}">
                      <a16:colId xmlns:a16="http://schemas.microsoft.com/office/drawing/2014/main" val="3919053416"/>
                    </a:ext>
                  </a:extLst>
                </a:gridCol>
                <a:gridCol w="2438400">
                  <a:extLst>
                    <a:ext uri="{9D8B030D-6E8A-4147-A177-3AD203B41FA5}">
                      <a16:colId xmlns:a16="http://schemas.microsoft.com/office/drawing/2014/main" val="3567017639"/>
                    </a:ext>
                  </a:extLst>
                </a:gridCol>
                <a:gridCol w="2438400">
                  <a:extLst>
                    <a:ext uri="{9D8B030D-6E8A-4147-A177-3AD203B41FA5}">
                      <a16:colId xmlns:a16="http://schemas.microsoft.com/office/drawing/2014/main" val="717595742"/>
                    </a:ext>
                  </a:extLst>
                </a:gridCol>
                <a:gridCol w="2438400">
                  <a:extLst>
                    <a:ext uri="{9D8B030D-6E8A-4147-A177-3AD203B41FA5}">
                      <a16:colId xmlns:a16="http://schemas.microsoft.com/office/drawing/2014/main" val="4036803953"/>
                    </a:ext>
                  </a:extLst>
                </a:gridCol>
              </a:tblGrid>
              <a:tr h="381000">
                <a:tc>
                  <a:txBody>
                    <a:bodyPr/>
                    <a:lstStyle/>
                    <a:p>
                      <a:endParaRPr lang="en-IN"/>
                    </a:p>
                  </a:txBody>
                  <a:tcPr/>
                </a:tc>
                <a:tc>
                  <a:txBody>
                    <a:bodyPr/>
                    <a:lstStyle/>
                    <a:p>
                      <a:pPr algn="ctr"/>
                      <a:r>
                        <a:rPr lang="en-IN" sz="2400" b="1" dirty="0">
                          <a:latin typeface="Times New Roman" panose="02020603050405020304" pitchFamily="18" charset="0"/>
                          <a:cs typeface="Times New Roman" panose="02020603050405020304" pitchFamily="18" charset="0"/>
                        </a:rPr>
                        <a:t>OVAL</a:t>
                      </a:r>
                    </a:p>
                  </a:txBody>
                  <a:tcPr/>
                </a:tc>
                <a:tc>
                  <a:txBody>
                    <a:bodyPr/>
                    <a:lstStyle/>
                    <a:p>
                      <a:pPr algn="ctr"/>
                      <a:r>
                        <a:rPr lang="en-IN" sz="2400" b="1" dirty="0">
                          <a:latin typeface="Times New Roman" panose="02020603050405020304" pitchFamily="18" charset="0"/>
                          <a:cs typeface="Times New Roman" panose="02020603050405020304" pitchFamily="18" charset="0"/>
                        </a:rPr>
                        <a:t>SQUARE</a:t>
                      </a:r>
                    </a:p>
                  </a:txBody>
                  <a:tcPr/>
                </a:tc>
                <a:tc>
                  <a:txBody>
                    <a:bodyPr/>
                    <a:lstStyle/>
                    <a:p>
                      <a:pPr algn="ctr"/>
                      <a:r>
                        <a:rPr lang="en-IN" sz="2400" b="1" dirty="0">
                          <a:latin typeface="Times New Roman" panose="02020603050405020304" pitchFamily="18" charset="0"/>
                          <a:cs typeface="Times New Roman" panose="02020603050405020304" pitchFamily="18" charset="0"/>
                        </a:rPr>
                        <a:t>ROUND</a:t>
                      </a:r>
                    </a:p>
                  </a:txBody>
                  <a:tcPr/>
                </a:tc>
                <a:tc>
                  <a:txBody>
                    <a:bodyPr/>
                    <a:lstStyle/>
                    <a:p>
                      <a:pPr algn="ctr"/>
                      <a:r>
                        <a:rPr lang="en-IN" sz="2400" b="1" dirty="0">
                          <a:latin typeface="Times New Roman" panose="02020603050405020304" pitchFamily="18" charset="0"/>
                          <a:cs typeface="Times New Roman" panose="02020603050405020304" pitchFamily="18" charset="0"/>
                        </a:rPr>
                        <a:t>HEART</a:t>
                      </a:r>
                    </a:p>
                  </a:txBody>
                  <a:tcPr/>
                </a:tc>
                <a:tc>
                  <a:txBody>
                    <a:bodyPr/>
                    <a:lstStyle/>
                    <a:p>
                      <a:pPr algn="ctr"/>
                      <a:r>
                        <a:rPr lang="en-IN" sz="2400" b="1" dirty="0">
                          <a:latin typeface="Times New Roman" panose="02020603050405020304" pitchFamily="18" charset="0"/>
                          <a:cs typeface="Times New Roman" panose="02020603050405020304" pitchFamily="18" charset="0"/>
                        </a:rPr>
                        <a:t>OBLONG</a:t>
                      </a:r>
                    </a:p>
                  </a:txBody>
                  <a:tcPr/>
                </a:tc>
                <a:extLst>
                  <a:ext uri="{0D108BD9-81ED-4DB2-BD59-A6C34878D82A}">
                    <a16:rowId xmlns:a16="http://schemas.microsoft.com/office/drawing/2014/main" val="3402230827"/>
                  </a:ext>
                </a:extLst>
              </a:tr>
              <a:tr h="0">
                <a:tc>
                  <a:txBody>
                    <a:bodyPr/>
                    <a:lstStyle/>
                    <a:p>
                      <a:endParaRPr lang="en-IN" dirty="0"/>
                    </a:p>
                  </a:txBody>
                  <a:tcPr/>
                </a:tc>
                <a:tc>
                  <a:txBody>
                    <a:bodyPr/>
                    <a:lstStyle/>
                    <a:p>
                      <a:r>
                        <a:rPr lang="en-IN" sz="2200" b="1" dirty="0">
                          <a:latin typeface="Times New Roman" panose="02020603050405020304" pitchFamily="18" charset="0"/>
                          <a:cs typeface="Times New Roman" panose="02020603050405020304" pitchFamily="18" charset="0"/>
                        </a:rPr>
                        <a:t>Bangs :</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Side swept bangs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Baby bangs </a:t>
                      </a:r>
                    </a:p>
                    <a:p>
                      <a:pPr marL="342900" indent="-342900">
                        <a:buFont typeface="Arial" panose="020B0604020202020204" pitchFamily="34" charset="0"/>
                        <a:buChar char="•"/>
                      </a:pPr>
                      <a:endParaRPr lang="en-IN" sz="22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IN" sz="2200" b="1" dirty="0">
                          <a:latin typeface="Times New Roman" panose="02020603050405020304" pitchFamily="18" charset="0"/>
                          <a:cs typeface="Times New Roman" panose="02020603050405020304" pitchFamily="18" charset="0"/>
                        </a:rPr>
                        <a:t>Bangs :</a:t>
                      </a:r>
                    </a:p>
                    <a:p>
                      <a:pPr marL="342900" marR="0" lvl="0" indent="-34290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200" b="0" dirty="0">
                          <a:latin typeface="Times New Roman" panose="02020603050405020304" pitchFamily="18" charset="0"/>
                          <a:cs typeface="Times New Roman" panose="02020603050405020304" pitchFamily="18" charset="0"/>
                        </a:rPr>
                        <a:t>Soft , wispy side swept bangs</a:t>
                      </a:r>
                    </a:p>
                    <a:p>
                      <a:pPr marL="342900" marR="0" lvl="0" indent="-34290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200" b="0" dirty="0">
                          <a:latin typeface="Times New Roman" panose="02020603050405020304" pitchFamily="18" charset="0"/>
                          <a:cs typeface="Times New Roman" panose="02020603050405020304" pitchFamily="18" charset="0"/>
                        </a:rPr>
                        <a:t>Long layered bangs</a:t>
                      </a:r>
                    </a:p>
                    <a:p>
                      <a:endParaRPr lang="en-IN" dirty="0"/>
                    </a:p>
                  </a:txBody>
                  <a:tcPr/>
                </a:tc>
                <a:tc>
                  <a:txBody>
                    <a:bodyPr/>
                    <a:lstStyle/>
                    <a:p>
                      <a:r>
                        <a:rPr lang="en-IN" sz="2200" b="1" dirty="0">
                          <a:latin typeface="Times New Roman" panose="02020603050405020304" pitchFamily="18" charset="0"/>
                          <a:cs typeface="Times New Roman" panose="02020603050405020304" pitchFamily="18" charset="0"/>
                        </a:rPr>
                        <a:t>Bangs :</a:t>
                      </a:r>
                    </a:p>
                    <a:p>
                      <a:pPr marL="342900" indent="-342900">
                        <a:buFont typeface="Arial" panose="020B0604020202020204" pitchFamily="34" charset="0"/>
                        <a:buChar char="•"/>
                      </a:pPr>
                      <a:r>
                        <a:rPr lang="en-IN" sz="2200" b="1" dirty="0">
                          <a:latin typeface="Times New Roman" panose="02020603050405020304" pitchFamily="18" charset="0"/>
                          <a:cs typeface="Times New Roman" panose="02020603050405020304" pitchFamily="18" charset="0"/>
                        </a:rPr>
                        <a:t> </a:t>
                      </a:r>
                      <a:r>
                        <a:rPr lang="en-IN" sz="2200" b="0" dirty="0">
                          <a:latin typeface="Times New Roman" panose="02020603050405020304" pitchFamily="18" charset="0"/>
                          <a:cs typeface="Times New Roman" panose="02020603050405020304" pitchFamily="18" charset="0"/>
                        </a:rPr>
                        <a:t>Blunt bangs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Thick bangs</a:t>
                      </a:r>
                    </a:p>
                  </a:txBody>
                  <a:tcPr/>
                </a:tc>
                <a:tc>
                  <a:txBody>
                    <a:bodyPr/>
                    <a:lstStyle/>
                    <a:p>
                      <a:r>
                        <a:rPr lang="en-IN" b="1" dirty="0">
                          <a:latin typeface="Times New Roman" panose="02020603050405020304" pitchFamily="18" charset="0"/>
                          <a:cs typeface="Times New Roman" panose="02020603050405020304" pitchFamily="18" charset="0"/>
                        </a:rPr>
                        <a:t>Bangs :</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Curtain bangs</a:t>
                      </a:r>
                    </a:p>
                    <a:p>
                      <a:pPr marL="342900" indent="-342900">
                        <a:buFont typeface="Arial" panose="020B0604020202020204" pitchFamily="34" charset="0"/>
                        <a:buChar char="•"/>
                      </a:pPr>
                      <a:r>
                        <a:rPr lang="en-IN" sz="2200" b="0" dirty="0">
                          <a:latin typeface="Times New Roman" panose="02020603050405020304" pitchFamily="18" charset="0"/>
                          <a:cs typeface="Times New Roman" panose="02020603050405020304" pitchFamily="18" charset="0"/>
                        </a:rPr>
                        <a:t>Wispy bangs</a:t>
                      </a:r>
                    </a:p>
                  </a:txBody>
                  <a:tcPr/>
                </a:tc>
                <a:tc>
                  <a:txBody>
                    <a:bodyPr/>
                    <a:lstStyle/>
                    <a:p>
                      <a:r>
                        <a:rPr lang="en-IN" sz="2200" b="1" dirty="0">
                          <a:latin typeface="Times New Roman" panose="02020603050405020304" pitchFamily="18" charset="0"/>
                          <a:cs typeface="Times New Roman" panose="02020603050405020304" pitchFamily="18" charset="0"/>
                        </a:rPr>
                        <a:t>Bangs :</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Side swept bangs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Curtain bangs</a:t>
                      </a:r>
                    </a:p>
                  </a:txBody>
                  <a:tcPr/>
                </a:tc>
                <a:extLst>
                  <a:ext uri="{0D108BD9-81ED-4DB2-BD59-A6C34878D82A}">
                    <a16:rowId xmlns:a16="http://schemas.microsoft.com/office/drawing/2014/main" val="428152073"/>
                  </a:ext>
                </a:extLst>
              </a:tr>
              <a:tr h="3084576">
                <a:tc>
                  <a:txBody>
                    <a:bodyPr/>
                    <a:lstStyle/>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endParaRPr lang="en-IN" sz="2400" b="1" dirty="0">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EYE GLASSES</a:t>
                      </a:r>
                    </a:p>
                  </a:txBody>
                  <a:tcPr/>
                </a:tc>
                <a:tc>
                  <a:txBody>
                    <a:bodyPr/>
                    <a:lstStyle/>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Round</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Cat eye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Rectangle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Wayfare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Square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Oval</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Aviators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Geometric</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browline</a:t>
                      </a:r>
                    </a:p>
                  </a:txBody>
                  <a:tcPr/>
                </a:tc>
                <a:tc>
                  <a:txBody>
                    <a:bodyPr/>
                    <a:lstStyle/>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Round</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Cat eye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Wayfare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Aviators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Browline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Oval</a:t>
                      </a:r>
                    </a:p>
                    <a:p>
                      <a:pPr marL="0" indent="0">
                        <a:buFont typeface="Arial" panose="020B0604020202020204" pitchFamily="34" charset="0"/>
                        <a:buNone/>
                      </a:pPr>
                      <a:endParaRPr lang="en-IN"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Rectangle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Square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Aviators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geometric</a:t>
                      </a:r>
                    </a:p>
                  </a:txBody>
                  <a:tcPr/>
                </a:tc>
                <a:tc>
                  <a:txBody>
                    <a:bodyPr/>
                    <a:lstStyle/>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Cat eye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Rectangle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Wayfare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Browline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Oval</a:t>
                      </a:r>
                    </a:p>
                  </a:txBody>
                  <a:tcPr/>
                </a:tc>
                <a:tc>
                  <a:txBody>
                    <a:bodyPr/>
                    <a:lstStyle/>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Wayfare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Browline</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Oval</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Aviators</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Round</a:t>
                      </a:r>
                    </a:p>
                    <a:p>
                      <a:pPr marL="342900"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Geometric</a:t>
                      </a:r>
                    </a:p>
                    <a:p>
                      <a:pPr marL="0" indent="0">
                        <a:buFont typeface="Arial" panose="020B0604020202020204" pitchFamily="34" charset="0"/>
                        <a:buNone/>
                      </a:pP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2732564"/>
                  </a:ext>
                </a:extLst>
              </a:tr>
              <a:tr h="2458192">
                <a:tc>
                  <a:txBody>
                    <a:bodyPr/>
                    <a:lstStyle/>
                    <a:p>
                      <a:pPr algn="ctr"/>
                      <a:endParaRPr lang="en-IN" sz="2400" b="1" dirty="0">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CONTOUR AND HIGHLIGHT</a:t>
                      </a:r>
                    </a:p>
                  </a:txBody>
                  <a:tcPr/>
                </a:tc>
                <a:tc>
                  <a:txBody>
                    <a:bodyPr/>
                    <a:lstStyle/>
                    <a:p>
                      <a:pPr marL="342900" indent="-342900">
                        <a:buFont typeface="Arial" panose="020B0604020202020204" pitchFamily="34" charset="0"/>
                        <a:buChar char="•"/>
                      </a:pP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Contour</a:t>
                      </a:r>
                      <a:r>
                        <a:rPr lang="en-US" sz="2160" b="0" i="0" kern="1200" dirty="0">
                          <a:solidFill>
                            <a:schemeClr val="tx1"/>
                          </a:solidFill>
                          <a:effectLst/>
                          <a:latin typeface="Times New Roman" panose="02020603050405020304" pitchFamily="18" charset="0"/>
                          <a:ea typeface="+mn-ea"/>
                          <a:cs typeface="Times New Roman" panose="02020603050405020304" pitchFamily="18" charset="0"/>
                        </a:rPr>
                        <a:t> </a:t>
                      </a: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 under your cheekbones and on the outer edges of your forehead. </a:t>
                      </a:r>
                    </a:p>
                  </a:txBody>
                  <a:tcPr/>
                </a:tc>
                <a:tc>
                  <a:txBody>
                    <a:bodyPr/>
                    <a:lstStyle/>
                    <a:p>
                      <a:pPr marL="342900" indent="-342900">
                        <a:buFont typeface="Arial" panose="020B0604020202020204" pitchFamily="34" charset="0"/>
                        <a:buChar char="•"/>
                      </a:pPr>
                      <a:r>
                        <a:rPr lang="en-US" sz="2160" b="0" i="0" kern="1200" dirty="0">
                          <a:solidFill>
                            <a:schemeClr val="tx1"/>
                          </a:solidFill>
                          <a:effectLst/>
                          <a:latin typeface="+mn-lt"/>
                          <a:ea typeface="+mn-ea"/>
                          <a:cs typeface="+mn-cs"/>
                        </a:rPr>
                        <a:t> </a:t>
                      </a:r>
                      <a:r>
                        <a:rPr lang="en-US" sz="2160" b="0" i="0" kern="1200" dirty="0">
                          <a:solidFill>
                            <a:schemeClr val="tx1"/>
                          </a:solidFill>
                          <a:effectLst/>
                          <a:latin typeface="Times New Roman" panose="02020603050405020304" pitchFamily="18" charset="0"/>
                          <a:ea typeface="+mn-ea"/>
                          <a:cs typeface="Times New Roman" panose="02020603050405020304" pitchFamily="18" charset="0"/>
                        </a:rPr>
                        <a:t>Add length to your face by applying bronzer on the outer corners of your forehead and jawline </a:t>
                      </a:r>
                      <a:endParaRPr lang="en-IN"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2160" b="0" i="0" kern="1200" dirty="0">
                          <a:solidFill>
                            <a:schemeClr val="tx1"/>
                          </a:solidFill>
                          <a:effectLst/>
                          <a:latin typeface="Times New Roman" panose="02020603050405020304" pitchFamily="18" charset="0"/>
                          <a:ea typeface="+mn-ea"/>
                          <a:cs typeface="Times New Roman" panose="02020603050405020304" pitchFamily="18" charset="0"/>
                        </a:rPr>
                        <a:t>Apply bronzer to your hairline and jawline </a:t>
                      </a:r>
                      <a:endParaRPr lang="en-IN" sz="22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Contour on the centre of your jawline and on the temples, cheekbones to take some width of upper face. </a:t>
                      </a:r>
                      <a:endParaRPr lang="en-IN" sz="22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2160" b="0" i="0" kern="1200" dirty="0">
                          <a:solidFill>
                            <a:schemeClr val="tx1"/>
                          </a:solidFill>
                          <a:effectLst/>
                          <a:latin typeface="+mn-lt"/>
                          <a:ea typeface="+mn-ea"/>
                          <a:cs typeface="+mn-cs"/>
                        </a:rPr>
                        <a:t> </a:t>
                      </a: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Contour to the top and bottom: the hairline and just below the chin.</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6380451"/>
                  </a:ext>
                </a:extLst>
              </a:tr>
            </a:tbl>
          </a:graphicData>
        </a:graphic>
      </p:graphicFrame>
    </p:spTree>
    <p:extLst>
      <p:ext uri="{BB962C8B-B14F-4D97-AF65-F5344CB8AC3E}">
        <p14:creationId xmlns:p14="http://schemas.microsoft.com/office/powerpoint/2010/main" val="3733588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B9A4E05-1437-83BA-03DB-2F25F646B4AB}"/>
              </a:ext>
            </a:extLst>
          </p:cNvPr>
          <p:cNvGraphicFramePr>
            <a:graphicFrameLocks noGrp="1"/>
          </p:cNvGraphicFramePr>
          <p:nvPr>
            <p:extLst>
              <p:ext uri="{D42A27DB-BD31-4B8C-83A1-F6EECF244321}">
                <p14:modId xmlns:p14="http://schemas.microsoft.com/office/powerpoint/2010/main" val="3819977355"/>
              </p:ext>
            </p:extLst>
          </p:nvPr>
        </p:nvGraphicFramePr>
        <p:xfrm>
          <a:off x="0" y="12032"/>
          <a:ext cx="14630400" cy="5093368"/>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618682810"/>
                    </a:ext>
                  </a:extLst>
                </a:gridCol>
                <a:gridCol w="2438400">
                  <a:extLst>
                    <a:ext uri="{9D8B030D-6E8A-4147-A177-3AD203B41FA5}">
                      <a16:colId xmlns:a16="http://schemas.microsoft.com/office/drawing/2014/main" val="1482785662"/>
                    </a:ext>
                  </a:extLst>
                </a:gridCol>
                <a:gridCol w="2438400">
                  <a:extLst>
                    <a:ext uri="{9D8B030D-6E8A-4147-A177-3AD203B41FA5}">
                      <a16:colId xmlns:a16="http://schemas.microsoft.com/office/drawing/2014/main" val="2417398263"/>
                    </a:ext>
                  </a:extLst>
                </a:gridCol>
                <a:gridCol w="2438400">
                  <a:extLst>
                    <a:ext uri="{9D8B030D-6E8A-4147-A177-3AD203B41FA5}">
                      <a16:colId xmlns:a16="http://schemas.microsoft.com/office/drawing/2014/main" val="956568841"/>
                    </a:ext>
                  </a:extLst>
                </a:gridCol>
                <a:gridCol w="2438400">
                  <a:extLst>
                    <a:ext uri="{9D8B030D-6E8A-4147-A177-3AD203B41FA5}">
                      <a16:colId xmlns:a16="http://schemas.microsoft.com/office/drawing/2014/main" val="2649206905"/>
                    </a:ext>
                  </a:extLst>
                </a:gridCol>
                <a:gridCol w="2438400">
                  <a:extLst>
                    <a:ext uri="{9D8B030D-6E8A-4147-A177-3AD203B41FA5}">
                      <a16:colId xmlns:a16="http://schemas.microsoft.com/office/drawing/2014/main" val="535325470"/>
                    </a:ext>
                  </a:extLst>
                </a:gridCol>
              </a:tblGrid>
              <a:tr h="0">
                <a:tc>
                  <a:txBody>
                    <a:bodyPr/>
                    <a:lstStyle/>
                    <a:p>
                      <a:endParaRPr lang="en-IN" dirty="0"/>
                    </a:p>
                  </a:txBody>
                  <a:tcP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IN" sz="2400" b="1" dirty="0">
                          <a:latin typeface="Times New Roman" panose="02020603050405020304" pitchFamily="18" charset="0"/>
                          <a:cs typeface="Times New Roman" panose="02020603050405020304" pitchFamily="18" charset="0"/>
                        </a:rPr>
                        <a:t>OVAL</a:t>
                      </a:r>
                    </a:p>
                    <a:p>
                      <a:endParaRPr lang="en-IN" dirty="0"/>
                    </a:p>
                  </a:txBody>
                  <a:tcPr/>
                </a:tc>
                <a:tc>
                  <a:txBody>
                    <a:bodyPr/>
                    <a:lstStyle/>
                    <a:p>
                      <a:pPr algn="ctr"/>
                      <a:r>
                        <a:rPr lang="en-IN" sz="2400" b="1" dirty="0">
                          <a:latin typeface="Times New Roman" panose="02020603050405020304" pitchFamily="18" charset="0"/>
                          <a:cs typeface="Times New Roman" panose="02020603050405020304" pitchFamily="18" charset="0"/>
                        </a:rPr>
                        <a:t>SQUARE</a:t>
                      </a:r>
                    </a:p>
                  </a:txBody>
                  <a:tcPr/>
                </a:tc>
                <a:tc>
                  <a:txBody>
                    <a:bodyPr/>
                    <a:lstStyle/>
                    <a:p>
                      <a:pPr algn="ctr"/>
                      <a:r>
                        <a:rPr lang="en-IN" sz="2400" b="1" dirty="0">
                          <a:latin typeface="Times New Roman" panose="02020603050405020304" pitchFamily="18" charset="0"/>
                          <a:cs typeface="Times New Roman" panose="02020603050405020304" pitchFamily="18" charset="0"/>
                        </a:rPr>
                        <a:t>ROUND</a:t>
                      </a:r>
                    </a:p>
                  </a:txBody>
                  <a:tcPr/>
                </a:tc>
                <a:tc>
                  <a:txBody>
                    <a:bodyPr/>
                    <a:lstStyle/>
                    <a:p>
                      <a:pPr algn="ctr"/>
                      <a:r>
                        <a:rPr lang="en-IN" sz="2400" b="1" dirty="0">
                          <a:latin typeface="Times New Roman" panose="02020603050405020304" pitchFamily="18" charset="0"/>
                          <a:cs typeface="Times New Roman" panose="02020603050405020304" pitchFamily="18" charset="0"/>
                        </a:rPr>
                        <a:t>HEART</a:t>
                      </a:r>
                    </a:p>
                  </a:txBody>
                  <a:tcPr/>
                </a:tc>
                <a:tc>
                  <a:txBody>
                    <a:bodyPr/>
                    <a:lstStyle/>
                    <a:p>
                      <a:pPr algn="ctr"/>
                      <a:r>
                        <a:rPr lang="en-IN" sz="2400" b="1" dirty="0">
                          <a:latin typeface="Times New Roman" panose="02020603050405020304" pitchFamily="18" charset="0"/>
                          <a:cs typeface="Times New Roman" panose="02020603050405020304" pitchFamily="18" charset="0"/>
                        </a:rPr>
                        <a:t>OBLONG</a:t>
                      </a:r>
                    </a:p>
                  </a:txBody>
                  <a:tcPr/>
                </a:tc>
                <a:extLst>
                  <a:ext uri="{0D108BD9-81ED-4DB2-BD59-A6C34878D82A}">
                    <a16:rowId xmlns:a16="http://schemas.microsoft.com/office/drawing/2014/main" val="3349030622"/>
                  </a:ext>
                </a:extLst>
              </a:tr>
              <a:tr h="2630584">
                <a:tc>
                  <a:txBody>
                    <a:bodyPr/>
                    <a:lstStyle/>
                    <a:p>
                      <a:endParaRPr lang="en-IN" dirty="0"/>
                    </a:p>
                  </a:txBody>
                  <a:tcPr/>
                </a:tc>
                <a:tc>
                  <a:txBody>
                    <a:bodyPr/>
                    <a:lstStyle/>
                    <a:p>
                      <a:pPr marL="342900" indent="-342900">
                        <a:buFont typeface="Arial" panose="020B0604020202020204" pitchFamily="34" charset="0"/>
                        <a:buChar char="•"/>
                      </a:pPr>
                      <a:r>
                        <a:rPr lang="en-US" sz="2160" b="0" i="0" kern="1200" dirty="0">
                          <a:solidFill>
                            <a:schemeClr val="tx1"/>
                          </a:solidFill>
                          <a:effectLst/>
                          <a:latin typeface="+mn-lt"/>
                          <a:ea typeface="+mn-ea"/>
                          <a:cs typeface="+mn-cs"/>
                        </a:rPr>
                        <a:t> </a:t>
                      </a: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Highlight on your highest points like cheekbones, brow bone, bridge of nose and chin.</a:t>
                      </a:r>
                      <a:endParaRPr lang="en-IN" sz="22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Highlight your cheekbones, centre of forehead, nose tip and chin.  </a:t>
                      </a:r>
                    </a:p>
                    <a:p>
                      <a:pPr marL="0" indent="0">
                        <a:buFont typeface="Arial" panose="020B0604020202020204" pitchFamily="34" charset="0"/>
                        <a:buNone/>
                      </a:pPr>
                      <a:endParaRPr lang="en-IN" sz="22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Highlight on your forehead, chin and cheekbones. </a:t>
                      </a:r>
                      <a:br>
                        <a:rPr lang="en-US" sz="2200"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Highlight the tip of your nose, forehead and cupid’s bow. </a:t>
                      </a:r>
                      <a:endParaRPr lang="en-IN" sz="22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Arial" panose="020B0604020202020204" pitchFamily="34" charset="0"/>
                        <a:buChar char="•"/>
                      </a:pP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Highlight under the eyes in a triangle shape sweeping it out towards your ears</a:t>
                      </a:r>
                      <a:endParaRPr lang="en-I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58091631"/>
                  </a:ext>
                </a:extLst>
              </a:tr>
              <a:tr h="1676400">
                <a:tc>
                  <a:txBody>
                    <a:bodyPr/>
                    <a:lstStyle/>
                    <a:p>
                      <a:pPr algn="ctr"/>
                      <a:endParaRPr lang="en-IN" sz="2400" b="1" dirty="0">
                        <a:latin typeface="Times New Roman" panose="02020603050405020304" pitchFamily="18" charset="0"/>
                        <a:cs typeface="Times New Roman" panose="02020603050405020304" pitchFamily="18" charset="0"/>
                      </a:endParaRPr>
                    </a:p>
                    <a:p>
                      <a:pPr algn="ctr"/>
                      <a:r>
                        <a:rPr lang="en-IN" sz="2400" b="1" dirty="0">
                          <a:latin typeface="Times New Roman" panose="02020603050405020304" pitchFamily="18" charset="0"/>
                          <a:cs typeface="Times New Roman" panose="02020603050405020304" pitchFamily="18" charset="0"/>
                        </a:rPr>
                        <a:t>EYEBROW SHAPE</a:t>
                      </a:r>
                    </a:p>
                  </a:txBody>
                  <a:tcPr/>
                </a:tc>
                <a:tc>
                  <a:txBody>
                    <a:bodyPr/>
                    <a:lstStyle/>
                    <a:p>
                      <a:r>
                        <a:rPr lang="en-IN" sz="2200" dirty="0">
                          <a:latin typeface="Times New Roman" panose="02020603050405020304" pitchFamily="18" charset="0"/>
                          <a:cs typeface="Times New Roman" panose="02020603050405020304" pitchFamily="18" charset="0"/>
                        </a:rPr>
                        <a:t>Soft angles and shallow arches.</a:t>
                      </a:r>
                    </a:p>
                  </a:txBody>
                  <a:tcPr/>
                </a:tc>
                <a:tc>
                  <a:txBody>
                    <a:bodyPr/>
                    <a:lstStyle/>
                    <a:p>
                      <a:r>
                        <a:rPr lang="en-IN" sz="2200" dirty="0">
                          <a:latin typeface="Times New Roman" panose="02020603050405020304" pitchFamily="18" charset="0"/>
                          <a:cs typeface="Times New Roman" panose="02020603050405020304" pitchFamily="18" charset="0"/>
                        </a:rPr>
                        <a:t>A strong brow with a defined arch. </a:t>
                      </a:r>
                    </a:p>
                  </a:txBody>
                  <a:tcPr/>
                </a:tc>
                <a:tc>
                  <a:txBody>
                    <a:bodyPr/>
                    <a:lstStyle/>
                    <a:p>
                      <a:r>
                        <a:rPr lang="en-IN" dirty="0">
                          <a:latin typeface="Times New Roman" panose="02020603050405020304" pitchFamily="18" charset="0"/>
                          <a:cs typeface="Times New Roman" panose="02020603050405020304" pitchFamily="18" charset="0"/>
                        </a:rPr>
                        <a:t>A lifted , angled arch.</a:t>
                      </a:r>
                    </a:p>
                  </a:txBody>
                  <a:tcPr/>
                </a:tc>
                <a:tc>
                  <a:txBody>
                    <a:bodyPr/>
                    <a:lstStyle/>
                    <a:p>
                      <a:r>
                        <a:rPr lang="en-IN" sz="2200" dirty="0">
                          <a:latin typeface="Times New Roman" panose="02020603050405020304" pitchFamily="18" charset="0"/>
                          <a:cs typeface="Times New Roman" panose="02020603050405020304" pitchFamily="18" charset="0"/>
                        </a:rPr>
                        <a:t>High arches(short heart) ,low arches(longer heart).</a:t>
                      </a:r>
                    </a:p>
                  </a:txBody>
                  <a:tcPr/>
                </a:tc>
                <a:tc>
                  <a:txBody>
                    <a:bodyPr/>
                    <a:lstStyle/>
                    <a:p>
                      <a:r>
                        <a:rPr lang="en-IN" sz="2200" dirty="0">
                          <a:latin typeface="Times New Roman" panose="02020603050405020304" pitchFamily="18" charset="0"/>
                          <a:cs typeface="Times New Roman" panose="02020603050405020304" pitchFamily="18" charset="0"/>
                        </a:rPr>
                        <a:t>flat eyebrow.</a:t>
                      </a:r>
                    </a:p>
                  </a:txBody>
                  <a:tcPr/>
                </a:tc>
                <a:extLst>
                  <a:ext uri="{0D108BD9-81ED-4DB2-BD59-A6C34878D82A}">
                    <a16:rowId xmlns:a16="http://schemas.microsoft.com/office/drawing/2014/main" val="3421362965"/>
                  </a:ext>
                </a:extLst>
              </a:tr>
            </a:tbl>
          </a:graphicData>
        </a:graphic>
      </p:graphicFrame>
      <p:pic>
        <p:nvPicPr>
          <p:cNvPr id="2" name="Picture 1">
            <a:extLst>
              <a:ext uri="{FF2B5EF4-FFF2-40B4-BE49-F238E27FC236}">
                <a16:creationId xmlns:a16="http://schemas.microsoft.com/office/drawing/2014/main" id="{43F25018-0A03-3D5B-4096-CA1B666214F9}"/>
              </a:ext>
            </a:extLst>
          </p:cNvPr>
          <p:cNvPicPr>
            <a:picLocks noChangeAspect="1"/>
          </p:cNvPicPr>
          <p:nvPr/>
        </p:nvPicPr>
        <p:blipFill>
          <a:blip r:embed="rId2"/>
          <a:stretch>
            <a:fillRect/>
          </a:stretch>
        </p:blipFill>
        <p:spPr>
          <a:xfrm>
            <a:off x="533400" y="5186757"/>
            <a:ext cx="4362450" cy="3050864"/>
          </a:xfrm>
          <a:prstGeom prst="rect">
            <a:avLst/>
          </a:prstGeom>
        </p:spPr>
      </p:pic>
      <p:pic>
        <p:nvPicPr>
          <p:cNvPr id="6" name="Picture 5">
            <a:extLst>
              <a:ext uri="{FF2B5EF4-FFF2-40B4-BE49-F238E27FC236}">
                <a16:creationId xmlns:a16="http://schemas.microsoft.com/office/drawing/2014/main" id="{AF678684-A114-806E-AE1E-D872C67807FB}"/>
              </a:ext>
            </a:extLst>
          </p:cNvPr>
          <p:cNvPicPr>
            <a:picLocks noChangeAspect="1"/>
          </p:cNvPicPr>
          <p:nvPr/>
        </p:nvPicPr>
        <p:blipFill>
          <a:blip r:embed="rId3"/>
          <a:stretch>
            <a:fillRect/>
          </a:stretch>
        </p:blipFill>
        <p:spPr>
          <a:xfrm>
            <a:off x="9372600" y="5129463"/>
            <a:ext cx="4572000" cy="2910496"/>
          </a:xfrm>
          <a:prstGeom prst="rect">
            <a:avLst/>
          </a:prstGeom>
        </p:spPr>
      </p:pic>
    </p:spTree>
    <p:extLst>
      <p:ext uri="{BB962C8B-B14F-4D97-AF65-F5344CB8AC3E}">
        <p14:creationId xmlns:p14="http://schemas.microsoft.com/office/powerpoint/2010/main" val="1275237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F3133D-E546-9F7C-750D-3666E5347D79}"/>
              </a:ext>
            </a:extLst>
          </p:cNvPr>
          <p:cNvSpPr txBox="1"/>
          <p:nvPr/>
        </p:nvSpPr>
        <p:spPr>
          <a:xfrm>
            <a:off x="4592085" y="96045"/>
            <a:ext cx="5446229" cy="767300"/>
          </a:xfrm>
          <a:prstGeom prst="rect">
            <a:avLst/>
          </a:prstGeom>
          <a:noFill/>
        </p:spPr>
        <p:txBody>
          <a:bodyPr wrap="square">
            <a:spAutoFit/>
          </a:bodyPr>
          <a:lstStyle/>
          <a:p>
            <a:r>
              <a:rPr lang="en-US" sz="4400" b="1" dirty="0">
                <a:solidFill>
                  <a:srgbClr val="891589"/>
                </a:solidFill>
                <a:latin typeface="Times New Roman" panose="02020603050405020304" pitchFamily="18" charset="0"/>
                <a:ea typeface="Cambria" pitchFamily="18" charset="0"/>
                <a:cs typeface="Times New Roman" panose="02020603050405020304" pitchFamily="18" charset="0"/>
              </a:rPr>
              <a:t>IMPLEMENTATION</a:t>
            </a:r>
            <a:endParaRPr lang="en-IN" sz="4400" b="1" dirty="0">
              <a:solidFill>
                <a:srgbClr val="891589"/>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C9F84C7-B258-F547-AE3E-EC25592591DE}"/>
              </a:ext>
            </a:extLst>
          </p:cNvPr>
          <p:cNvSpPr txBox="1"/>
          <p:nvPr/>
        </p:nvSpPr>
        <p:spPr>
          <a:xfrm>
            <a:off x="600808" y="1212173"/>
            <a:ext cx="12350261" cy="6367384"/>
          </a:xfrm>
          <a:prstGeom prst="rect">
            <a:avLst/>
          </a:prstGeom>
          <a:noFill/>
        </p:spPr>
        <p:txBody>
          <a:bodyPr wrap="square">
            <a:spAutoFit/>
          </a:bodyPr>
          <a:lstStyle/>
          <a:p>
            <a:pPr algn="just">
              <a:lnSpc>
                <a:spcPct val="150000"/>
              </a:lnSpc>
            </a:pPr>
            <a:r>
              <a:rPr lang="en-US" sz="3200" b="1" dirty="0">
                <a:effectLst/>
                <a:latin typeface="Times New Roman" panose="02020603050405020304" pitchFamily="18" charset="0"/>
                <a:ea typeface="Arial" panose="020B0604020202020204" pitchFamily="34" charset="0"/>
              </a:rPr>
              <a:t>Implementation Steps:</a:t>
            </a:r>
          </a:p>
          <a:p>
            <a:pPr algn="just">
              <a:lnSpc>
                <a:spcPct val="150000"/>
              </a:lnSpc>
            </a:pPr>
            <a:endParaRPr lang="en-US" sz="3200" b="1" dirty="0">
              <a:effectLst/>
              <a:latin typeface="Times New Roman" panose="02020603050405020304" pitchFamily="18" charset="0"/>
              <a:ea typeface="Arial" panose="020B0604020202020204" pitchFamily="34" charset="0"/>
            </a:endParaRPr>
          </a:p>
          <a:p>
            <a:pPr marL="285750" indent="-285750" algn="just">
              <a:lnSpc>
                <a:spcPct val="150000"/>
              </a:lnSpc>
              <a:buFont typeface="Arial" panose="020B0604020202020204" pitchFamily="34" charset="0"/>
              <a:buChar char="•"/>
            </a:pPr>
            <a:r>
              <a:rPr lang="en-US" altLang="en-US" sz="2400" b="1" dirty="0">
                <a:effectLst/>
                <a:latin typeface="Times New Roman" panose="02020603050405020304" pitchFamily="18" charset="0"/>
                <a:ea typeface="Arial" panose="020B0604020202020204" pitchFamily="34" charset="0"/>
              </a:rPr>
              <a:t>Data collection: </a:t>
            </a:r>
            <a:r>
              <a:rPr lang="en-US" altLang="en-US" sz="2400" dirty="0">
                <a:effectLst/>
                <a:latin typeface="Times New Roman" panose="02020603050405020304" pitchFamily="18" charset="0"/>
                <a:ea typeface="Arial" panose="020B0604020202020204" pitchFamily="34" charset="0"/>
              </a:rPr>
              <a:t>Gather images of </a:t>
            </a:r>
            <a:r>
              <a:rPr lang="en-US" altLang="en-US" sz="2400" dirty="0">
                <a:latin typeface="Times New Roman" panose="02020603050405020304" pitchFamily="18" charset="0"/>
                <a:ea typeface="Arial" panose="020B0604020202020204" pitchFamily="34" charset="0"/>
              </a:rPr>
              <a:t>human faces.</a:t>
            </a:r>
            <a:endParaRPr lang="en-US" altLang="en-US" sz="2400" dirty="0">
              <a:effectLst/>
              <a:latin typeface="Times New Roman" panose="02020603050405020304" pitchFamily="18" charset="0"/>
              <a:ea typeface="Arial" panose="020B0604020202020204" pitchFamily="34" charset="0"/>
            </a:endParaRPr>
          </a:p>
          <a:p>
            <a:pPr marL="285750" indent="-285750" algn="just">
              <a:lnSpc>
                <a:spcPct val="150000"/>
              </a:lnSpc>
              <a:buFont typeface="Arial" panose="020B0604020202020204" pitchFamily="34" charset="0"/>
              <a:buChar char="•"/>
            </a:pPr>
            <a:r>
              <a:rPr lang="en-US" altLang="en-US" sz="2400" b="1" dirty="0">
                <a:effectLst/>
                <a:latin typeface="Times New Roman" panose="02020603050405020304" pitchFamily="18" charset="0"/>
                <a:ea typeface="Arial" panose="020B0604020202020204" pitchFamily="34" charset="0"/>
              </a:rPr>
              <a:t>Data preprocessing</a:t>
            </a:r>
            <a:r>
              <a:rPr lang="en-US" altLang="en-US" sz="2400" b="1" dirty="0">
                <a:latin typeface="Times New Roman" panose="02020603050405020304" pitchFamily="18" charset="0"/>
                <a:ea typeface="Arial" panose="020B0604020202020204" pitchFamily="34" charset="0"/>
              </a:rPr>
              <a:t>: </a:t>
            </a:r>
            <a:r>
              <a:rPr lang="en-US" altLang="en-US" sz="2400" dirty="0">
                <a:latin typeface="Times New Roman" panose="02020603050405020304" pitchFamily="18" charset="0"/>
                <a:ea typeface="Arial" panose="020B0604020202020204" pitchFamily="34" charset="0"/>
              </a:rPr>
              <a:t>Involves image resizing , rgb to grey conversion and noise filtering.</a:t>
            </a:r>
            <a:endParaRPr lang="en-US" altLang="en-US" sz="2400" dirty="0">
              <a:effectLst/>
              <a:latin typeface="Times New Roman" panose="02020603050405020304" pitchFamily="18" charset="0"/>
              <a:ea typeface="Arial" panose="020B0604020202020204" pitchFamily="34" charset="0"/>
            </a:endParaRPr>
          </a:p>
          <a:p>
            <a:pPr marL="285750" indent="-285750" algn="just">
              <a:lnSpc>
                <a:spcPct val="150000"/>
              </a:lnSpc>
              <a:buFont typeface="Arial" panose="020B0604020202020204" pitchFamily="34" charset="0"/>
              <a:buChar char="•"/>
            </a:pPr>
            <a:r>
              <a:rPr lang="en-US" altLang="en-US" sz="2400" b="1" dirty="0">
                <a:effectLst/>
                <a:latin typeface="Times New Roman" panose="02020603050405020304" pitchFamily="18" charset="0"/>
                <a:ea typeface="Arial" panose="020B0604020202020204" pitchFamily="34" charset="0"/>
              </a:rPr>
              <a:t>Feature </a:t>
            </a:r>
            <a:r>
              <a:rPr lang="en-US" altLang="en-US" sz="2400" b="1" dirty="0">
                <a:latin typeface="Times New Roman" panose="02020603050405020304" pitchFamily="18" charset="0"/>
                <a:ea typeface="Arial" panose="020B0604020202020204" pitchFamily="34" charset="0"/>
              </a:rPr>
              <a:t>Extraction</a:t>
            </a:r>
            <a:r>
              <a:rPr lang="en-US" altLang="en-US" sz="2400" b="1" dirty="0">
                <a:effectLst/>
                <a:latin typeface="Times New Roman" panose="02020603050405020304" pitchFamily="18" charset="0"/>
                <a:ea typeface="Arial" panose="020B0604020202020204" pitchFamily="34" charset="0"/>
              </a:rPr>
              <a:t>: </a:t>
            </a:r>
            <a:r>
              <a:rPr lang="en-US" altLang="en-US" sz="2400" dirty="0">
                <a:effectLst/>
                <a:latin typeface="Times New Roman" panose="02020603050405020304" pitchFamily="18" charset="0"/>
                <a:ea typeface="Arial" panose="020B0604020202020204" pitchFamily="34" charset="0"/>
              </a:rPr>
              <a:t>Extracting features from the image.</a:t>
            </a:r>
          </a:p>
          <a:p>
            <a:pPr marL="285750" indent="-285750" algn="just">
              <a:lnSpc>
                <a:spcPct val="150000"/>
              </a:lnSpc>
              <a:buFont typeface="Arial" panose="020B0604020202020204" pitchFamily="34" charset="0"/>
              <a:buChar char="•"/>
            </a:pPr>
            <a:r>
              <a:rPr lang="en-US" altLang="en-US" sz="2400" b="1" dirty="0">
                <a:effectLst/>
                <a:latin typeface="Times New Roman" panose="02020603050405020304" pitchFamily="18" charset="0"/>
                <a:ea typeface="Arial" panose="020B0604020202020204" pitchFamily="34" charset="0"/>
              </a:rPr>
              <a:t>Classification:</a:t>
            </a:r>
            <a:r>
              <a:rPr lang="en-US" altLang="en-US" sz="2400" dirty="0">
                <a:effectLst/>
                <a:latin typeface="Times New Roman" panose="02020603050405020304" pitchFamily="18" charset="0"/>
                <a:ea typeface="Arial" panose="020B0604020202020204" pitchFamily="34" charset="0"/>
              </a:rPr>
              <a:t> Using Convolutional </a:t>
            </a:r>
            <a:r>
              <a:rPr lang="en-US" altLang="en-US" sz="2400" dirty="0">
                <a:latin typeface="Times New Roman" panose="02020603050405020304" pitchFamily="18" charset="0"/>
                <a:ea typeface="Arial" panose="020B0604020202020204" pitchFamily="34" charset="0"/>
              </a:rPr>
              <a:t>Neural </a:t>
            </a:r>
            <a:r>
              <a:rPr lang="en-US" altLang="en-US" sz="2400" dirty="0">
                <a:effectLst/>
                <a:latin typeface="Times New Roman" panose="02020603050405020304" pitchFamily="18" charset="0"/>
                <a:ea typeface="Arial" panose="020B0604020202020204" pitchFamily="34" charset="0"/>
              </a:rPr>
              <a:t>Network(CNN) we classify the images.</a:t>
            </a:r>
          </a:p>
          <a:p>
            <a:pPr marL="285750" indent="-285750" algn="just">
              <a:lnSpc>
                <a:spcPct val="150000"/>
              </a:lnSpc>
              <a:buFont typeface="Arial" panose="020B0604020202020204" pitchFamily="34" charset="0"/>
              <a:buChar char="•"/>
            </a:pPr>
            <a:r>
              <a:rPr lang="en-US" altLang="en-US" sz="2400" b="1" dirty="0">
                <a:effectLst/>
                <a:latin typeface="Times New Roman" panose="02020603050405020304" pitchFamily="18" charset="0"/>
                <a:ea typeface="Arial" panose="020B0604020202020204" pitchFamily="34" charset="0"/>
              </a:rPr>
              <a:t>Evaluation: </a:t>
            </a:r>
            <a:r>
              <a:rPr lang="en-US" altLang="en-US" sz="2400" dirty="0">
                <a:effectLst/>
                <a:latin typeface="Times New Roman" panose="02020603050405020304" pitchFamily="18" charset="0"/>
                <a:ea typeface="Arial" panose="020B0604020202020204" pitchFamily="34" charset="0"/>
              </a:rPr>
              <a:t>Evaluate the model's performance using metrics like accuracy</a:t>
            </a:r>
            <a:r>
              <a:rPr lang="en-US" altLang="en-US" sz="2400" dirty="0">
                <a:latin typeface="Times New Roman" panose="02020603050405020304" pitchFamily="18" charset="0"/>
                <a:ea typeface="Arial" panose="020B0604020202020204" pitchFamily="34" charset="0"/>
              </a:rPr>
              <a:t>.</a:t>
            </a:r>
            <a:endParaRPr lang="en-US" altLang="en-US" sz="2400" dirty="0">
              <a:effectLst/>
              <a:latin typeface="Times New Roman" panose="02020603050405020304" pitchFamily="18" charset="0"/>
              <a:ea typeface="Arial" panose="020B0604020202020204" pitchFamily="34" charset="0"/>
            </a:endParaRPr>
          </a:p>
          <a:p>
            <a:pPr marL="285750" indent="-285750" algn="just">
              <a:lnSpc>
                <a:spcPct val="150000"/>
              </a:lnSpc>
              <a:buFont typeface="Arial" panose="020B0604020202020204" pitchFamily="34" charset="0"/>
              <a:buChar char="•"/>
            </a:pPr>
            <a:r>
              <a:rPr lang="en-US" altLang="en-US" sz="2400" b="1" dirty="0">
                <a:effectLst/>
                <a:latin typeface="Times New Roman" panose="02020603050405020304" pitchFamily="18" charset="0"/>
                <a:ea typeface="Arial" panose="020B0604020202020204" pitchFamily="34" charset="0"/>
              </a:rPr>
              <a:t>Deployment: </a:t>
            </a:r>
            <a:r>
              <a:rPr lang="en-US" altLang="en-US" sz="2400" dirty="0">
                <a:effectLst/>
                <a:latin typeface="Times New Roman" panose="02020603050405020304" pitchFamily="18" charset="0"/>
                <a:ea typeface="Arial" panose="020B0604020202020204" pitchFamily="34" charset="0"/>
              </a:rPr>
              <a:t>Deploy the model as a web application</a:t>
            </a:r>
            <a:r>
              <a:rPr lang="en-US" altLang="en-US" sz="2400" dirty="0">
                <a:latin typeface="Times New Roman" panose="02020603050405020304" pitchFamily="18" charset="0"/>
                <a:ea typeface="Arial" panose="020B0604020202020204" pitchFamily="34" charset="0"/>
              </a:rPr>
              <a:t>.</a:t>
            </a:r>
            <a:endParaRPr lang="en-US" altLang="en-US" sz="2400" dirty="0">
              <a:effectLst/>
              <a:latin typeface="Times New Roman" panose="02020603050405020304" pitchFamily="18" charset="0"/>
              <a:ea typeface="Arial" panose="020B0604020202020204" pitchFamily="34" charset="0"/>
            </a:endParaRPr>
          </a:p>
          <a:p>
            <a:pPr algn="just">
              <a:lnSpc>
                <a:spcPct val="150000"/>
              </a:lnSpc>
            </a:pPr>
            <a:endParaRPr lang="en-US" altLang="en-US" sz="2400" dirty="0">
              <a:effectLst/>
              <a:latin typeface="Times New Roman" panose="02020603050405020304" pitchFamily="18" charset="0"/>
              <a:ea typeface="Arial" panose="020B0604020202020204" pitchFamily="34" charset="0"/>
            </a:endParaRPr>
          </a:p>
          <a:p>
            <a:pPr algn="just">
              <a:lnSpc>
                <a:spcPct val="150000"/>
              </a:lnSpc>
            </a:pPr>
            <a:endParaRPr lang="en-US" altLang="en-US" sz="2400" dirty="0">
              <a:effectLst/>
              <a:latin typeface="Times New Roman" panose="02020603050405020304" pitchFamily="18" charset="0"/>
              <a:ea typeface="Arial" panose="020B0604020202020204" pitchFamily="34" charset="0"/>
            </a:endParaRPr>
          </a:p>
          <a:p>
            <a:pPr algn="just">
              <a:lnSpc>
                <a:spcPct val="150000"/>
              </a:lnSpc>
            </a:pPr>
            <a:endParaRPr lang="en-US" altLang="en-US" sz="1800" dirty="0">
              <a:effectLst/>
              <a:latin typeface="Times New Roman" panose="02020603050405020304" pitchFamily="18" charset="0"/>
              <a:ea typeface="Arial" panose="020B0604020202020204" pitchFamily="34" charset="0"/>
            </a:endParaRPr>
          </a:p>
        </p:txBody>
      </p:sp>
    </p:spTree>
    <p:extLst>
      <p:ext uri="{BB962C8B-B14F-4D97-AF65-F5344CB8AC3E}">
        <p14:creationId xmlns:p14="http://schemas.microsoft.com/office/powerpoint/2010/main" val="52493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8021" y="1"/>
            <a:ext cx="5574357" cy="974193"/>
          </a:xfrm>
        </p:spPr>
        <p:txBody>
          <a:bodyPr>
            <a:noAutofit/>
          </a:bodyPr>
          <a:lstStyle/>
          <a:p>
            <a:r>
              <a:rPr lang="en-IN" sz="4320" b="1" dirty="0">
                <a:solidFill>
                  <a:srgbClr val="891589"/>
                </a:solidFill>
                <a:effectLst>
                  <a:outerShdw blurRad="38100" dist="38100" dir="2700000" algn="tl">
                    <a:srgbClr val="000000">
                      <a:alpha val="43137"/>
                    </a:srgbClr>
                  </a:outerShdw>
                </a:effectLst>
                <a:latin typeface="Times New Roman" pitchFamily="18" charset="0"/>
                <a:cs typeface="Times New Roman" pitchFamily="18" charset="0"/>
              </a:rPr>
              <a:t>IMPLEMENTATION</a:t>
            </a:r>
            <a:endParaRPr lang="en-US" sz="4320" b="1" dirty="0">
              <a:solidFill>
                <a:srgbClr val="891589"/>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5" name="Subtitle 4"/>
          <p:cNvSpPr>
            <a:spLocks noGrp="1"/>
          </p:cNvSpPr>
          <p:nvPr>
            <p:ph type="subTitle" idx="1"/>
          </p:nvPr>
        </p:nvSpPr>
        <p:spPr>
          <a:xfrm>
            <a:off x="838200" y="1219200"/>
            <a:ext cx="12320136" cy="6536654"/>
          </a:xfrm>
        </p:spPr>
        <p:txBody>
          <a:bodyPr>
            <a:normAutofit/>
          </a:bodyPr>
          <a:lstStyle/>
          <a:p>
            <a:pPr algn="just"/>
            <a:r>
              <a:rPr lang="en-US" sz="2400" b="1" dirty="0">
                <a:latin typeface="Times New Roman" pitchFamily="18" charset="0"/>
                <a:cs typeface="Times New Roman" pitchFamily="18" charset="0"/>
              </a:rPr>
              <a:t>1.Pseudocode for Picture Uploading </a:t>
            </a:r>
          </a:p>
          <a:p>
            <a:pPr algn="just"/>
            <a:r>
              <a:rPr lang="en-US" sz="2400" dirty="0">
                <a:latin typeface="Times New Roman" pitchFamily="18" charset="0"/>
                <a:cs typeface="Times New Roman" pitchFamily="18" charset="0"/>
              </a:rPr>
              <a:t>Input image is obtained from the dataset which represents the Human face.</a:t>
            </a:r>
          </a:p>
          <a:p>
            <a:pPr algn="just"/>
            <a:r>
              <a:rPr lang="en-US" sz="2400" dirty="0">
                <a:latin typeface="Times New Roman" pitchFamily="18" charset="0"/>
                <a:cs typeface="Times New Roman" pitchFamily="18" charset="0"/>
              </a:rPr>
              <a:t>Step 1: Click on upload </a:t>
            </a:r>
          </a:p>
          <a:p>
            <a:pPr algn="just"/>
            <a:r>
              <a:rPr lang="en-US" sz="2400" dirty="0">
                <a:latin typeface="Times New Roman" pitchFamily="18" charset="0"/>
                <a:cs typeface="Times New Roman" pitchFamily="18" charset="0"/>
              </a:rPr>
              <a:t>Step 2: Read the image from dataset image A=cv2.imread(</a:t>
            </a:r>
            <a:r>
              <a:rPr lang="en-US" sz="2400" dirty="0" err="1">
                <a:latin typeface="Times New Roman" pitchFamily="18" charset="0"/>
                <a:cs typeface="Times New Roman" pitchFamily="18" charset="0"/>
              </a:rPr>
              <a:t>args</a:t>
            </a:r>
            <a:r>
              <a:rPr lang="en-US" sz="2400" dirty="0">
                <a:latin typeface="Times New Roman" pitchFamily="18" charset="0"/>
                <a:cs typeface="Times New Roman" pitchFamily="18" charset="0"/>
              </a:rPr>
              <a:t>[“first”]) </a:t>
            </a:r>
          </a:p>
          <a:p>
            <a:pPr algn="just"/>
            <a:r>
              <a:rPr lang="en-US" sz="2400" dirty="0">
                <a:latin typeface="Times New Roman" pitchFamily="18" charset="0"/>
                <a:cs typeface="Times New Roman" pitchFamily="18" charset="0"/>
              </a:rPr>
              <a:t>Step 3: Display the shape of the human face on the webpage</a:t>
            </a:r>
          </a:p>
          <a:p>
            <a:pPr algn="just"/>
            <a:r>
              <a:rPr lang="en-US" sz="2400" dirty="0">
                <a:latin typeface="Times New Roman" pitchFamily="18" charset="0"/>
                <a:cs typeface="Times New Roman" pitchFamily="18" charset="0"/>
              </a:rPr>
              <a:t>Step 4: Shows the shape of the human face in the dialog box</a:t>
            </a:r>
          </a:p>
          <a:p>
            <a:pPr algn="just"/>
            <a:r>
              <a:rPr lang="en-US" sz="2400" b="1" dirty="0">
                <a:latin typeface="Times New Roman" pitchFamily="18" charset="0"/>
                <a:cs typeface="Times New Roman" pitchFamily="18" charset="0"/>
              </a:rPr>
              <a:t>2.Pseudocode for Converting RGB image to Gray </a:t>
            </a:r>
          </a:p>
          <a:p>
            <a:pPr algn="just"/>
            <a:r>
              <a:rPr lang="en-US" sz="2400" dirty="0">
                <a:latin typeface="Times New Roman" pitchFamily="18" charset="0"/>
                <a:cs typeface="Times New Roman" pitchFamily="18" charset="0"/>
              </a:rPr>
              <a:t>In this section the RGB image is converted to gray image because it is easy to perform the operations such as median filtering, thresholding and highpass filtering. </a:t>
            </a:r>
          </a:p>
          <a:p>
            <a:pPr algn="just"/>
            <a:r>
              <a:rPr lang="en-US" sz="2400" dirty="0">
                <a:latin typeface="Times New Roman" pitchFamily="18" charset="0"/>
                <a:cs typeface="Times New Roman" pitchFamily="18" charset="0"/>
              </a:rPr>
              <a:t>Step 1: Converting RGB to Gray </a:t>
            </a:r>
          </a:p>
          <a:p>
            <a:pPr algn="just"/>
            <a:r>
              <a:rPr lang="en-US" sz="2400" dirty="0">
                <a:latin typeface="Times New Roman" pitchFamily="18" charset="0"/>
                <a:cs typeface="Times New Roman" pitchFamily="18" charset="0"/>
              </a:rPr>
              <a:t>Step 2: Show the window to display the image </a:t>
            </a:r>
          </a:p>
          <a:p>
            <a:pPr algn="just"/>
            <a:r>
              <a:rPr lang="en-US" sz="2400" dirty="0">
                <a:latin typeface="Times New Roman" pitchFamily="18" charset="0"/>
                <a:cs typeface="Times New Roman" pitchFamily="18" charset="0"/>
              </a:rPr>
              <a:t>Step 3: Display the image in the window</a:t>
            </a:r>
          </a:p>
          <a:p>
            <a:pPr algn="just"/>
            <a:r>
              <a:rPr lang="en-US" sz="2400" dirty="0">
                <a:latin typeface="Times New Roman" pitchFamily="18" charset="0"/>
                <a:cs typeface="Times New Roman" pitchFamily="18" charset="0"/>
              </a:rPr>
              <a:t>Step 4: Multiply each plane with a threshold value </a:t>
            </a:r>
          </a:p>
          <a:p>
            <a:pPr algn="just"/>
            <a:r>
              <a:rPr lang="en-US" sz="2400" dirty="0">
                <a:latin typeface="Times New Roman" pitchFamily="18" charset="0"/>
                <a:cs typeface="Times New Roman" pitchFamily="18" charset="0"/>
              </a:rPr>
              <a:t>Step5: </a:t>
            </a:r>
            <a:r>
              <a:rPr lang="en-US" sz="2400" dirty="0" err="1">
                <a:latin typeface="Times New Roman" pitchFamily="18" charset="0"/>
                <a:cs typeface="Times New Roman" pitchFamily="18" charset="0"/>
              </a:rPr>
              <a:t>Gray_pixel</a:t>
            </a:r>
            <a:r>
              <a:rPr lang="en-US" sz="2400" dirty="0">
                <a:latin typeface="Times New Roman" pitchFamily="18" charset="0"/>
                <a:cs typeface="Times New Roman" pitchFamily="18" charset="0"/>
              </a:rPr>
              <a:t> = (</a:t>
            </a:r>
            <a:r>
              <a:rPr lang="en-US" sz="2400" dirty="0" err="1">
                <a:latin typeface="Times New Roman" pitchFamily="18" charset="0"/>
                <a:cs typeface="Times New Roman" pitchFamily="18" charset="0"/>
              </a:rPr>
              <a:t>R_plan</a:t>
            </a:r>
            <a:r>
              <a:rPr lang="en-US" sz="2400" dirty="0">
                <a:latin typeface="Times New Roman" pitchFamily="18" charset="0"/>
                <a:cs typeface="Times New Roman" pitchFamily="18" charset="0"/>
              </a:rPr>
              <a:t> * </a:t>
            </a:r>
            <a:r>
              <a:rPr lang="en-US" sz="2400" dirty="0" err="1">
                <a:latin typeface="Times New Roman" pitchFamily="18" charset="0"/>
                <a:cs typeface="Times New Roman" pitchFamily="18" charset="0"/>
              </a:rPr>
              <a:t>R_thresh</a:t>
            </a:r>
            <a:r>
              <a:rPr lang="en-US" sz="2400" dirty="0">
                <a:latin typeface="Times New Roman" pitchFamily="18" charset="0"/>
                <a:cs typeface="Times New Roman" pitchFamily="18" charset="0"/>
              </a:rPr>
              <a:t>) +    (</a:t>
            </a:r>
            <a:r>
              <a:rPr lang="en-US" sz="2400" dirty="0" err="1">
                <a:latin typeface="Times New Roman" pitchFamily="18" charset="0"/>
                <a:cs typeface="Times New Roman" pitchFamily="18" charset="0"/>
              </a:rPr>
              <a:t>G_plan</a:t>
            </a:r>
            <a:r>
              <a:rPr lang="en-US" sz="2400" dirty="0">
                <a:latin typeface="Times New Roman" pitchFamily="18" charset="0"/>
                <a:cs typeface="Times New Roman" pitchFamily="18" charset="0"/>
              </a:rPr>
              <a:t> * </a:t>
            </a:r>
            <a:r>
              <a:rPr lang="en-US" sz="2400" dirty="0" err="1">
                <a:latin typeface="Times New Roman" pitchFamily="18" charset="0"/>
                <a:cs typeface="Times New Roman" pitchFamily="18" charset="0"/>
              </a:rPr>
              <a:t>G_thresh</a:t>
            </a:r>
            <a:r>
              <a:rPr lang="en-US" sz="2400" dirty="0">
                <a:latin typeface="Times New Roman" pitchFamily="18" charset="0"/>
                <a:cs typeface="Times New Roman" pitchFamily="18" charset="0"/>
              </a:rPr>
              <a:t>) + (</a:t>
            </a:r>
            <a:r>
              <a:rPr lang="en-US" sz="2400" dirty="0" err="1">
                <a:latin typeface="Times New Roman" pitchFamily="18" charset="0"/>
                <a:cs typeface="Times New Roman" pitchFamily="18" charset="0"/>
              </a:rPr>
              <a:t>B_plan</a:t>
            </a:r>
            <a:r>
              <a:rPr lang="en-US" sz="2400" dirty="0">
                <a:latin typeface="Times New Roman" pitchFamily="18" charset="0"/>
                <a:cs typeface="Times New Roman" pitchFamily="18" charset="0"/>
              </a:rPr>
              <a:t> * </a:t>
            </a:r>
            <a:r>
              <a:rPr lang="en-US" sz="2400" dirty="0" err="1">
                <a:latin typeface="Times New Roman" pitchFamily="18" charset="0"/>
                <a:cs typeface="Times New Roman" pitchFamily="18" charset="0"/>
              </a:rPr>
              <a:t>B_thresh</a:t>
            </a:r>
            <a:r>
              <a:rPr lang="en-US" sz="2400" dirty="0">
                <a:latin typeface="Times New Roman" pitchFamily="18" charset="0"/>
                <a:cs typeface="Times New Roman" pitchFamily="18" charset="0"/>
              </a:rPr>
              <a:t>);</a:t>
            </a:r>
            <a:endParaRPr lang="en-IN"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4249813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465593" y="470262"/>
            <a:ext cx="13120333" cy="7289075"/>
          </a:xfrm>
        </p:spPr>
        <p:txBody>
          <a:bodyPr>
            <a:normAutofit/>
          </a:bodyPr>
          <a:lstStyle/>
          <a:p>
            <a:pPr algn="just"/>
            <a:r>
              <a:rPr lang="en-US" sz="2400" b="1" dirty="0">
                <a:latin typeface="Times New Roman" pitchFamily="18" charset="0"/>
                <a:cs typeface="Times New Roman" pitchFamily="18" charset="0"/>
              </a:rPr>
              <a:t>3.Pseudocode for Thresholding</a:t>
            </a:r>
          </a:p>
          <a:p>
            <a:pPr algn="just"/>
            <a:r>
              <a:rPr lang="en-US" sz="2400" dirty="0">
                <a:latin typeface="Times New Roman" pitchFamily="18" charset="0"/>
                <a:cs typeface="Times New Roman" pitchFamily="18" charset="0"/>
              </a:rPr>
              <a:t>	 Image thresholding is a simple, yet effective, way of partitioning an image into a foreground and background. This image analysis technique is a type of image segmentation that isolates objects by converting grayscale images into binary images. </a:t>
            </a:r>
          </a:p>
          <a:p>
            <a:pPr algn="just"/>
            <a:r>
              <a:rPr lang="en-US" sz="2400" dirty="0">
                <a:latin typeface="Times New Roman" pitchFamily="18" charset="0"/>
                <a:cs typeface="Times New Roman" pitchFamily="18" charset="0"/>
              </a:rPr>
              <a:t>Step 1: for i:=1 to 300*300 pixels </a:t>
            </a:r>
          </a:p>
          <a:p>
            <a:pPr algn="just"/>
            <a:r>
              <a:rPr lang="en-US" sz="2400" dirty="0">
                <a:latin typeface="Times New Roman" pitchFamily="18" charset="0"/>
                <a:cs typeface="Times New Roman" pitchFamily="18" charset="0"/>
              </a:rPr>
              <a:t>Step 2: if </a:t>
            </a:r>
            <a:r>
              <a:rPr lang="en-US" sz="2400" dirty="0" err="1">
                <a:latin typeface="Times New Roman" pitchFamily="18" charset="0"/>
                <a:cs typeface="Times New Roman" pitchFamily="18" charset="0"/>
              </a:rPr>
              <a:t>new_im</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i</a:t>
            </a:r>
            <a:r>
              <a:rPr lang="en-US" sz="2400" dirty="0">
                <a:latin typeface="Times New Roman" pitchFamily="18" charset="0"/>
                <a:cs typeface="Times New Roman" pitchFamily="18" charset="0"/>
              </a:rPr>
              <a:t>) &lt;T</a:t>
            </a:r>
          </a:p>
          <a:p>
            <a:pPr algn="just"/>
            <a:r>
              <a:rPr lang="en-US" sz="2400" dirty="0">
                <a:latin typeface="Times New Roman" pitchFamily="18" charset="0"/>
                <a:cs typeface="Times New Roman" pitchFamily="18" charset="0"/>
              </a:rPr>
              <a:t>Step 3: Change to black, and consider as obstacle set </a:t>
            </a:r>
            <a:r>
              <a:rPr lang="en-US" sz="2400" dirty="0" err="1">
                <a:latin typeface="Times New Roman" pitchFamily="18" charset="0"/>
                <a:cs typeface="Times New Roman" pitchFamily="18" charset="0"/>
              </a:rPr>
              <a:t>new_im</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i</a:t>
            </a:r>
            <a:r>
              <a:rPr lang="en-US" sz="2400" dirty="0">
                <a:latin typeface="Times New Roman" pitchFamily="18" charset="0"/>
                <a:cs typeface="Times New Roman" pitchFamily="18" charset="0"/>
              </a:rPr>
              <a:t>)=0 </a:t>
            </a:r>
          </a:p>
          <a:p>
            <a:pPr algn="just"/>
            <a:r>
              <a:rPr lang="en-US" sz="2400" dirty="0">
                <a:latin typeface="Times New Roman" pitchFamily="18" charset="0"/>
                <a:cs typeface="Times New Roman" pitchFamily="18" charset="0"/>
              </a:rPr>
              <a:t>Step 4: Change to white, and consider as free space else set </a:t>
            </a:r>
            <a:r>
              <a:rPr lang="en-US" sz="2400" dirty="0" err="1">
                <a:latin typeface="Times New Roman" pitchFamily="18" charset="0"/>
                <a:cs typeface="Times New Roman" pitchFamily="18" charset="0"/>
              </a:rPr>
              <a:t>new_im</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i</a:t>
            </a:r>
            <a:r>
              <a:rPr lang="en-US" sz="2400" dirty="0">
                <a:latin typeface="Times New Roman" pitchFamily="18" charset="0"/>
                <a:cs typeface="Times New Roman" pitchFamily="18" charset="0"/>
              </a:rPr>
              <a:t>)=1</a:t>
            </a:r>
          </a:p>
          <a:p>
            <a:pPr algn="just"/>
            <a:r>
              <a:rPr lang="en-US" sz="2400" b="1" dirty="0">
                <a:latin typeface="Times New Roman" pitchFamily="18" charset="0"/>
                <a:cs typeface="Times New Roman" pitchFamily="18" charset="0"/>
              </a:rPr>
              <a:t>4.Pseudocode for Highpass Filtering</a:t>
            </a:r>
          </a:p>
          <a:p>
            <a:pPr algn="just"/>
            <a:r>
              <a:rPr lang="en-US" sz="2640" dirty="0">
                <a:latin typeface="Times New Roman" pitchFamily="18" charset="0"/>
                <a:cs typeface="Times New Roman" pitchFamily="18" charset="0"/>
              </a:rPr>
              <a:t>	</a:t>
            </a:r>
            <a:r>
              <a:rPr lang="en-US" sz="2400" dirty="0">
                <a:latin typeface="Times New Roman" pitchFamily="18" charset="0"/>
                <a:cs typeface="Times New Roman" pitchFamily="18" charset="0"/>
              </a:rPr>
              <a:t>A high-pass filter can be used to make an image appear sharper. These filters emphasize fine details in the image- which is exactly the opposite of low pass filters. High pass filtering works inexactly the same way as a low pass filter except that it uses a different convolution kernel. Unfortunately, while low-pass filtering smooths out noise, high-pass only does the opposite by amplifying noise. However, if the original image is not too noisy- this is avoided to an extent.</a:t>
            </a:r>
          </a:p>
          <a:p>
            <a:pPr algn="just"/>
            <a:r>
              <a:rPr lang="en-US" sz="2400" dirty="0">
                <a:latin typeface="Times New Roman" pitchFamily="18" charset="0"/>
                <a:cs typeface="Times New Roman" pitchFamily="18" charset="0"/>
              </a:rPr>
              <a:t>Step1: Displays the high contrast version of original image.</a:t>
            </a:r>
          </a:p>
          <a:p>
            <a:pPr algn="just"/>
            <a:r>
              <a:rPr lang="en-US" sz="2400" dirty="0">
                <a:latin typeface="Times New Roman" pitchFamily="18" charset="0"/>
                <a:cs typeface="Times New Roman" pitchFamily="18" charset="0"/>
              </a:rPr>
              <a:t> Step2: Make a copy of the original image. Initialize color[ ][ ] </a:t>
            </a:r>
            <a:r>
              <a:rPr lang="en-US" sz="2400" dirty="0" err="1">
                <a:latin typeface="Times New Roman" pitchFamily="18" charset="0"/>
                <a:cs typeface="Times New Roman" pitchFamily="18" charset="0"/>
              </a:rPr>
              <a:t>retvalcopy</a:t>
            </a:r>
            <a:r>
              <a:rPr lang="en-US" sz="2400" dirty="0">
                <a:latin typeface="Times New Roman" pitchFamily="18" charset="0"/>
                <a:cs typeface="Times New Roman" pitchFamily="18" charset="0"/>
              </a:rPr>
              <a:t>(original)</a:t>
            </a:r>
          </a:p>
          <a:p>
            <a:pPr algn="just"/>
            <a:r>
              <a:rPr lang="en-US" sz="2400" dirty="0">
                <a:latin typeface="Times New Roman" pitchFamily="18" charset="0"/>
                <a:cs typeface="Times New Roman" pitchFamily="18" charset="0"/>
              </a:rPr>
              <a:t> Step3: Blur the copy of original image. set color[ ][ ]blurred </a:t>
            </a:r>
            <a:r>
              <a:rPr lang="en-US" sz="2400" dirty="0" err="1">
                <a:latin typeface="Times New Roman" pitchFamily="18" charset="0"/>
                <a:cs typeface="Times New Roman" pitchFamily="18" charset="0"/>
              </a:rPr>
              <a:t>gaussianBlur</a:t>
            </a:r>
            <a:r>
              <a:rPr lang="en-US" sz="2400" dirty="0">
                <a:latin typeface="Times New Roman" pitchFamily="18" charset="0"/>
                <a:cs typeface="Times New Roman" pitchFamily="18" charset="0"/>
              </a:rPr>
              <a:t>(original)</a:t>
            </a:r>
            <a:endParaRPr lang="en-IN" sz="2400" dirty="0">
              <a:latin typeface="Times New Roman" pitchFamily="18" charset="0"/>
              <a:cs typeface="Times New Roman" pitchFamily="18" charset="0"/>
            </a:endParaRPr>
          </a:p>
          <a:p>
            <a:pPr algn="just"/>
            <a:endParaRPr lang="en-US" sz="264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13584961" y="7351776"/>
            <a:ext cx="820007" cy="477088"/>
          </a:xfrm>
        </p:spPr>
        <p:txBody>
          <a:bodyPr/>
          <a:lstStyle/>
          <a:p>
            <a:r>
              <a:rPr lang="en-IN" sz="1920" dirty="0">
                <a:solidFill>
                  <a:schemeClr val="tx1"/>
                </a:solidFill>
              </a:rPr>
              <a:t>41</a:t>
            </a:r>
          </a:p>
        </p:txBody>
      </p:sp>
    </p:spTree>
    <p:extLst>
      <p:ext uri="{BB962C8B-B14F-4D97-AF65-F5344CB8AC3E}">
        <p14:creationId xmlns:p14="http://schemas.microsoft.com/office/powerpoint/2010/main" val="3440227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3345" y="799447"/>
            <a:ext cx="13530216" cy="6324785"/>
          </a:xfrm>
        </p:spPr>
        <p:txBody>
          <a:bodyPr/>
          <a:lstStyle/>
          <a:p>
            <a:pPr algn="just">
              <a:buNone/>
            </a:pPr>
            <a:r>
              <a:rPr lang="en-IN" sz="2400" dirty="0"/>
              <a:t> </a:t>
            </a:r>
            <a:r>
              <a:rPr lang="en-IN" sz="2400" b="1" dirty="0" err="1">
                <a:latin typeface="Times New Roman" pitchFamily="18" charset="0"/>
                <a:cs typeface="Times New Roman" pitchFamily="18" charset="0"/>
              </a:rPr>
              <a:t>Pseudocode</a:t>
            </a:r>
            <a:r>
              <a:rPr lang="en-IN" sz="2400" b="1" dirty="0">
                <a:latin typeface="Times New Roman" pitchFamily="18" charset="0"/>
                <a:cs typeface="Times New Roman" pitchFamily="18" charset="0"/>
              </a:rPr>
              <a:t> for </a:t>
            </a:r>
            <a:r>
              <a:rPr lang="en-IN" sz="2400" b="1" dirty="0" err="1">
                <a:latin typeface="Times New Roman" pitchFamily="18" charset="0"/>
                <a:cs typeface="Times New Roman" pitchFamily="18" charset="0"/>
              </a:rPr>
              <a:t>Highpass</a:t>
            </a:r>
            <a:r>
              <a:rPr lang="en-IN" sz="2400" b="1" dirty="0">
                <a:latin typeface="Times New Roman" pitchFamily="18" charset="0"/>
                <a:cs typeface="Times New Roman" pitchFamily="18" charset="0"/>
              </a:rPr>
              <a:t> Filtering (Contd.)</a:t>
            </a:r>
          </a:p>
          <a:p>
            <a:pPr algn="just">
              <a:buNone/>
            </a:pPr>
            <a:r>
              <a:rPr lang="en-IN" sz="2400" dirty="0">
                <a:latin typeface="Times New Roman" pitchFamily="18" charset="0"/>
                <a:cs typeface="Times New Roman" pitchFamily="18" charset="0"/>
              </a:rPr>
              <a:t> Step 4:Subtarct the blur image from original </a:t>
            </a:r>
            <a:r>
              <a:rPr lang="en-IN" sz="2400" dirty="0" err="1">
                <a:latin typeface="Times New Roman" pitchFamily="18" charset="0"/>
                <a:cs typeface="Times New Roman" pitchFamily="18" charset="0"/>
              </a:rPr>
              <a:t>image.color</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highpass</a:t>
            </a:r>
            <a:r>
              <a:rPr lang="en-IN" sz="2400" dirty="0">
                <a:latin typeface="Times New Roman" pitchFamily="18" charset="0"/>
                <a:cs typeface="Times New Roman" pitchFamily="18" charset="0"/>
              </a:rPr>
              <a:t> difference(</a:t>
            </a:r>
            <a:r>
              <a:rPr lang="en-IN" sz="2400" dirty="0" err="1">
                <a:latin typeface="Times New Roman" pitchFamily="18" charset="0"/>
                <a:cs typeface="Times New Roman" pitchFamily="18" charset="0"/>
              </a:rPr>
              <a:t>original,blured</a:t>
            </a:r>
            <a:r>
              <a:rPr lang="en-IN" sz="2400" dirty="0">
                <a:latin typeface="Times New Roman" pitchFamily="18" charset="0"/>
                <a:cs typeface="Times New Roman" pitchFamily="18" charset="0"/>
              </a:rPr>
              <a:t>)  </a:t>
            </a:r>
          </a:p>
          <a:p>
            <a:pPr algn="just">
              <a:buNone/>
            </a:pPr>
            <a:r>
              <a:rPr lang="en-IN" sz="2400" dirty="0">
                <a:latin typeface="Times New Roman" pitchFamily="18" charset="0"/>
                <a:cs typeface="Times New Roman" pitchFamily="18" charset="0"/>
              </a:rPr>
              <a:t> Step 5: Add the </a:t>
            </a:r>
            <a:r>
              <a:rPr lang="en-IN" sz="2400" dirty="0" err="1">
                <a:latin typeface="Times New Roman" pitchFamily="18" charset="0"/>
                <a:cs typeface="Times New Roman" pitchFamily="18" charset="0"/>
              </a:rPr>
              <a:t>unsharp</a:t>
            </a:r>
            <a:r>
              <a:rPr lang="en-IN" sz="2400" dirty="0">
                <a:latin typeface="Times New Roman" pitchFamily="18" charset="0"/>
                <a:cs typeface="Times New Roman" pitchFamily="18" charset="0"/>
              </a:rPr>
              <a:t> mask to original image to get sharpened image. </a:t>
            </a:r>
          </a:p>
          <a:p>
            <a:pPr algn="just">
              <a:buNone/>
            </a:pPr>
            <a:r>
              <a:rPr lang="en-IN" sz="2400" dirty="0">
                <a:latin typeface="Times New Roman" pitchFamily="18" charset="0"/>
                <a:cs typeface="Times New Roman" pitchFamily="18" charset="0"/>
              </a:rPr>
              <a:t> Step 6: Run a loop for the entire rows and columns for row=0 to original. length repeat until for col=0 to original[row].length repeat until initialize </a:t>
            </a:r>
            <a:r>
              <a:rPr lang="en-IN" sz="2400" dirty="0" err="1">
                <a:latin typeface="Times New Roman" pitchFamily="18" charset="0"/>
                <a:cs typeface="Times New Roman" pitchFamily="18" charset="0"/>
              </a:rPr>
              <a:t>color</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origColororiginal</a:t>
            </a:r>
            <a:r>
              <a:rPr lang="en-IN" sz="2400" dirty="0">
                <a:latin typeface="Times New Roman" pitchFamily="18" charset="0"/>
                <a:cs typeface="Times New Roman" pitchFamily="18" charset="0"/>
              </a:rPr>
              <a:t>[row][col] </a:t>
            </a:r>
            <a:r>
              <a:rPr lang="en-IN" sz="2400" dirty="0" err="1">
                <a:latin typeface="Times New Roman" pitchFamily="18" charset="0"/>
                <a:cs typeface="Times New Roman" pitchFamily="18" charset="0"/>
              </a:rPr>
              <a:t>initializecontrastColorhighContrast</a:t>
            </a:r>
            <a:r>
              <a:rPr lang="en-IN" sz="2400" dirty="0">
                <a:latin typeface="Times New Roman" pitchFamily="18" charset="0"/>
                <a:cs typeface="Times New Roman" pitchFamily="18" charset="0"/>
              </a:rPr>
              <a:t>[row][col] set </a:t>
            </a:r>
            <a:r>
              <a:rPr lang="en-IN" sz="2400" dirty="0" err="1">
                <a:latin typeface="Times New Roman" pitchFamily="18" charset="0"/>
                <a:cs typeface="Times New Roman" pitchFamily="18" charset="0"/>
              </a:rPr>
              <a:t>color</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differencecontrast</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color</a:t>
            </a:r>
            <a:r>
              <a:rPr lang="en-IN" sz="2400" dirty="0">
                <a:latin typeface="Times New Roman" pitchFamily="18" charset="0"/>
                <a:cs typeface="Times New Roman" pitchFamily="18" charset="0"/>
              </a:rPr>
              <a:t> - </a:t>
            </a:r>
            <a:r>
              <a:rPr lang="en-IN" sz="2400" dirty="0" err="1">
                <a:latin typeface="Times New Roman" pitchFamily="18" charset="0"/>
                <a:cs typeface="Times New Roman" pitchFamily="18" charset="0"/>
              </a:rPr>
              <a:t>origColor</a:t>
            </a:r>
            <a:r>
              <a:rPr lang="en-IN" sz="2400" dirty="0">
                <a:latin typeface="Times New Roman" pitchFamily="18" charset="0"/>
                <a:cs typeface="Times New Roman" pitchFamily="18" charset="0"/>
              </a:rPr>
              <a:t> end for end for</a:t>
            </a:r>
          </a:p>
          <a:p>
            <a:pPr marL="0" indent="0">
              <a:buNone/>
            </a:pP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a:xfrm>
            <a:off x="13412531" y="7359363"/>
            <a:ext cx="820007" cy="438150"/>
          </a:xfrm>
        </p:spPr>
        <p:txBody>
          <a:bodyPr/>
          <a:lstStyle/>
          <a:p>
            <a:fld id="{75E78F4E-7198-4AC4-8BD6-47A66480D040}" type="slidenum">
              <a:rPr lang="en-IN" sz="1920" b="1">
                <a:solidFill>
                  <a:schemeClr val="tx1"/>
                </a:solidFill>
                <a:latin typeface="Times New Roman" pitchFamily="18" charset="0"/>
                <a:cs typeface="Times New Roman" pitchFamily="18" charset="0"/>
              </a:rPr>
              <a:pPr/>
              <a:t>46</a:t>
            </a:fld>
            <a:endParaRPr lang="en-IN" sz="192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389113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C4B4B6-42F5-C840-9AF5-D2D87E5DFEC8}"/>
              </a:ext>
            </a:extLst>
          </p:cNvPr>
          <p:cNvSpPr txBox="1"/>
          <p:nvPr/>
        </p:nvSpPr>
        <p:spPr>
          <a:xfrm>
            <a:off x="609600" y="278429"/>
            <a:ext cx="13106400" cy="8094524"/>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Pseudocode </a:t>
            </a:r>
          </a:p>
          <a:p>
            <a:endParaRPr lang="en-US" sz="2400" b="1" dirty="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2400" b="1" dirty="0">
                <a:latin typeface="Times New Roman" panose="02020603050405020304" pitchFamily="18" charset="0"/>
                <a:cs typeface="Times New Roman" panose="02020603050405020304" pitchFamily="18" charset="0"/>
              </a:rPr>
              <a:t>Importing modules</a:t>
            </a:r>
          </a:p>
          <a:p>
            <a:r>
              <a:rPr lang="en-US" sz="2400" b="1" dirty="0">
                <a:latin typeface="Times New Roman" panose="02020603050405020304" pitchFamily="18" charset="0"/>
                <a:cs typeface="Times New Roman" panose="02020603050405020304" pitchFamily="18" charset="0"/>
              </a:rPr>
              <a:t>	</a:t>
            </a:r>
            <a:r>
              <a:rPr lang="en-IN" sz="2400" b="0" dirty="0">
                <a:effectLst/>
                <a:latin typeface="Times New Roman" panose="02020603050405020304" pitchFamily="18" charset="0"/>
                <a:cs typeface="Times New Roman" panose="02020603050405020304" pitchFamily="18" charset="0"/>
              </a:rPr>
              <a:t>import </a:t>
            </a:r>
            <a:r>
              <a:rPr lang="en-IN" sz="2400" b="0" dirty="0" err="1">
                <a:effectLst/>
                <a:latin typeface="Times New Roman" panose="02020603050405020304" pitchFamily="18" charset="0"/>
                <a:cs typeface="Times New Roman" panose="02020603050405020304" pitchFamily="18" charset="0"/>
              </a:rPr>
              <a:t>shutil</a:t>
            </a:r>
            <a:endParaRPr lang="en-IN" sz="2400" b="0" dirty="0">
              <a:effectLst/>
              <a:latin typeface="Times New Roman" panose="02020603050405020304" pitchFamily="18" charset="0"/>
              <a:cs typeface="Times New Roman" panose="02020603050405020304" pitchFamily="18" charset="0"/>
            </a:endParaRPr>
          </a:p>
          <a:p>
            <a:r>
              <a:rPr lang="en-IN" sz="2400" b="0" dirty="0">
                <a:effectLst/>
                <a:latin typeface="Times New Roman" panose="02020603050405020304" pitchFamily="18" charset="0"/>
                <a:cs typeface="Times New Roman" panose="02020603050405020304" pitchFamily="18" charset="0"/>
              </a:rPr>
              <a:t>import </a:t>
            </a:r>
            <a:r>
              <a:rPr lang="en-IN" sz="2400" b="0" dirty="0" err="1">
                <a:effectLst/>
                <a:latin typeface="Times New Roman" panose="02020603050405020304" pitchFamily="18" charset="0"/>
                <a:cs typeface="Times New Roman" panose="02020603050405020304" pitchFamily="18" charset="0"/>
              </a:rPr>
              <a:t>os</a:t>
            </a:r>
            <a:endParaRPr lang="en-IN" sz="2400" b="0" dirty="0">
              <a:effectLst/>
              <a:latin typeface="Times New Roman" panose="02020603050405020304" pitchFamily="18" charset="0"/>
              <a:cs typeface="Times New Roman" panose="02020603050405020304" pitchFamily="18" charset="0"/>
            </a:endParaRPr>
          </a:p>
          <a:p>
            <a:r>
              <a:rPr lang="en-IN" sz="2400" b="0" dirty="0">
                <a:effectLst/>
                <a:latin typeface="Times New Roman" panose="02020603050405020304" pitchFamily="18" charset="0"/>
                <a:cs typeface="Times New Roman" panose="02020603050405020304" pitchFamily="18" charset="0"/>
              </a:rPr>
              <a:t>import sys</a:t>
            </a:r>
          </a:p>
          <a:p>
            <a:r>
              <a:rPr lang="en-IN" sz="2400" b="0" dirty="0">
                <a:effectLst/>
                <a:latin typeface="Times New Roman" panose="02020603050405020304" pitchFamily="18" charset="0"/>
                <a:cs typeface="Times New Roman" panose="02020603050405020304" pitchFamily="18" charset="0"/>
              </a:rPr>
              <a:t>from flask import Flask, </a:t>
            </a:r>
            <a:r>
              <a:rPr lang="en-IN" sz="2400" b="0" dirty="0" err="1">
                <a:effectLst/>
                <a:latin typeface="Times New Roman" panose="02020603050405020304" pitchFamily="18" charset="0"/>
                <a:cs typeface="Times New Roman" panose="02020603050405020304" pitchFamily="18" charset="0"/>
              </a:rPr>
              <a:t>render_template</a:t>
            </a:r>
            <a:r>
              <a:rPr lang="en-IN" sz="2400" b="0" dirty="0">
                <a:effectLst/>
                <a:latin typeface="Times New Roman" panose="02020603050405020304" pitchFamily="18" charset="0"/>
                <a:cs typeface="Times New Roman" panose="02020603050405020304" pitchFamily="18" charset="0"/>
              </a:rPr>
              <a:t>, request</a:t>
            </a:r>
          </a:p>
          <a:p>
            <a:r>
              <a:rPr lang="en-IN" sz="2400" b="0" dirty="0">
                <a:effectLst/>
                <a:latin typeface="Times New Roman" panose="02020603050405020304" pitchFamily="18" charset="0"/>
                <a:cs typeface="Times New Roman" panose="02020603050405020304" pitchFamily="18" charset="0"/>
              </a:rPr>
              <a:t>import cv2  # working with, mainly resizing, images</a:t>
            </a:r>
          </a:p>
          <a:p>
            <a:r>
              <a:rPr lang="en-IN" sz="2400" b="0" dirty="0">
                <a:effectLst/>
                <a:latin typeface="Times New Roman" panose="02020603050405020304" pitchFamily="18" charset="0"/>
                <a:cs typeface="Times New Roman" panose="02020603050405020304" pitchFamily="18" charset="0"/>
              </a:rPr>
              <a:t>import </a:t>
            </a:r>
            <a:r>
              <a:rPr lang="en-IN" sz="2400" b="0" dirty="0" err="1">
                <a:effectLst/>
                <a:latin typeface="Times New Roman" panose="02020603050405020304" pitchFamily="18" charset="0"/>
                <a:cs typeface="Times New Roman" panose="02020603050405020304" pitchFamily="18" charset="0"/>
              </a:rPr>
              <a:t>numpy</a:t>
            </a:r>
            <a:r>
              <a:rPr lang="en-IN" sz="2400" b="0" dirty="0">
                <a:effectLst/>
                <a:latin typeface="Times New Roman" panose="02020603050405020304" pitchFamily="18" charset="0"/>
                <a:cs typeface="Times New Roman" panose="02020603050405020304" pitchFamily="18" charset="0"/>
              </a:rPr>
              <a:t> as np  # dealing with arrays</a:t>
            </a:r>
          </a:p>
          <a:p>
            <a:r>
              <a:rPr lang="en-IN" sz="2400" b="0" dirty="0">
                <a:effectLst/>
                <a:latin typeface="Times New Roman" panose="02020603050405020304" pitchFamily="18" charset="0"/>
                <a:cs typeface="Times New Roman" panose="02020603050405020304" pitchFamily="18" charset="0"/>
              </a:rPr>
              <a:t>import </a:t>
            </a:r>
            <a:r>
              <a:rPr lang="en-IN" sz="2400" b="0" dirty="0" err="1">
                <a:effectLst/>
                <a:latin typeface="Times New Roman" panose="02020603050405020304" pitchFamily="18" charset="0"/>
                <a:cs typeface="Times New Roman" panose="02020603050405020304" pitchFamily="18" charset="0"/>
              </a:rPr>
              <a:t>os</a:t>
            </a:r>
            <a:r>
              <a:rPr lang="en-IN" sz="2400" b="0" dirty="0">
                <a:effectLst/>
                <a:latin typeface="Times New Roman" panose="02020603050405020304" pitchFamily="18" charset="0"/>
                <a:cs typeface="Times New Roman" panose="02020603050405020304" pitchFamily="18" charset="0"/>
              </a:rPr>
              <a:t>  # dealing with directories</a:t>
            </a:r>
          </a:p>
          <a:p>
            <a:r>
              <a:rPr lang="en-IN" sz="2400" b="0" dirty="0">
                <a:effectLst/>
                <a:latin typeface="Times New Roman" panose="02020603050405020304" pitchFamily="18" charset="0"/>
                <a:cs typeface="Times New Roman" panose="02020603050405020304" pitchFamily="18" charset="0"/>
              </a:rPr>
              <a:t>from random import shuffle  # mixing up or currently ordered data that might lead our network astray in training.</a:t>
            </a:r>
          </a:p>
          <a:p>
            <a:r>
              <a:rPr lang="en-IN" sz="2400" b="0" dirty="0">
                <a:effectLst/>
                <a:latin typeface="Times New Roman" panose="02020603050405020304" pitchFamily="18" charset="0"/>
                <a:cs typeface="Times New Roman" panose="02020603050405020304" pitchFamily="18" charset="0"/>
              </a:rPr>
              <a:t>from </a:t>
            </a:r>
            <a:r>
              <a:rPr lang="en-IN" sz="2400" b="0" dirty="0" err="1">
                <a:effectLst/>
                <a:latin typeface="Times New Roman" panose="02020603050405020304" pitchFamily="18" charset="0"/>
                <a:cs typeface="Times New Roman" panose="02020603050405020304" pitchFamily="18" charset="0"/>
              </a:rPr>
              <a:t>tqdm</a:t>
            </a:r>
            <a:r>
              <a:rPr lang="en-IN" sz="2400" b="0" dirty="0">
                <a:effectLst/>
                <a:latin typeface="Times New Roman" panose="02020603050405020304" pitchFamily="18" charset="0"/>
                <a:cs typeface="Times New Roman" panose="02020603050405020304" pitchFamily="18" charset="0"/>
              </a:rPr>
              <a:t> import \</a:t>
            </a:r>
          </a:p>
          <a:p>
            <a:r>
              <a:rPr lang="en-IN" sz="2400" b="0" dirty="0">
                <a:effectLst/>
                <a:latin typeface="Times New Roman" panose="02020603050405020304" pitchFamily="18" charset="0"/>
                <a:cs typeface="Times New Roman" panose="02020603050405020304" pitchFamily="18" charset="0"/>
              </a:rPr>
              <a:t>    </a:t>
            </a:r>
            <a:r>
              <a:rPr lang="en-IN" sz="2400" b="0" dirty="0" err="1">
                <a:effectLst/>
                <a:latin typeface="Times New Roman" panose="02020603050405020304" pitchFamily="18" charset="0"/>
                <a:cs typeface="Times New Roman" panose="02020603050405020304" pitchFamily="18" charset="0"/>
              </a:rPr>
              <a:t>tqdm</a:t>
            </a:r>
            <a:r>
              <a:rPr lang="en-IN" sz="2400" b="0" dirty="0">
                <a:effectLst/>
                <a:latin typeface="Times New Roman" panose="02020603050405020304" pitchFamily="18" charset="0"/>
                <a:cs typeface="Times New Roman" panose="02020603050405020304" pitchFamily="18" charset="0"/>
              </a:rPr>
              <a:t>  # a nice pretty percentage bar for tasks. Thanks to viewer Daniel BA1/4hler for this suggestion</a:t>
            </a:r>
          </a:p>
          <a:p>
            <a:r>
              <a:rPr lang="en-IN" sz="2400" b="0" dirty="0">
                <a:effectLst/>
                <a:latin typeface="Times New Roman" panose="02020603050405020304" pitchFamily="18" charset="0"/>
                <a:cs typeface="Times New Roman" panose="02020603050405020304" pitchFamily="18" charset="0"/>
              </a:rPr>
              <a:t>import </a:t>
            </a:r>
            <a:r>
              <a:rPr lang="en-IN" sz="2400" b="0" dirty="0" err="1">
                <a:effectLst/>
                <a:latin typeface="Times New Roman" panose="02020603050405020304" pitchFamily="18" charset="0"/>
                <a:cs typeface="Times New Roman" panose="02020603050405020304" pitchFamily="18" charset="0"/>
              </a:rPr>
              <a:t>tflearn</a:t>
            </a:r>
            <a:endParaRPr lang="en-IN" sz="2400" b="0" dirty="0">
              <a:effectLst/>
              <a:latin typeface="Times New Roman" panose="02020603050405020304" pitchFamily="18" charset="0"/>
              <a:cs typeface="Times New Roman" panose="02020603050405020304" pitchFamily="18" charset="0"/>
            </a:endParaRPr>
          </a:p>
          <a:p>
            <a:r>
              <a:rPr lang="en-IN" sz="2400" b="0" dirty="0">
                <a:effectLst/>
                <a:latin typeface="Times New Roman" panose="02020603050405020304" pitchFamily="18" charset="0"/>
                <a:cs typeface="Times New Roman" panose="02020603050405020304" pitchFamily="18" charset="0"/>
              </a:rPr>
              <a:t>from </a:t>
            </a:r>
            <a:r>
              <a:rPr lang="en-IN" sz="2400" b="0" dirty="0" err="1">
                <a:effectLst/>
                <a:latin typeface="Times New Roman" panose="02020603050405020304" pitchFamily="18" charset="0"/>
                <a:cs typeface="Times New Roman" panose="02020603050405020304" pitchFamily="18" charset="0"/>
              </a:rPr>
              <a:t>tflearn.layers.conv</a:t>
            </a:r>
            <a:r>
              <a:rPr lang="en-IN" sz="2400" b="0" dirty="0">
                <a:effectLst/>
                <a:latin typeface="Times New Roman" panose="02020603050405020304" pitchFamily="18" charset="0"/>
                <a:cs typeface="Times New Roman" panose="02020603050405020304" pitchFamily="18" charset="0"/>
              </a:rPr>
              <a:t> import conv_2d, max_pool_2d</a:t>
            </a:r>
          </a:p>
          <a:p>
            <a:r>
              <a:rPr lang="en-IN" sz="2400" b="0" dirty="0">
                <a:effectLst/>
                <a:latin typeface="Times New Roman" panose="02020603050405020304" pitchFamily="18" charset="0"/>
                <a:cs typeface="Times New Roman" panose="02020603050405020304" pitchFamily="18" charset="0"/>
              </a:rPr>
              <a:t>from </a:t>
            </a:r>
            <a:r>
              <a:rPr lang="en-IN" sz="2400" b="0" dirty="0" err="1">
                <a:effectLst/>
                <a:latin typeface="Times New Roman" panose="02020603050405020304" pitchFamily="18" charset="0"/>
                <a:cs typeface="Times New Roman" panose="02020603050405020304" pitchFamily="18" charset="0"/>
              </a:rPr>
              <a:t>tflearn.layers.core</a:t>
            </a:r>
            <a:r>
              <a:rPr lang="en-IN" sz="2400" b="0" dirty="0">
                <a:effectLst/>
                <a:latin typeface="Times New Roman" panose="02020603050405020304" pitchFamily="18" charset="0"/>
                <a:cs typeface="Times New Roman" panose="02020603050405020304" pitchFamily="18" charset="0"/>
              </a:rPr>
              <a:t> import </a:t>
            </a:r>
            <a:r>
              <a:rPr lang="en-IN" sz="2400" b="0" dirty="0" err="1">
                <a:effectLst/>
                <a:latin typeface="Times New Roman" panose="02020603050405020304" pitchFamily="18" charset="0"/>
                <a:cs typeface="Times New Roman" panose="02020603050405020304" pitchFamily="18" charset="0"/>
              </a:rPr>
              <a:t>input_data</a:t>
            </a:r>
            <a:r>
              <a:rPr lang="en-IN" sz="2400" b="0" dirty="0">
                <a:effectLst/>
                <a:latin typeface="Times New Roman" panose="02020603050405020304" pitchFamily="18" charset="0"/>
                <a:cs typeface="Times New Roman" panose="02020603050405020304" pitchFamily="18" charset="0"/>
              </a:rPr>
              <a:t>, dropout, </a:t>
            </a:r>
            <a:r>
              <a:rPr lang="en-IN" sz="2400" b="0" dirty="0" err="1">
                <a:effectLst/>
                <a:latin typeface="Times New Roman" panose="02020603050405020304" pitchFamily="18" charset="0"/>
                <a:cs typeface="Times New Roman" panose="02020603050405020304" pitchFamily="18" charset="0"/>
              </a:rPr>
              <a:t>fully_connected</a:t>
            </a:r>
            <a:endParaRPr lang="en-IN" sz="2400" b="0" dirty="0">
              <a:effectLst/>
              <a:latin typeface="Times New Roman" panose="02020603050405020304" pitchFamily="18" charset="0"/>
              <a:cs typeface="Times New Roman" panose="02020603050405020304" pitchFamily="18" charset="0"/>
            </a:endParaRPr>
          </a:p>
          <a:p>
            <a:r>
              <a:rPr lang="en-IN" sz="2400" b="0" dirty="0">
                <a:effectLst/>
                <a:latin typeface="Times New Roman" panose="02020603050405020304" pitchFamily="18" charset="0"/>
                <a:cs typeface="Times New Roman" panose="02020603050405020304" pitchFamily="18" charset="0"/>
              </a:rPr>
              <a:t>from </a:t>
            </a:r>
            <a:r>
              <a:rPr lang="en-IN" sz="2400" b="0" dirty="0" err="1">
                <a:effectLst/>
                <a:latin typeface="Times New Roman" panose="02020603050405020304" pitchFamily="18" charset="0"/>
                <a:cs typeface="Times New Roman" panose="02020603050405020304" pitchFamily="18" charset="0"/>
              </a:rPr>
              <a:t>tflearn.layers.estimator</a:t>
            </a:r>
            <a:r>
              <a:rPr lang="en-IN" sz="2400" b="0" dirty="0">
                <a:effectLst/>
                <a:latin typeface="Times New Roman" panose="02020603050405020304" pitchFamily="18" charset="0"/>
                <a:cs typeface="Times New Roman" panose="02020603050405020304" pitchFamily="18" charset="0"/>
              </a:rPr>
              <a:t> import regression</a:t>
            </a:r>
          </a:p>
          <a:p>
            <a:r>
              <a:rPr lang="en-IN" sz="2400" b="0" dirty="0">
                <a:effectLst/>
                <a:latin typeface="Times New Roman" panose="02020603050405020304" pitchFamily="18" charset="0"/>
                <a:cs typeface="Times New Roman" panose="02020603050405020304" pitchFamily="18" charset="0"/>
              </a:rPr>
              <a:t>import </a:t>
            </a:r>
            <a:r>
              <a:rPr lang="en-IN" sz="2400" b="0" dirty="0" err="1">
                <a:effectLst/>
                <a:latin typeface="Times New Roman" panose="02020603050405020304" pitchFamily="18" charset="0"/>
                <a:cs typeface="Times New Roman" panose="02020603050405020304" pitchFamily="18" charset="0"/>
              </a:rPr>
              <a:t>tensorflow</a:t>
            </a:r>
            <a:r>
              <a:rPr lang="en-IN" sz="2400" b="0" dirty="0">
                <a:effectLst/>
                <a:latin typeface="Times New Roman" panose="02020603050405020304" pitchFamily="18" charset="0"/>
                <a:cs typeface="Times New Roman" panose="02020603050405020304" pitchFamily="18" charset="0"/>
              </a:rPr>
              <a:t> as </a:t>
            </a:r>
            <a:r>
              <a:rPr lang="en-IN" sz="2400" b="0" dirty="0" err="1">
                <a:effectLst/>
                <a:latin typeface="Times New Roman" panose="02020603050405020304" pitchFamily="18" charset="0"/>
                <a:cs typeface="Times New Roman" panose="02020603050405020304" pitchFamily="18" charset="0"/>
              </a:rPr>
              <a:t>tf</a:t>
            </a:r>
            <a:endParaRPr lang="en-IN" sz="2400" b="0" dirty="0">
              <a:effectLst/>
              <a:latin typeface="Times New Roman" panose="02020603050405020304" pitchFamily="18" charset="0"/>
              <a:cs typeface="Times New Roman" panose="02020603050405020304" pitchFamily="18" charset="0"/>
            </a:endParaRPr>
          </a:p>
          <a:p>
            <a:r>
              <a:rPr lang="en-IN" sz="2400" b="0" dirty="0">
                <a:effectLst/>
                <a:latin typeface="Times New Roman" panose="02020603050405020304" pitchFamily="18" charset="0"/>
                <a:cs typeface="Times New Roman" panose="02020603050405020304" pitchFamily="18" charset="0"/>
              </a:rPr>
              <a:t>import </a:t>
            </a:r>
            <a:r>
              <a:rPr lang="en-IN" sz="2400" b="0" dirty="0" err="1">
                <a:effectLst/>
                <a:latin typeface="Times New Roman" panose="02020603050405020304" pitchFamily="18" charset="0"/>
                <a:cs typeface="Times New Roman" panose="02020603050405020304" pitchFamily="18" charset="0"/>
              </a:rPr>
              <a:t>matplotlib.pyplot</a:t>
            </a:r>
            <a:r>
              <a:rPr lang="en-IN" sz="2400" b="0" dirty="0">
                <a:effectLst/>
                <a:latin typeface="Times New Roman" panose="02020603050405020304" pitchFamily="18" charset="0"/>
                <a:cs typeface="Times New Roman" panose="02020603050405020304" pitchFamily="18" charset="0"/>
              </a:rPr>
              <a:t> as </a:t>
            </a:r>
            <a:r>
              <a:rPr lang="en-IN" sz="2400" b="0" dirty="0" err="1">
                <a:effectLst/>
                <a:latin typeface="Times New Roman" panose="02020603050405020304" pitchFamily="18" charset="0"/>
                <a:cs typeface="Times New Roman" panose="02020603050405020304" pitchFamily="18" charset="0"/>
              </a:rPr>
              <a:t>plt</a:t>
            </a:r>
            <a:endParaRPr lang="en-IN" sz="2400" b="0" dirty="0">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67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6B50AA-94CE-E036-0BD7-0EA0C26FA1D3}"/>
              </a:ext>
            </a:extLst>
          </p:cNvPr>
          <p:cNvSpPr txBox="1"/>
          <p:nvPr/>
        </p:nvSpPr>
        <p:spPr>
          <a:xfrm>
            <a:off x="838200" y="12700"/>
            <a:ext cx="11626714" cy="12655837"/>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2.Training the data</a:t>
            </a:r>
            <a:endParaRPr lang="en-IN" sz="24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200" b="0" dirty="0">
                <a:effectLst/>
                <a:latin typeface="Times New Roman" panose="02020603050405020304" pitchFamily="18" charset="0"/>
                <a:cs typeface="Times New Roman" panose="02020603050405020304" pitchFamily="18" charset="0"/>
              </a:rPr>
              <a:t>import cv2                 </a:t>
            </a:r>
          </a:p>
          <a:p>
            <a:r>
              <a:rPr lang="en-IN" sz="2200" b="0" dirty="0">
                <a:effectLst/>
                <a:latin typeface="Times New Roman" panose="02020603050405020304" pitchFamily="18" charset="0"/>
                <a:cs typeface="Times New Roman" panose="02020603050405020304" pitchFamily="18" charset="0"/>
              </a:rPr>
              <a:t>import </a:t>
            </a:r>
            <a:r>
              <a:rPr lang="en-IN" sz="2200" b="0" dirty="0" err="1">
                <a:effectLst/>
                <a:latin typeface="Times New Roman" panose="02020603050405020304" pitchFamily="18" charset="0"/>
                <a:cs typeface="Times New Roman" panose="02020603050405020304" pitchFamily="18" charset="0"/>
              </a:rPr>
              <a:t>numpy</a:t>
            </a:r>
            <a:r>
              <a:rPr lang="en-IN" sz="2200" b="0" dirty="0">
                <a:effectLst/>
                <a:latin typeface="Times New Roman" panose="02020603050405020304" pitchFamily="18" charset="0"/>
                <a:cs typeface="Times New Roman" panose="02020603050405020304" pitchFamily="18" charset="0"/>
              </a:rPr>
              <a:t> as np         </a:t>
            </a:r>
          </a:p>
          <a:p>
            <a:r>
              <a:rPr lang="en-IN" sz="2200" b="0" dirty="0">
                <a:effectLst/>
                <a:latin typeface="Times New Roman" panose="02020603050405020304" pitchFamily="18" charset="0"/>
                <a:cs typeface="Times New Roman" panose="02020603050405020304" pitchFamily="18" charset="0"/>
              </a:rPr>
              <a:t>import </a:t>
            </a:r>
            <a:r>
              <a:rPr lang="en-IN" sz="2200" b="0" dirty="0" err="1">
                <a:effectLst/>
                <a:latin typeface="Times New Roman" panose="02020603050405020304" pitchFamily="18" charset="0"/>
                <a:cs typeface="Times New Roman" panose="02020603050405020304" pitchFamily="18" charset="0"/>
              </a:rPr>
              <a:t>os</a:t>
            </a:r>
            <a:r>
              <a:rPr lang="en-IN" sz="2200" b="0" dirty="0">
                <a:effectLst/>
                <a:latin typeface="Times New Roman" panose="02020603050405020304" pitchFamily="18" charset="0"/>
                <a:cs typeface="Times New Roman" panose="02020603050405020304" pitchFamily="18" charset="0"/>
              </a:rPr>
              <a:t>                  </a:t>
            </a:r>
          </a:p>
          <a:p>
            <a:r>
              <a:rPr lang="en-IN" sz="2200" b="0" dirty="0">
                <a:effectLst/>
                <a:latin typeface="Times New Roman" panose="02020603050405020304" pitchFamily="18" charset="0"/>
                <a:cs typeface="Times New Roman" panose="02020603050405020304" pitchFamily="18" charset="0"/>
              </a:rPr>
              <a:t>from random import shuffle </a:t>
            </a:r>
          </a:p>
          <a:p>
            <a:r>
              <a:rPr lang="en-IN" sz="2200" b="0" dirty="0">
                <a:effectLst/>
                <a:latin typeface="Times New Roman" panose="02020603050405020304" pitchFamily="18" charset="0"/>
                <a:cs typeface="Times New Roman" panose="02020603050405020304" pitchFamily="18" charset="0"/>
              </a:rPr>
              <a:t>from </a:t>
            </a:r>
            <a:r>
              <a:rPr lang="en-IN" sz="2200" b="0" dirty="0" err="1">
                <a:effectLst/>
                <a:latin typeface="Times New Roman" panose="02020603050405020304" pitchFamily="18" charset="0"/>
                <a:cs typeface="Times New Roman" panose="02020603050405020304" pitchFamily="18" charset="0"/>
              </a:rPr>
              <a:t>tqdm</a:t>
            </a:r>
            <a:r>
              <a:rPr lang="en-IN" sz="2200" b="0" dirty="0">
                <a:effectLst/>
                <a:latin typeface="Times New Roman" panose="02020603050405020304" pitchFamily="18" charset="0"/>
                <a:cs typeface="Times New Roman" panose="02020603050405020304" pitchFamily="18" charset="0"/>
              </a:rPr>
              <a:t> import </a:t>
            </a:r>
            <a:r>
              <a:rPr lang="en-IN" sz="2200" b="0" dirty="0" err="1">
                <a:effectLst/>
                <a:latin typeface="Times New Roman" panose="02020603050405020304" pitchFamily="18" charset="0"/>
                <a:cs typeface="Times New Roman" panose="02020603050405020304" pitchFamily="18" charset="0"/>
              </a:rPr>
              <a:t>tqdm</a:t>
            </a:r>
            <a:endParaRPr lang="en-IN" sz="2200" b="0" dirty="0">
              <a:effectLst/>
              <a:latin typeface="Times New Roman" panose="02020603050405020304" pitchFamily="18" charset="0"/>
              <a:cs typeface="Times New Roman" panose="02020603050405020304" pitchFamily="18" charset="0"/>
            </a:endParaRPr>
          </a:p>
          <a:p>
            <a:br>
              <a:rPr lang="en-IN" sz="2200" b="0" dirty="0">
                <a:effectLst/>
                <a:latin typeface="Times New Roman" panose="02020603050405020304" pitchFamily="18" charset="0"/>
                <a:cs typeface="Times New Roman" panose="02020603050405020304" pitchFamily="18" charset="0"/>
              </a:rPr>
            </a:br>
            <a:br>
              <a:rPr lang="en-IN" sz="2200" b="0" dirty="0">
                <a:effectLst/>
                <a:latin typeface="Times New Roman" panose="02020603050405020304" pitchFamily="18" charset="0"/>
                <a:cs typeface="Times New Roman" panose="02020603050405020304" pitchFamily="18" charset="0"/>
              </a:rPr>
            </a:br>
            <a:r>
              <a:rPr lang="en-IN" sz="2200" b="0" dirty="0">
                <a:effectLst/>
                <a:latin typeface="Times New Roman" panose="02020603050405020304" pitchFamily="18" charset="0"/>
                <a:cs typeface="Times New Roman" panose="02020603050405020304" pitchFamily="18" charset="0"/>
              </a:rPr>
              <a:t>TRAIN_DIR = '</a:t>
            </a:r>
            <a:r>
              <a:rPr lang="en-IN" sz="2200" b="0" dirty="0" err="1">
                <a:effectLst/>
                <a:latin typeface="Times New Roman" panose="02020603050405020304" pitchFamily="18" charset="0"/>
                <a:cs typeface="Times New Roman" panose="02020603050405020304" pitchFamily="18" charset="0"/>
              </a:rPr>
              <a:t>training_set</a:t>
            </a:r>
            <a:r>
              <a:rPr lang="en-IN" sz="2200" b="0" dirty="0">
                <a:effectLst/>
                <a:latin typeface="Times New Roman" panose="02020603050405020304" pitchFamily="18" charset="0"/>
                <a:cs typeface="Times New Roman" panose="02020603050405020304" pitchFamily="18" charset="0"/>
              </a:rPr>
              <a:t>'</a:t>
            </a:r>
          </a:p>
          <a:p>
            <a:r>
              <a:rPr lang="en-IN" sz="2200" b="0" dirty="0">
                <a:effectLst/>
                <a:latin typeface="Times New Roman" panose="02020603050405020304" pitchFamily="18" charset="0"/>
                <a:cs typeface="Times New Roman" panose="02020603050405020304" pitchFamily="18" charset="0"/>
              </a:rPr>
              <a:t>TEST_DIR = '</a:t>
            </a:r>
            <a:r>
              <a:rPr lang="en-IN" sz="2200" b="0" dirty="0" err="1">
                <a:effectLst/>
                <a:latin typeface="Times New Roman" panose="02020603050405020304" pitchFamily="18" charset="0"/>
                <a:cs typeface="Times New Roman" panose="02020603050405020304" pitchFamily="18" charset="0"/>
              </a:rPr>
              <a:t>testing_set</a:t>
            </a:r>
            <a:r>
              <a:rPr lang="en-IN" sz="2200" b="0" dirty="0">
                <a:effectLst/>
                <a:latin typeface="Times New Roman" panose="02020603050405020304" pitchFamily="18" charset="0"/>
                <a:cs typeface="Times New Roman" panose="02020603050405020304" pitchFamily="18" charset="0"/>
              </a:rPr>
              <a:t>'</a:t>
            </a:r>
          </a:p>
          <a:p>
            <a:br>
              <a:rPr lang="en-IN" sz="2200" b="0" dirty="0">
                <a:effectLst/>
                <a:latin typeface="Times New Roman" panose="02020603050405020304" pitchFamily="18" charset="0"/>
                <a:cs typeface="Times New Roman" panose="02020603050405020304" pitchFamily="18" charset="0"/>
              </a:rPr>
            </a:br>
            <a:r>
              <a:rPr lang="en-IN" sz="2200" b="0" dirty="0">
                <a:effectLst/>
                <a:latin typeface="Times New Roman" panose="02020603050405020304" pitchFamily="18" charset="0"/>
                <a:cs typeface="Times New Roman" panose="02020603050405020304" pitchFamily="18" charset="0"/>
              </a:rPr>
              <a:t>IMG_SIZE = 50</a:t>
            </a:r>
          </a:p>
          <a:p>
            <a:r>
              <a:rPr lang="en-IN" sz="2200" b="0" dirty="0">
                <a:effectLst/>
                <a:latin typeface="Times New Roman" panose="02020603050405020304" pitchFamily="18" charset="0"/>
                <a:cs typeface="Times New Roman" panose="02020603050405020304" pitchFamily="18" charset="0"/>
              </a:rPr>
              <a:t>LR = 1e-3</a:t>
            </a:r>
          </a:p>
          <a:p>
            <a:r>
              <a:rPr lang="en-IN" sz="2200" b="0" dirty="0">
                <a:effectLst/>
                <a:latin typeface="Times New Roman" panose="02020603050405020304" pitchFamily="18" charset="0"/>
                <a:cs typeface="Times New Roman" panose="02020603050405020304" pitchFamily="18" charset="0"/>
              </a:rPr>
              <a:t>MODEL_NAME = '</a:t>
            </a:r>
            <a:r>
              <a:rPr lang="en-IN" sz="2200" b="0" dirty="0" err="1">
                <a:effectLst/>
                <a:latin typeface="Times New Roman" panose="02020603050405020304" pitchFamily="18" charset="0"/>
                <a:cs typeface="Times New Roman" panose="02020603050405020304" pitchFamily="18" charset="0"/>
              </a:rPr>
              <a:t>faceshape</a:t>
            </a:r>
            <a:r>
              <a:rPr lang="en-IN" sz="2200" b="0" dirty="0">
                <a:effectLst/>
                <a:latin typeface="Times New Roman" panose="02020603050405020304" pitchFamily="18" charset="0"/>
                <a:cs typeface="Times New Roman" panose="02020603050405020304" pitchFamily="18" charset="0"/>
              </a:rPr>
              <a:t>-{}-{}.</a:t>
            </a:r>
            <a:r>
              <a:rPr lang="en-IN" sz="2200" b="0" dirty="0" err="1">
                <a:effectLst/>
                <a:latin typeface="Times New Roman" panose="02020603050405020304" pitchFamily="18" charset="0"/>
                <a:cs typeface="Times New Roman" panose="02020603050405020304" pitchFamily="18" charset="0"/>
              </a:rPr>
              <a:t>model'.format</a:t>
            </a:r>
            <a:r>
              <a:rPr lang="en-IN" sz="2200" b="0" dirty="0">
                <a:effectLst/>
                <a:latin typeface="Times New Roman" panose="02020603050405020304" pitchFamily="18" charset="0"/>
                <a:cs typeface="Times New Roman" panose="02020603050405020304" pitchFamily="18" charset="0"/>
              </a:rPr>
              <a:t>(LR, '2conv-basic')</a:t>
            </a:r>
          </a:p>
          <a:p>
            <a:br>
              <a:rPr lang="en-IN" sz="2200" b="0" dirty="0">
                <a:effectLst/>
                <a:latin typeface="Times New Roman" panose="02020603050405020304" pitchFamily="18" charset="0"/>
                <a:cs typeface="Times New Roman" panose="02020603050405020304" pitchFamily="18" charset="0"/>
              </a:rPr>
            </a:br>
            <a:br>
              <a:rPr lang="en-IN" sz="2200" b="0" dirty="0">
                <a:effectLst/>
                <a:latin typeface="Times New Roman" panose="02020603050405020304" pitchFamily="18" charset="0"/>
                <a:cs typeface="Times New Roman" panose="02020603050405020304" pitchFamily="18" charset="0"/>
              </a:rPr>
            </a:br>
            <a:r>
              <a:rPr lang="en-IN" sz="2200" b="0" dirty="0">
                <a:effectLst/>
                <a:latin typeface="Times New Roman" panose="02020603050405020304" pitchFamily="18" charset="0"/>
                <a:cs typeface="Times New Roman" panose="02020603050405020304" pitchFamily="18" charset="0"/>
              </a:rPr>
              <a:t>def </a:t>
            </a:r>
            <a:r>
              <a:rPr lang="en-IN" sz="2200" b="0" dirty="0" err="1">
                <a:effectLst/>
                <a:latin typeface="Times New Roman" panose="02020603050405020304" pitchFamily="18" charset="0"/>
                <a:cs typeface="Times New Roman" panose="02020603050405020304" pitchFamily="18" charset="0"/>
              </a:rPr>
              <a:t>label_img</a:t>
            </a:r>
            <a:r>
              <a:rPr lang="en-IN" sz="2200" b="0" dirty="0">
                <a:effectLst/>
                <a:latin typeface="Times New Roman" panose="02020603050405020304" pitchFamily="18" charset="0"/>
                <a:cs typeface="Times New Roman" panose="02020603050405020304" pitchFamily="18" charset="0"/>
              </a:rPr>
              <a:t>(</a:t>
            </a:r>
            <a:r>
              <a:rPr lang="en-IN" sz="2200" b="0" dirty="0" err="1">
                <a:effectLst/>
                <a:latin typeface="Times New Roman" panose="02020603050405020304" pitchFamily="18" charset="0"/>
                <a:cs typeface="Times New Roman" panose="02020603050405020304" pitchFamily="18" charset="0"/>
              </a:rPr>
              <a:t>img</a:t>
            </a:r>
            <a:r>
              <a:rPr lang="en-IN" sz="2200" b="0" dirty="0">
                <a:effectLst/>
                <a:latin typeface="Times New Roman" panose="02020603050405020304" pitchFamily="18" charset="0"/>
                <a:cs typeface="Times New Roman" panose="02020603050405020304" pitchFamily="18" charset="0"/>
              </a:rPr>
              <a:t>):</a:t>
            </a:r>
          </a:p>
          <a:p>
            <a:r>
              <a:rPr lang="en-IN" sz="2200" b="0" dirty="0">
                <a:effectLst/>
                <a:latin typeface="Times New Roman" panose="02020603050405020304" pitchFamily="18" charset="0"/>
                <a:cs typeface="Times New Roman" panose="02020603050405020304" pitchFamily="18" charset="0"/>
              </a:rPr>
              <a:t>    </a:t>
            </a:r>
          </a:p>
          <a:p>
            <a:r>
              <a:rPr lang="en-IN" sz="2200" b="0" dirty="0">
                <a:effectLst/>
                <a:latin typeface="Times New Roman" panose="02020603050405020304" pitchFamily="18" charset="0"/>
                <a:cs typeface="Times New Roman" panose="02020603050405020304" pitchFamily="18" charset="0"/>
              </a:rPr>
              <a:t>    </a:t>
            </a:r>
            <a:r>
              <a:rPr lang="en-IN" sz="2200" b="0" dirty="0" err="1">
                <a:effectLst/>
                <a:latin typeface="Times New Roman" panose="02020603050405020304" pitchFamily="18" charset="0"/>
                <a:cs typeface="Times New Roman" panose="02020603050405020304" pitchFamily="18" charset="0"/>
              </a:rPr>
              <a:t>word_label</a:t>
            </a:r>
            <a:r>
              <a:rPr lang="en-IN" sz="2200" b="0" dirty="0">
                <a:effectLst/>
                <a:latin typeface="Times New Roman" panose="02020603050405020304" pitchFamily="18" charset="0"/>
                <a:cs typeface="Times New Roman" panose="02020603050405020304" pitchFamily="18" charset="0"/>
              </a:rPr>
              <a:t> = </a:t>
            </a:r>
            <a:r>
              <a:rPr lang="en-IN" sz="2200" b="0" dirty="0" err="1">
                <a:effectLst/>
                <a:latin typeface="Times New Roman" panose="02020603050405020304" pitchFamily="18" charset="0"/>
                <a:cs typeface="Times New Roman" panose="02020603050405020304" pitchFamily="18" charset="0"/>
              </a:rPr>
              <a:t>img</a:t>
            </a:r>
            <a:r>
              <a:rPr lang="en-IN" sz="2200" b="0" dirty="0">
                <a:effectLst/>
                <a:latin typeface="Times New Roman" panose="02020603050405020304" pitchFamily="18" charset="0"/>
                <a:cs typeface="Times New Roman" panose="02020603050405020304" pitchFamily="18" charset="0"/>
              </a:rPr>
              <a:t>[0]</a:t>
            </a:r>
          </a:p>
          <a:p>
            <a:r>
              <a:rPr lang="en-IN" sz="2200" b="0" dirty="0">
                <a:effectLst/>
                <a:latin typeface="Times New Roman" panose="02020603050405020304" pitchFamily="18" charset="0"/>
                <a:cs typeface="Times New Roman" panose="02020603050405020304" pitchFamily="18" charset="0"/>
              </a:rPr>
              <a:t>    print("first letter : {} \n  image name  : {} ".format(</a:t>
            </a:r>
            <a:r>
              <a:rPr lang="en-IN" sz="2200" b="0" dirty="0" err="1">
                <a:effectLst/>
                <a:latin typeface="Times New Roman" panose="02020603050405020304" pitchFamily="18" charset="0"/>
                <a:cs typeface="Times New Roman" panose="02020603050405020304" pitchFamily="18" charset="0"/>
              </a:rPr>
              <a:t>word_label,img</a:t>
            </a:r>
            <a:r>
              <a:rPr lang="en-IN" sz="2200" b="0" dirty="0">
                <a:effectLst/>
                <a:latin typeface="Times New Roman" panose="02020603050405020304" pitchFamily="18" charset="0"/>
                <a:cs typeface="Times New Roman" panose="02020603050405020304" pitchFamily="18" charset="0"/>
              </a:rPr>
              <a:t>))</a:t>
            </a:r>
          </a:p>
          <a:p>
            <a:r>
              <a:rPr lang="en-IN" sz="2200" b="0" dirty="0">
                <a:effectLst/>
                <a:latin typeface="Times New Roman" panose="02020603050405020304" pitchFamily="18" charset="0"/>
                <a:cs typeface="Times New Roman" panose="02020603050405020304" pitchFamily="18" charset="0"/>
              </a:rPr>
              <a:t>  </a:t>
            </a:r>
          </a:p>
          <a:p>
            <a:r>
              <a:rPr lang="en-IN" sz="2200" b="0" dirty="0">
                <a:effectLst/>
                <a:latin typeface="Times New Roman" panose="02020603050405020304" pitchFamily="18" charset="0"/>
                <a:cs typeface="Times New Roman" panose="02020603050405020304" pitchFamily="18" charset="0"/>
              </a:rPr>
              <a:t>    if </a:t>
            </a:r>
            <a:r>
              <a:rPr lang="en-IN" sz="2200" b="0" dirty="0" err="1">
                <a:effectLst/>
                <a:latin typeface="Times New Roman" panose="02020603050405020304" pitchFamily="18" charset="0"/>
                <a:cs typeface="Times New Roman" panose="02020603050405020304" pitchFamily="18" charset="0"/>
              </a:rPr>
              <a:t>word_label</a:t>
            </a:r>
            <a:r>
              <a:rPr lang="en-IN" sz="2200" b="0" dirty="0">
                <a:effectLst/>
                <a:latin typeface="Times New Roman" panose="02020603050405020304" pitchFamily="18" charset="0"/>
                <a:cs typeface="Times New Roman" panose="02020603050405020304" pitchFamily="18" charset="0"/>
              </a:rPr>
              <a:t> == 'h':</a:t>
            </a:r>
          </a:p>
          <a:p>
            <a:r>
              <a:rPr lang="en-IN" sz="2200" b="0" dirty="0">
                <a:effectLst/>
                <a:latin typeface="Times New Roman" panose="02020603050405020304" pitchFamily="18" charset="0"/>
                <a:cs typeface="Times New Roman" panose="02020603050405020304" pitchFamily="18" charset="0"/>
              </a:rPr>
              <a:t>        print('heart shape')</a:t>
            </a:r>
          </a:p>
          <a:p>
            <a:r>
              <a:rPr lang="en-IN" sz="2200" b="0" dirty="0">
                <a:effectLst/>
                <a:latin typeface="Times New Roman" panose="02020603050405020304" pitchFamily="18" charset="0"/>
                <a:cs typeface="Times New Roman" panose="02020603050405020304" pitchFamily="18" charset="0"/>
              </a:rPr>
              <a:t>        return [1,0,0,0,0]</a:t>
            </a:r>
          </a:p>
          <a:p>
            <a:r>
              <a:rPr lang="en-IN" sz="2000" b="0" dirty="0">
                <a:effectLst/>
                <a:latin typeface="Times New Roman" panose="02020603050405020304" pitchFamily="18" charset="0"/>
                <a:cs typeface="Times New Roman" panose="02020603050405020304" pitchFamily="18" charset="0"/>
              </a:rPr>
              <a:t> </a:t>
            </a: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        </a:t>
            </a:r>
          </a:p>
          <a:p>
            <a:br>
              <a:rPr lang="en-IN" sz="2000" b="0" dirty="0">
                <a:effectLst/>
                <a:latin typeface="Times New Roman" panose="02020603050405020304" pitchFamily="18" charset="0"/>
                <a:cs typeface="Times New Roman" panose="02020603050405020304" pitchFamily="18" charset="0"/>
              </a:rPr>
            </a:br>
            <a:endParaRPr lang="en-IN" sz="2000" b="0" dirty="0">
              <a:effectLst/>
              <a:latin typeface="Times New Roman" panose="02020603050405020304" pitchFamily="18" charset="0"/>
              <a:cs typeface="Times New Roman" panose="02020603050405020304" pitchFamily="18" charset="0"/>
            </a:endParaRPr>
          </a:p>
          <a:p>
            <a:pPr>
              <a:lnSpc>
                <a:spcPct val="150000"/>
              </a:lnSpc>
            </a:pPr>
            <a:endParaRPr lang="en-IN" sz="20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0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93253A-7C69-A038-6207-2462AD46ACE1}"/>
              </a:ext>
            </a:extLst>
          </p:cNvPr>
          <p:cNvSpPr>
            <a:spLocks noGrp="1"/>
          </p:cNvSpPr>
          <p:nvPr>
            <p:ph type="sldNum" sz="quarter" idx="12"/>
          </p:nvPr>
        </p:nvSpPr>
        <p:spPr/>
        <p:txBody>
          <a:bodyPr/>
          <a:lstStyle/>
          <a:p>
            <a:fld id="{B6F15528-21DE-4FAA-801E-634DDDAF4B2B}" type="slidenum">
              <a:rPr lang="en-US" smtClean="0"/>
              <a:pPr/>
              <a:t>49</a:t>
            </a:fld>
            <a:endParaRPr lang="en-US"/>
          </a:p>
        </p:txBody>
      </p:sp>
      <p:sp>
        <p:nvSpPr>
          <p:cNvPr id="7" name="TextBox 6">
            <a:extLst>
              <a:ext uri="{FF2B5EF4-FFF2-40B4-BE49-F238E27FC236}">
                <a16:creationId xmlns:a16="http://schemas.microsoft.com/office/drawing/2014/main" id="{BE23BB8E-41F1-2154-90DF-D59E7EA5F89F}"/>
              </a:ext>
            </a:extLst>
          </p:cNvPr>
          <p:cNvSpPr txBox="1"/>
          <p:nvPr/>
        </p:nvSpPr>
        <p:spPr>
          <a:xfrm>
            <a:off x="533400" y="163829"/>
            <a:ext cx="6183103" cy="8925520"/>
          </a:xfrm>
          <a:prstGeom prst="rect">
            <a:avLst/>
          </a:prstGeom>
          <a:noFill/>
        </p:spPr>
        <p:txBody>
          <a:bodyPr wrap="none" rtlCol="0">
            <a:spAutoFit/>
          </a:bodyPr>
          <a:lstStyle/>
          <a:p>
            <a:r>
              <a:rPr lang="en-IN" sz="18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elif</a:t>
            </a:r>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word_label</a:t>
            </a:r>
            <a:r>
              <a:rPr lang="en-IN" sz="2000" b="0" dirty="0">
                <a:effectLst/>
                <a:latin typeface="Times New Roman" panose="02020603050405020304" pitchFamily="18" charset="0"/>
                <a:cs typeface="Times New Roman" panose="02020603050405020304" pitchFamily="18" charset="0"/>
              </a:rPr>
              <a:t> == 'o':</a:t>
            </a:r>
          </a:p>
          <a:p>
            <a:r>
              <a:rPr lang="en-IN" sz="2000" b="0" dirty="0">
                <a:effectLst/>
                <a:latin typeface="Times New Roman" panose="02020603050405020304" pitchFamily="18" charset="0"/>
                <a:cs typeface="Times New Roman" panose="02020603050405020304" pitchFamily="18" charset="0"/>
              </a:rPr>
              <a:t>        print('oblong shape ')</a:t>
            </a:r>
          </a:p>
          <a:p>
            <a:r>
              <a:rPr lang="en-IN" sz="2000" b="0" dirty="0">
                <a:effectLst/>
                <a:latin typeface="Times New Roman" panose="02020603050405020304" pitchFamily="18" charset="0"/>
                <a:cs typeface="Times New Roman" panose="02020603050405020304" pitchFamily="18" charset="0"/>
              </a:rPr>
              <a:t>        return [0,1,0,0,0]</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elif</a:t>
            </a:r>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word_label</a:t>
            </a:r>
            <a:r>
              <a:rPr lang="en-IN" sz="2000" b="0" dirty="0">
                <a:effectLst/>
                <a:latin typeface="Times New Roman" panose="02020603050405020304" pitchFamily="18" charset="0"/>
                <a:cs typeface="Times New Roman" panose="02020603050405020304" pitchFamily="18" charset="0"/>
              </a:rPr>
              <a:t> == 'v':</a:t>
            </a:r>
          </a:p>
          <a:p>
            <a:r>
              <a:rPr lang="en-IN" sz="2000" b="0" dirty="0">
                <a:effectLst/>
                <a:latin typeface="Times New Roman" panose="02020603050405020304" pitchFamily="18" charset="0"/>
                <a:cs typeface="Times New Roman" panose="02020603050405020304" pitchFamily="18" charset="0"/>
              </a:rPr>
              <a:t>        print('oval shape ')</a:t>
            </a:r>
          </a:p>
          <a:p>
            <a:r>
              <a:rPr lang="en-IN" sz="2000" b="0" dirty="0">
                <a:effectLst/>
                <a:latin typeface="Times New Roman" panose="02020603050405020304" pitchFamily="18" charset="0"/>
                <a:cs typeface="Times New Roman" panose="02020603050405020304" pitchFamily="18" charset="0"/>
              </a:rPr>
              <a:t>        return [0,0,1,0,0]</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elif</a:t>
            </a:r>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word_label</a:t>
            </a:r>
            <a:r>
              <a:rPr lang="en-IN" sz="2000" b="0" dirty="0">
                <a:effectLst/>
                <a:latin typeface="Times New Roman" panose="02020603050405020304" pitchFamily="18" charset="0"/>
                <a:cs typeface="Times New Roman" panose="02020603050405020304" pitchFamily="18" charset="0"/>
              </a:rPr>
              <a:t> == 'r':</a:t>
            </a:r>
          </a:p>
          <a:p>
            <a:r>
              <a:rPr lang="en-IN" sz="2000" b="0" dirty="0">
                <a:effectLst/>
                <a:latin typeface="Times New Roman" panose="02020603050405020304" pitchFamily="18" charset="0"/>
                <a:cs typeface="Times New Roman" panose="02020603050405020304" pitchFamily="18" charset="0"/>
              </a:rPr>
              <a:t>        print('round shape ')</a:t>
            </a:r>
          </a:p>
          <a:p>
            <a:r>
              <a:rPr lang="en-IN" sz="2000" b="0" dirty="0">
                <a:effectLst/>
                <a:latin typeface="Times New Roman" panose="02020603050405020304" pitchFamily="18" charset="0"/>
                <a:cs typeface="Times New Roman" panose="02020603050405020304" pitchFamily="18" charset="0"/>
              </a:rPr>
              <a:t>        return [0,0,0,1,0]</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elif</a:t>
            </a:r>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word_label</a:t>
            </a:r>
            <a:r>
              <a:rPr lang="en-IN" sz="2000" b="0" dirty="0">
                <a:effectLst/>
                <a:latin typeface="Times New Roman" panose="02020603050405020304" pitchFamily="18" charset="0"/>
                <a:cs typeface="Times New Roman" panose="02020603050405020304" pitchFamily="18" charset="0"/>
              </a:rPr>
              <a:t> == 's':</a:t>
            </a:r>
          </a:p>
          <a:p>
            <a:r>
              <a:rPr lang="en-IN" sz="2000" b="0" dirty="0">
                <a:effectLst/>
                <a:latin typeface="Times New Roman" panose="02020603050405020304" pitchFamily="18" charset="0"/>
                <a:cs typeface="Times New Roman" panose="02020603050405020304" pitchFamily="18" charset="0"/>
              </a:rPr>
              <a:t>        print('</a:t>
            </a:r>
            <a:r>
              <a:rPr lang="en-IN" sz="2000" b="0" dirty="0" err="1">
                <a:effectLst/>
                <a:latin typeface="Times New Roman" panose="02020603050405020304" pitchFamily="18" charset="0"/>
                <a:cs typeface="Times New Roman" panose="02020603050405020304" pitchFamily="18" charset="0"/>
              </a:rPr>
              <a:t>sqare</a:t>
            </a:r>
            <a:r>
              <a:rPr lang="en-IN" sz="2000" b="0" dirty="0">
                <a:effectLst/>
                <a:latin typeface="Times New Roman" panose="02020603050405020304" pitchFamily="18" charset="0"/>
                <a:cs typeface="Times New Roman" panose="02020603050405020304" pitchFamily="18" charset="0"/>
              </a:rPr>
              <a:t> shape ')</a:t>
            </a:r>
          </a:p>
          <a:p>
            <a:r>
              <a:rPr lang="en-IN" sz="2000" b="0" dirty="0">
                <a:effectLst/>
                <a:latin typeface="Times New Roman" panose="02020603050405020304" pitchFamily="18" charset="0"/>
                <a:cs typeface="Times New Roman" panose="02020603050405020304" pitchFamily="18" charset="0"/>
              </a:rPr>
              <a:t>        return [0,0,0,0,1]</a:t>
            </a:r>
          </a:p>
          <a:p>
            <a:r>
              <a:rPr lang="en-IN" sz="2000" b="0" dirty="0">
                <a:effectLst/>
                <a:latin typeface="Times New Roman" panose="02020603050405020304" pitchFamily="18" charset="0"/>
                <a:cs typeface="Times New Roman" panose="02020603050405020304" pitchFamily="18" charset="0"/>
              </a:rPr>
              <a:t>    </a:t>
            </a:r>
          </a:p>
          <a:p>
            <a:r>
              <a:rPr lang="en-IN" sz="2000" b="0" dirty="0">
                <a:effectLst/>
                <a:latin typeface="Times New Roman" panose="02020603050405020304" pitchFamily="18" charset="0"/>
                <a:cs typeface="Times New Roman" panose="02020603050405020304" pitchFamily="18" charset="0"/>
              </a:rPr>
              <a:t>def </a:t>
            </a:r>
            <a:r>
              <a:rPr lang="en-IN" sz="2000" b="0" dirty="0" err="1">
                <a:effectLst/>
                <a:latin typeface="Times New Roman" panose="02020603050405020304" pitchFamily="18" charset="0"/>
                <a:cs typeface="Times New Roman" panose="02020603050405020304" pitchFamily="18" charset="0"/>
              </a:rPr>
              <a:t>create_train_data</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training_data</a:t>
            </a:r>
            <a:r>
              <a:rPr lang="en-IN" sz="2000" b="0" dirty="0">
                <a:effectLst/>
                <a:latin typeface="Times New Roman" panose="02020603050405020304" pitchFamily="18" charset="0"/>
                <a:cs typeface="Times New Roman" panose="02020603050405020304" pitchFamily="18" charset="0"/>
              </a:rPr>
              <a:t> = []</a:t>
            </a:r>
          </a:p>
          <a:p>
            <a:r>
              <a:rPr lang="en-IN" sz="2000" b="0" dirty="0">
                <a:effectLst/>
                <a:latin typeface="Times New Roman" panose="02020603050405020304" pitchFamily="18" charset="0"/>
                <a:cs typeface="Times New Roman" panose="02020603050405020304" pitchFamily="18" charset="0"/>
              </a:rPr>
              <a:t>    for </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 in </a:t>
            </a:r>
            <a:r>
              <a:rPr lang="en-IN" sz="2000" b="0" dirty="0" err="1">
                <a:effectLst/>
                <a:latin typeface="Times New Roman" panose="02020603050405020304" pitchFamily="18" charset="0"/>
                <a:cs typeface="Times New Roman" panose="02020603050405020304" pitchFamily="18" charset="0"/>
              </a:rPr>
              <a:t>tqdm</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os.listdir</a:t>
            </a:r>
            <a:r>
              <a:rPr lang="en-IN" sz="2000" b="0" dirty="0">
                <a:effectLst/>
                <a:latin typeface="Times New Roman" panose="02020603050405020304" pitchFamily="18" charset="0"/>
                <a:cs typeface="Times New Roman" panose="02020603050405020304" pitchFamily="18" charset="0"/>
              </a:rPr>
              <a:t>(TRAIN_DIR)):</a:t>
            </a:r>
          </a:p>
          <a:p>
            <a:r>
              <a:rPr lang="en-IN" sz="2000" b="0" dirty="0">
                <a:effectLst/>
                <a:latin typeface="Times New Roman" panose="02020603050405020304" pitchFamily="18" charset="0"/>
                <a:cs typeface="Times New Roman" panose="02020603050405020304" pitchFamily="18" charset="0"/>
              </a:rPr>
              <a:t>        label = </a:t>
            </a:r>
            <a:r>
              <a:rPr lang="en-IN" sz="2000" b="0" dirty="0" err="1">
                <a:effectLst/>
                <a:latin typeface="Times New Roman" panose="02020603050405020304" pitchFamily="18" charset="0"/>
                <a:cs typeface="Times New Roman" panose="02020603050405020304" pitchFamily="18" charset="0"/>
              </a:rPr>
              <a:t>label_img</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print('##############')</a:t>
            </a:r>
          </a:p>
          <a:p>
            <a:r>
              <a:rPr lang="en-IN" sz="2000" b="0" dirty="0">
                <a:effectLst/>
                <a:latin typeface="Times New Roman" panose="02020603050405020304" pitchFamily="18" charset="0"/>
                <a:cs typeface="Times New Roman" panose="02020603050405020304" pitchFamily="18" charset="0"/>
              </a:rPr>
              <a:t>        print(label)</a:t>
            </a:r>
          </a:p>
          <a:p>
            <a:r>
              <a:rPr lang="en-IN" sz="2000" b="0" dirty="0">
                <a:effectLst/>
                <a:latin typeface="Times New Roman" panose="02020603050405020304" pitchFamily="18" charset="0"/>
                <a:cs typeface="Times New Roman" panose="02020603050405020304" pitchFamily="18" charset="0"/>
              </a:rPr>
              <a:t>        path = </a:t>
            </a:r>
            <a:r>
              <a:rPr lang="en-IN" sz="2000" b="0" dirty="0" err="1">
                <a:effectLst/>
                <a:latin typeface="Times New Roman" panose="02020603050405020304" pitchFamily="18" charset="0"/>
                <a:cs typeface="Times New Roman" panose="02020603050405020304" pitchFamily="18" charset="0"/>
              </a:rPr>
              <a:t>os.path.join</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TRAIN_DIR,img</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 = cv2.imread(path,cv2.IMREAD_COLOR)</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 = cv2.resize(</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 (IMG_SIZE,IMG_SIZE))</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training_data.append</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np.array</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np.array</a:t>
            </a:r>
            <a:r>
              <a:rPr lang="en-IN" sz="2000" b="0" dirty="0">
                <a:effectLst/>
                <a:latin typeface="Times New Roman" panose="02020603050405020304" pitchFamily="18" charset="0"/>
                <a:cs typeface="Times New Roman" panose="02020603050405020304" pitchFamily="18" charset="0"/>
              </a:rPr>
              <a:t>(label)])</a:t>
            </a:r>
          </a:p>
          <a:p>
            <a:r>
              <a:rPr lang="en-IN" sz="2000" b="0" dirty="0">
                <a:effectLst/>
                <a:latin typeface="Times New Roman" panose="02020603050405020304" pitchFamily="18" charset="0"/>
                <a:cs typeface="Times New Roman" panose="02020603050405020304" pitchFamily="18" charset="0"/>
              </a:rPr>
              <a:t>    shuffle(</a:t>
            </a:r>
            <a:r>
              <a:rPr lang="en-IN" sz="2000" b="0" dirty="0" err="1">
                <a:effectLst/>
                <a:latin typeface="Times New Roman" panose="02020603050405020304" pitchFamily="18" charset="0"/>
                <a:cs typeface="Times New Roman" panose="02020603050405020304" pitchFamily="18" charset="0"/>
              </a:rPr>
              <a:t>training_data</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np.save</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train_data.npy</a:t>
            </a:r>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training_data</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return </a:t>
            </a:r>
            <a:r>
              <a:rPr lang="en-IN" sz="2000" b="0" dirty="0" err="1">
                <a:effectLst/>
                <a:latin typeface="Times New Roman" panose="02020603050405020304" pitchFamily="18" charset="0"/>
                <a:cs typeface="Times New Roman" panose="02020603050405020304" pitchFamily="18" charset="0"/>
              </a:rPr>
              <a:t>training_data</a:t>
            </a:r>
            <a:endParaRPr lang="en-IN" sz="2000" b="0" dirty="0">
              <a:effectLst/>
              <a:latin typeface="Times New Roman" panose="02020603050405020304" pitchFamily="18" charset="0"/>
              <a:cs typeface="Times New Roman" panose="02020603050405020304" pitchFamily="18" charset="0"/>
            </a:endParaRPr>
          </a:p>
          <a:p>
            <a:br>
              <a:rPr lang="en-IN" sz="1800" b="0" dirty="0">
                <a:effectLst/>
                <a:latin typeface="Times New Roman" panose="02020603050405020304" pitchFamily="18" charset="0"/>
                <a:cs typeface="Times New Roman" panose="02020603050405020304" pitchFamily="18" charset="0"/>
              </a:rPr>
            </a:br>
            <a:br>
              <a:rPr lang="en-IN" sz="1800" b="0" dirty="0">
                <a:effectLst/>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215844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04800"/>
            <a:ext cx="10126980" cy="2468880"/>
          </a:xfrm>
        </p:spPr>
        <p:txBody>
          <a:bodyPr>
            <a:normAutofit/>
          </a:bodyPr>
          <a:lstStyle/>
          <a:p>
            <a:pPr algn="ctr"/>
            <a:r>
              <a:rPr lang="en-US" b="1" dirty="0">
                <a:solidFill>
                  <a:srgbClr val="891589"/>
                </a:solidFill>
                <a:latin typeface="Times New Roman" panose="02020603050405020304" pitchFamily="18" charset="0"/>
                <a:ea typeface="Cambria" pitchFamily="18" charset="0"/>
                <a:cs typeface="Times New Roman" panose="02020603050405020304" pitchFamily="18" charset="0"/>
              </a:rPr>
              <a:t>INTRODUCTION</a:t>
            </a:r>
            <a:endParaRPr lang="en-IN" b="1" dirty="0">
              <a:solidFill>
                <a:srgbClr val="891589"/>
              </a:solidFill>
              <a:latin typeface="Times New Roman" panose="02020603050405020304" pitchFamily="18" charset="0"/>
              <a:ea typeface="Cambria" pitchFamily="18" charset="0"/>
              <a:cs typeface="Times New Roman" panose="02020603050405020304" pitchFamily="18" charset="0"/>
            </a:endParaRPr>
          </a:p>
        </p:txBody>
      </p:sp>
      <p:sp>
        <p:nvSpPr>
          <p:cNvPr id="7" name="Content Placeholder 6"/>
          <p:cNvSpPr>
            <a:spLocks noGrp="1"/>
          </p:cNvSpPr>
          <p:nvPr>
            <p:ph idx="1"/>
          </p:nvPr>
        </p:nvSpPr>
        <p:spPr>
          <a:xfrm>
            <a:off x="514350" y="1600200"/>
            <a:ext cx="13601700" cy="6096000"/>
          </a:xfrm>
        </p:spPr>
        <p:txBody>
          <a:bodyPr>
            <a:normAutofit fontScale="25000" lnSpcReduction="20000"/>
          </a:bodyPr>
          <a:lstStyle/>
          <a:p>
            <a:pPr algn="just">
              <a:lnSpc>
                <a:spcPct val="160000"/>
              </a:lnSpc>
            </a:pPr>
            <a:r>
              <a:rPr lang="en-IN" sz="9600" dirty="0">
                <a:latin typeface="Times New Roman" panose="02020603050405020304" pitchFamily="18" charset="0"/>
                <a:cs typeface="Times New Roman" panose="02020603050405020304" pitchFamily="18" charset="0"/>
              </a:rPr>
              <a:t>Face shape classification is an essential tool for exploiting facial image data and has a wide range of applications that include grouping a collection of face images and indexing for face retrieval. </a:t>
            </a:r>
          </a:p>
          <a:p>
            <a:pPr algn="just">
              <a:lnSpc>
                <a:spcPct val="160000"/>
              </a:lnSpc>
            </a:pPr>
            <a:r>
              <a:rPr lang="en-IN" sz="9600" dirty="0">
                <a:latin typeface="Times New Roman" panose="02020603050405020304" pitchFamily="18" charset="0"/>
                <a:cs typeface="Times New Roman" panose="02020603050405020304" pitchFamily="18" charset="0"/>
              </a:rPr>
              <a:t>Face shape identification has a great impact on security and convenience, as it is currently being used in multiple applications to make the world safer, smarter, and more convenient. </a:t>
            </a:r>
          </a:p>
          <a:p>
            <a:pPr algn="just">
              <a:lnSpc>
                <a:spcPct val="160000"/>
              </a:lnSpc>
            </a:pPr>
            <a:r>
              <a:rPr lang="en-IN" sz="9600" dirty="0">
                <a:latin typeface="Times New Roman" panose="02020603050405020304" pitchFamily="18" charset="0"/>
                <a:cs typeface="Times New Roman" panose="02020603050405020304" pitchFamily="18" charset="0"/>
              </a:rPr>
              <a:t>Some applications include smarter advertising like recommending hairstyles or sunglasses that suit customer’s face shape. </a:t>
            </a:r>
          </a:p>
          <a:p>
            <a:pPr algn="just">
              <a:lnSpc>
                <a:spcPct val="160000"/>
              </a:lnSpc>
            </a:pPr>
            <a:r>
              <a:rPr lang="en-IN" sz="9600" dirty="0">
                <a:latin typeface="Times New Roman" panose="02020603050405020304" pitchFamily="18" charset="0"/>
                <a:cs typeface="Times New Roman" panose="02020603050405020304" pitchFamily="18" charset="0"/>
              </a:rPr>
              <a:t>The original goal of this project was to develop a framework to impute the deformed parts of a given deformed face image and find a similar not-deformed face to the deformed face for dental/facial reconstruction procedures. </a:t>
            </a:r>
          </a:p>
          <a:p>
            <a:pPr algn="just"/>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E93D4D-5564-1774-51A4-1A5D46AAE0A6}"/>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5" name="TextBox 4">
            <a:extLst>
              <a:ext uri="{FF2B5EF4-FFF2-40B4-BE49-F238E27FC236}">
                <a16:creationId xmlns:a16="http://schemas.microsoft.com/office/drawing/2014/main" id="{A4260549-1539-596F-0A39-5C6FF6F4C16B}"/>
              </a:ext>
            </a:extLst>
          </p:cNvPr>
          <p:cNvSpPr txBox="1"/>
          <p:nvPr/>
        </p:nvSpPr>
        <p:spPr>
          <a:xfrm>
            <a:off x="381000" y="25400"/>
            <a:ext cx="8268610" cy="8648521"/>
          </a:xfrm>
          <a:prstGeom prst="rect">
            <a:avLst/>
          </a:prstGeom>
          <a:noFill/>
        </p:spPr>
        <p:txBody>
          <a:bodyPr wrap="none" rtlCol="0">
            <a:spAutoFit/>
          </a:bodyPr>
          <a:lstStyle/>
          <a:p>
            <a:r>
              <a:rPr lang="en-IN" sz="2000" b="0" dirty="0">
                <a:effectLst/>
                <a:latin typeface="Times New Roman" panose="02020603050405020304" pitchFamily="18" charset="0"/>
                <a:cs typeface="Times New Roman" panose="02020603050405020304" pitchFamily="18" charset="0"/>
              </a:rPr>
              <a:t>def </a:t>
            </a:r>
            <a:r>
              <a:rPr lang="en-IN" sz="2000" b="0" dirty="0" err="1">
                <a:effectLst/>
                <a:latin typeface="Times New Roman" panose="02020603050405020304" pitchFamily="18" charset="0"/>
                <a:cs typeface="Times New Roman" panose="02020603050405020304" pitchFamily="18" charset="0"/>
              </a:rPr>
              <a:t>process_test_data</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testing_data</a:t>
            </a:r>
            <a:r>
              <a:rPr lang="en-IN" sz="2000" b="0" dirty="0">
                <a:effectLst/>
                <a:latin typeface="Times New Roman" panose="02020603050405020304" pitchFamily="18" charset="0"/>
                <a:cs typeface="Times New Roman" panose="02020603050405020304" pitchFamily="18" charset="0"/>
              </a:rPr>
              <a:t> = []</a:t>
            </a:r>
          </a:p>
          <a:p>
            <a:r>
              <a:rPr lang="en-IN" sz="2000" b="0" dirty="0">
                <a:effectLst/>
                <a:latin typeface="Times New Roman" panose="02020603050405020304" pitchFamily="18" charset="0"/>
                <a:cs typeface="Times New Roman" panose="02020603050405020304" pitchFamily="18" charset="0"/>
              </a:rPr>
              <a:t>    for </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 in </a:t>
            </a:r>
            <a:r>
              <a:rPr lang="en-IN" sz="2000" b="0" dirty="0" err="1">
                <a:effectLst/>
                <a:latin typeface="Times New Roman" panose="02020603050405020304" pitchFamily="18" charset="0"/>
                <a:cs typeface="Times New Roman" panose="02020603050405020304" pitchFamily="18" charset="0"/>
              </a:rPr>
              <a:t>tqdm</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os.listdir</a:t>
            </a:r>
            <a:r>
              <a:rPr lang="en-IN" sz="2000" b="0" dirty="0">
                <a:effectLst/>
                <a:latin typeface="Times New Roman" panose="02020603050405020304" pitchFamily="18" charset="0"/>
                <a:cs typeface="Times New Roman" panose="02020603050405020304" pitchFamily="18" charset="0"/>
              </a:rPr>
              <a:t>(TEST_DIR)):</a:t>
            </a:r>
          </a:p>
          <a:p>
            <a:r>
              <a:rPr lang="en-IN" sz="2000" b="0" dirty="0">
                <a:effectLst/>
                <a:latin typeface="Times New Roman" panose="02020603050405020304" pitchFamily="18" charset="0"/>
                <a:cs typeface="Times New Roman" panose="02020603050405020304" pitchFamily="18" charset="0"/>
              </a:rPr>
              <a:t>        path = </a:t>
            </a:r>
            <a:r>
              <a:rPr lang="en-IN" sz="2000" b="0" dirty="0" err="1">
                <a:effectLst/>
                <a:latin typeface="Times New Roman" panose="02020603050405020304" pitchFamily="18" charset="0"/>
                <a:cs typeface="Times New Roman" panose="02020603050405020304" pitchFamily="18" charset="0"/>
              </a:rPr>
              <a:t>os.path.join</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TEST_DIR,img</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img_num</a:t>
            </a:r>
            <a:r>
              <a:rPr lang="en-IN" sz="2000" b="0" dirty="0">
                <a:effectLst/>
                <a:latin typeface="Times New Roman" panose="02020603050405020304" pitchFamily="18" charset="0"/>
                <a:cs typeface="Times New Roman" panose="02020603050405020304" pitchFamily="18" charset="0"/>
              </a:rPr>
              <a:t> = </a:t>
            </a:r>
            <a:r>
              <a:rPr lang="en-IN" sz="2000" b="0" dirty="0" err="1">
                <a:effectLst/>
                <a:latin typeface="Times New Roman" panose="02020603050405020304" pitchFamily="18" charset="0"/>
                <a:cs typeface="Times New Roman" panose="02020603050405020304" pitchFamily="18" charset="0"/>
              </a:rPr>
              <a:t>img.split</a:t>
            </a:r>
            <a:r>
              <a:rPr lang="en-IN" sz="2000" b="0" dirty="0">
                <a:effectLst/>
                <a:latin typeface="Times New Roman" panose="02020603050405020304" pitchFamily="18" charset="0"/>
                <a:cs typeface="Times New Roman" panose="02020603050405020304" pitchFamily="18" charset="0"/>
              </a:rPr>
              <a:t>('.')[0]</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 = cv2.imread(path,cv2.IMREAD_COLOR)</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 = cv2.resize(</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 (IMG_SIZE,IMG_SIZE))</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testing_data.append</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np.array</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img</a:t>
            </a:r>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img_num</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a:t>
            </a:r>
          </a:p>
          <a:p>
            <a:r>
              <a:rPr lang="en-IN" sz="2000" b="0" dirty="0">
                <a:effectLst/>
                <a:latin typeface="Times New Roman" panose="02020603050405020304" pitchFamily="18" charset="0"/>
                <a:cs typeface="Times New Roman" panose="02020603050405020304" pitchFamily="18" charset="0"/>
              </a:rPr>
              <a:t>    shuffle(</a:t>
            </a:r>
            <a:r>
              <a:rPr lang="en-IN" sz="2000" b="0" dirty="0" err="1">
                <a:effectLst/>
                <a:latin typeface="Times New Roman" panose="02020603050405020304" pitchFamily="18" charset="0"/>
                <a:cs typeface="Times New Roman" panose="02020603050405020304" pitchFamily="18" charset="0"/>
              </a:rPr>
              <a:t>testing_data</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np.save</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test_data.npy</a:t>
            </a:r>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testing_data</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return </a:t>
            </a:r>
            <a:r>
              <a:rPr lang="en-IN" sz="2000" b="0" dirty="0" err="1">
                <a:effectLst/>
                <a:latin typeface="Times New Roman" panose="02020603050405020304" pitchFamily="18" charset="0"/>
                <a:cs typeface="Times New Roman" panose="02020603050405020304" pitchFamily="18" charset="0"/>
              </a:rPr>
              <a:t>testing_data</a:t>
            </a:r>
            <a:endParaRPr lang="en-IN" sz="2000" b="0" dirty="0">
              <a:effectLst/>
              <a:latin typeface="Times New Roman" panose="02020603050405020304" pitchFamily="18" charset="0"/>
              <a:cs typeface="Times New Roman" panose="02020603050405020304" pitchFamily="18" charset="0"/>
            </a:endParaRPr>
          </a:p>
          <a:p>
            <a:br>
              <a:rPr lang="en-IN" sz="2000" b="0" dirty="0">
                <a:effectLst/>
                <a:latin typeface="Times New Roman" panose="02020603050405020304" pitchFamily="18" charset="0"/>
                <a:cs typeface="Times New Roman" panose="02020603050405020304" pitchFamily="18" charset="0"/>
              </a:rPr>
            </a:br>
            <a:r>
              <a:rPr lang="en-IN" sz="2000" b="0" dirty="0" err="1">
                <a:effectLst/>
                <a:latin typeface="Times New Roman" panose="02020603050405020304" pitchFamily="18" charset="0"/>
                <a:cs typeface="Times New Roman" panose="02020603050405020304" pitchFamily="18" charset="0"/>
              </a:rPr>
              <a:t>train_data</a:t>
            </a:r>
            <a:r>
              <a:rPr lang="en-IN" sz="2000" b="0" dirty="0">
                <a:effectLst/>
                <a:latin typeface="Times New Roman" panose="02020603050405020304" pitchFamily="18" charset="0"/>
                <a:cs typeface="Times New Roman" panose="02020603050405020304" pitchFamily="18" charset="0"/>
              </a:rPr>
              <a:t> = </a:t>
            </a:r>
            <a:r>
              <a:rPr lang="en-IN" sz="2000" b="0" dirty="0" err="1">
                <a:effectLst/>
                <a:latin typeface="Times New Roman" panose="02020603050405020304" pitchFamily="18" charset="0"/>
                <a:cs typeface="Times New Roman" panose="02020603050405020304" pitchFamily="18" charset="0"/>
              </a:rPr>
              <a:t>create_train_data</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 If you have already created the dataset:</a:t>
            </a:r>
          </a:p>
          <a:p>
            <a:r>
              <a:rPr lang="en-IN" sz="2000" b="0" dirty="0">
                <a:effectLst/>
                <a:latin typeface="Times New Roman" panose="02020603050405020304" pitchFamily="18" charset="0"/>
                <a:cs typeface="Times New Roman" panose="02020603050405020304" pitchFamily="18" charset="0"/>
              </a:rPr>
              <a:t>#train_data = </a:t>
            </a:r>
            <a:r>
              <a:rPr lang="en-IN" sz="2000" b="0" dirty="0" err="1">
                <a:effectLst/>
                <a:latin typeface="Times New Roman" panose="02020603050405020304" pitchFamily="18" charset="0"/>
                <a:cs typeface="Times New Roman" panose="02020603050405020304" pitchFamily="18" charset="0"/>
              </a:rPr>
              <a:t>np.load</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train_data.npy</a:t>
            </a:r>
            <a:r>
              <a:rPr lang="en-IN" sz="2000" b="0" dirty="0">
                <a:effectLst/>
                <a:latin typeface="Times New Roman" panose="02020603050405020304" pitchFamily="18" charset="0"/>
                <a:cs typeface="Times New Roman" panose="02020603050405020304" pitchFamily="18" charset="0"/>
              </a:rPr>
              <a:t>')</a:t>
            </a:r>
          </a:p>
          <a:p>
            <a:r>
              <a:rPr lang="en-IN" sz="2000" b="0" dirty="0" err="1">
                <a:effectLst/>
                <a:latin typeface="Times New Roman" panose="02020603050405020304" pitchFamily="18" charset="0"/>
                <a:cs typeface="Times New Roman" panose="02020603050405020304" pitchFamily="18" charset="0"/>
              </a:rPr>
              <a:t>process_data</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process_test_data</a:t>
            </a:r>
            <a:r>
              <a:rPr lang="en-IN" sz="2000" b="0" dirty="0">
                <a:effectLst/>
                <a:latin typeface="Times New Roman" panose="02020603050405020304" pitchFamily="18" charset="0"/>
                <a:cs typeface="Times New Roman" panose="02020603050405020304" pitchFamily="18" charset="0"/>
              </a:rPr>
              <a:t>()</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import </a:t>
            </a:r>
            <a:r>
              <a:rPr lang="en-IN" sz="2000" b="0" dirty="0" err="1">
                <a:effectLst/>
                <a:latin typeface="Times New Roman" panose="02020603050405020304" pitchFamily="18" charset="0"/>
                <a:cs typeface="Times New Roman" panose="02020603050405020304" pitchFamily="18" charset="0"/>
              </a:rPr>
              <a:t>tflearn</a:t>
            </a:r>
            <a:endParaRPr lang="en-IN" sz="2000" b="0" dirty="0">
              <a:effectLst/>
              <a:latin typeface="Times New Roman" panose="02020603050405020304" pitchFamily="18" charset="0"/>
              <a:cs typeface="Times New Roman" panose="02020603050405020304" pitchFamily="18" charset="0"/>
            </a:endParaRPr>
          </a:p>
          <a:p>
            <a:r>
              <a:rPr lang="en-IN" sz="2000" b="0" dirty="0">
                <a:effectLst/>
                <a:latin typeface="Times New Roman" panose="02020603050405020304" pitchFamily="18" charset="0"/>
                <a:cs typeface="Times New Roman" panose="02020603050405020304" pitchFamily="18" charset="0"/>
              </a:rPr>
              <a:t>from </a:t>
            </a:r>
            <a:r>
              <a:rPr lang="en-IN" sz="2000" b="0" dirty="0" err="1">
                <a:effectLst/>
                <a:latin typeface="Times New Roman" panose="02020603050405020304" pitchFamily="18" charset="0"/>
                <a:cs typeface="Times New Roman" panose="02020603050405020304" pitchFamily="18" charset="0"/>
              </a:rPr>
              <a:t>tflearn.layers.conv</a:t>
            </a:r>
            <a:r>
              <a:rPr lang="en-IN" sz="2000" b="0" dirty="0">
                <a:effectLst/>
                <a:latin typeface="Times New Roman" panose="02020603050405020304" pitchFamily="18" charset="0"/>
                <a:cs typeface="Times New Roman" panose="02020603050405020304" pitchFamily="18" charset="0"/>
              </a:rPr>
              <a:t> import conv_2d, max_pool_2d</a:t>
            </a:r>
          </a:p>
          <a:p>
            <a:r>
              <a:rPr lang="en-IN" sz="2000" b="0" dirty="0">
                <a:effectLst/>
                <a:latin typeface="Times New Roman" panose="02020603050405020304" pitchFamily="18" charset="0"/>
                <a:cs typeface="Times New Roman" panose="02020603050405020304" pitchFamily="18" charset="0"/>
              </a:rPr>
              <a:t>from </a:t>
            </a:r>
            <a:r>
              <a:rPr lang="en-IN" sz="2000" b="0" dirty="0" err="1">
                <a:effectLst/>
                <a:latin typeface="Times New Roman" panose="02020603050405020304" pitchFamily="18" charset="0"/>
                <a:cs typeface="Times New Roman" panose="02020603050405020304" pitchFamily="18" charset="0"/>
              </a:rPr>
              <a:t>tflearn.layers.core</a:t>
            </a:r>
            <a:r>
              <a:rPr lang="en-IN" sz="2000" b="0" dirty="0">
                <a:effectLst/>
                <a:latin typeface="Times New Roman" panose="02020603050405020304" pitchFamily="18" charset="0"/>
                <a:cs typeface="Times New Roman" panose="02020603050405020304" pitchFamily="18" charset="0"/>
              </a:rPr>
              <a:t> import </a:t>
            </a:r>
            <a:r>
              <a:rPr lang="en-IN" sz="2000" b="0" dirty="0" err="1">
                <a:effectLst/>
                <a:latin typeface="Times New Roman" panose="02020603050405020304" pitchFamily="18" charset="0"/>
                <a:cs typeface="Times New Roman" panose="02020603050405020304" pitchFamily="18" charset="0"/>
              </a:rPr>
              <a:t>input_data</a:t>
            </a:r>
            <a:r>
              <a:rPr lang="en-IN" sz="2000" b="0" dirty="0">
                <a:effectLst/>
                <a:latin typeface="Times New Roman" panose="02020603050405020304" pitchFamily="18" charset="0"/>
                <a:cs typeface="Times New Roman" panose="02020603050405020304" pitchFamily="18" charset="0"/>
              </a:rPr>
              <a:t>, dropout, </a:t>
            </a:r>
            <a:r>
              <a:rPr lang="en-IN" sz="2000" b="0" dirty="0" err="1">
                <a:effectLst/>
                <a:latin typeface="Times New Roman" panose="02020603050405020304" pitchFamily="18" charset="0"/>
                <a:cs typeface="Times New Roman" panose="02020603050405020304" pitchFamily="18" charset="0"/>
              </a:rPr>
              <a:t>fully_connected</a:t>
            </a:r>
            <a:endParaRPr lang="en-IN" sz="2000" b="0" dirty="0">
              <a:effectLst/>
              <a:latin typeface="Times New Roman" panose="02020603050405020304" pitchFamily="18" charset="0"/>
              <a:cs typeface="Times New Roman" panose="02020603050405020304" pitchFamily="18" charset="0"/>
            </a:endParaRPr>
          </a:p>
          <a:p>
            <a:r>
              <a:rPr lang="en-IN" sz="2000" b="0" dirty="0">
                <a:effectLst/>
                <a:latin typeface="Times New Roman" panose="02020603050405020304" pitchFamily="18" charset="0"/>
                <a:cs typeface="Times New Roman" panose="02020603050405020304" pitchFamily="18" charset="0"/>
              </a:rPr>
              <a:t>from </a:t>
            </a:r>
            <a:r>
              <a:rPr lang="en-IN" sz="2000" b="0" dirty="0" err="1">
                <a:effectLst/>
                <a:latin typeface="Times New Roman" panose="02020603050405020304" pitchFamily="18" charset="0"/>
                <a:cs typeface="Times New Roman" panose="02020603050405020304" pitchFamily="18" charset="0"/>
              </a:rPr>
              <a:t>tflearn.layers.estimator</a:t>
            </a:r>
            <a:r>
              <a:rPr lang="en-IN" sz="2000" b="0" dirty="0">
                <a:effectLst/>
                <a:latin typeface="Times New Roman" panose="02020603050405020304" pitchFamily="18" charset="0"/>
                <a:cs typeface="Times New Roman" panose="02020603050405020304" pitchFamily="18" charset="0"/>
              </a:rPr>
              <a:t> import regression</a:t>
            </a:r>
          </a:p>
          <a:p>
            <a:r>
              <a:rPr lang="en-IN" sz="2000" b="0" dirty="0">
                <a:effectLst/>
                <a:latin typeface="Times New Roman" panose="02020603050405020304" pitchFamily="18" charset="0"/>
                <a:cs typeface="Times New Roman" panose="02020603050405020304" pitchFamily="18" charset="0"/>
              </a:rPr>
              <a:t>import </a:t>
            </a:r>
            <a:r>
              <a:rPr lang="en-IN" sz="2000" b="0" dirty="0" err="1">
                <a:effectLst/>
                <a:latin typeface="Times New Roman" panose="02020603050405020304" pitchFamily="18" charset="0"/>
                <a:cs typeface="Times New Roman" panose="02020603050405020304" pitchFamily="18" charset="0"/>
              </a:rPr>
              <a:t>tensorflow</a:t>
            </a:r>
            <a:r>
              <a:rPr lang="en-IN" sz="2000" b="0" dirty="0">
                <a:effectLst/>
                <a:latin typeface="Times New Roman" panose="02020603050405020304" pitchFamily="18" charset="0"/>
                <a:cs typeface="Times New Roman" panose="02020603050405020304" pitchFamily="18" charset="0"/>
              </a:rPr>
              <a:t> as </a:t>
            </a:r>
            <a:r>
              <a:rPr lang="en-IN" sz="2000" b="0" dirty="0" err="1">
                <a:effectLst/>
                <a:latin typeface="Times New Roman" panose="02020603050405020304" pitchFamily="18" charset="0"/>
                <a:cs typeface="Times New Roman" panose="02020603050405020304" pitchFamily="18" charset="0"/>
              </a:rPr>
              <a:t>tf</a:t>
            </a:r>
            <a:endParaRPr lang="en-IN" sz="2000" b="0" dirty="0">
              <a:effectLst/>
              <a:latin typeface="Times New Roman" panose="02020603050405020304" pitchFamily="18" charset="0"/>
              <a:cs typeface="Times New Roman" panose="02020603050405020304" pitchFamily="18" charset="0"/>
            </a:endParaRPr>
          </a:p>
          <a:p>
            <a:r>
              <a:rPr lang="en-IN" sz="2000" b="0" dirty="0">
                <a:effectLst/>
                <a:latin typeface="Times New Roman" panose="02020603050405020304" pitchFamily="18" charset="0"/>
                <a:cs typeface="Times New Roman" panose="02020603050405020304" pitchFamily="18" charset="0"/>
              </a:rPr>
              <a:t>#tf.reset_default_graph()</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convnet = </a:t>
            </a:r>
            <a:r>
              <a:rPr lang="en-IN" sz="2000" b="0" dirty="0" err="1">
                <a:effectLst/>
                <a:latin typeface="Times New Roman" panose="02020603050405020304" pitchFamily="18" charset="0"/>
                <a:cs typeface="Times New Roman" panose="02020603050405020304" pitchFamily="18" charset="0"/>
              </a:rPr>
              <a:t>input_data</a:t>
            </a:r>
            <a:r>
              <a:rPr lang="en-IN" sz="2000" b="0" dirty="0">
                <a:effectLst/>
                <a:latin typeface="Times New Roman" panose="02020603050405020304" pitchFamily="18" charset="0"/>
                <a:cs typeface="Times New Roman" panose="02020603050405020304" pitchFamily="18" charset="0"/>
              </a:rPr>
              <a:t>(shape=[None, IMG_SIZE, IMG_SIZE, 3], name='input')</a:t>
            </a:r>
          </a:p>
          <a:p>
            <a:br>
              <a:rPr lang="en-IN" sz="1800" b="0" dirty="0">
                <a:effectLst/>
                <a:latin typeface="Times New Roman" panose="02020603050405020304" pitchFamily="18" charset="0"/>
                <a:cs typeface="Times New Roman" panose="02020603050405020304" pitchFamily="18" charset="0"/>
              </a:rPr>
            </a:br>
            <a:endParaRPr lang="en-IN" sz="18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331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5E8A8-CA52-14A3-853F-4C31C91930BD}"/>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5" name="TextBox 4">
            <a:extLst>
              <a:ext uri="{FF2B5EF4-FFF2-40B4-BE49-F238E27FC236}">
                <a16:creationId xmlns:a16="http://schemas.microsoft.com/office/drawing/2014/main" id="{BC54F1A8-A40E-1CA4-E567-F9176331981E}"/>
              </a:ext>
            </a:extLst>
          </p:cNvPr>
          <p:cNvSpPr txBox="1"/>
          <p:nvPr/>
        </p:nvSpPr>
        <p:spPr>
          <a:xfrm>
            <a:off x="762000" y="533400"/>
            <a:ext cx="12069523" cy="7478970"/>
          </a:xfrm>
          <a:prstGeom prst="rect">
            <a:avLst/>
          </a:prstGeom>
          <a:noFill/>
        </p:spPr>
        <p:txBody>
          <a:bodyPr wrap="none" rtlCol="0">
            <a:spAutoFit/>
          </a:bodyPr>
          <a:lstStyle/>
          <a:p>
            <a:r>
              <a:rPr lang="en-IN" sz="2000" b="0" dirty="0">
                <a:effectLst/>
                <a:latin typeface="Times New Roman" panose="02020603050405020304" pitchFamily="18" charset="0"/>
                <a:cs typeface="Times New Roman" panose="02020603050405020304" pitchFamily="18" charset="0"/>
              </a:rPr>
              <a:t>convnet = conv_2d(convnet, 32, 3, activation='</a:t>
            </a:r>
            <a:r>
              <a:rPr lang="en-IN" sz="2000" b="0" dirty="0" err="1">
                <a:effectLst/>
                <a:latin typeface="Times New Roman" panose="02020603050405020304" pitchFamily="18" charset="0"/>
                <a:cs typeface="Times New Roman" panose="02020603050405020304" pitchFamily="18" charset="0"/>
              </a:rPr>
              <a:t>relu</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convnet = max_pool_2d(convnet, 3)</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convnet = conv_2d(convnet, 64, 3, activation='</a:t>
            </a:r>
            <a:r>
              <a:rPr lang="en-IN" sz="2000" b="0" dirty="0" err="1">
                <a:effectLst/>
                <a:latin typeface="Times New Roman" panose="02020603050405020304" pitchFamily="18" charset="0"/>
                <a:cs typeface="Times New Roman" panose="02020603050405020304" pitchFamily="18" charset="0"/>
              </a:rPr>
              <a:t>relu</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convnet = max_pool_2d(convnet, 3)</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convnet = conv_2d(convnet, 128, 3, activation='</a:t>
            </a:r>
            <a:r>
              <a:rPr lang="en-IN" sz="2000" b="0" dirty="0" err="1">
                <a:effectLst/>
                <a:latin typeface="Times New Roman" panose="02020603050405020304" pitchFamily="18" charset="0"/>
                <a:cs typeface="Times New Roman" panose="02020603050405020304" pitchFamily="18" charset="0"/>
              </a:rPr>
              <a:t>relu</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convnet = max_pool_2d(convnet, 3)</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convnet = conv_2d(convnet, 32, 3, activation='</a:t>
            </a:r>
            <a:r>
              <a:rPr lang="en-IN" sz="2000" b="0" dirty="0" err="1">
                <a:effectLst/>
                <a:latin typeface="Times New Roman" panose="02020603050405020304" pitchFamily="18" charset="0"/>
                <a:cs typeface="Times New Roman" panose="02020603050405020304" pitchFamily="18" charset="0"/>
              </a:rPr>
              <a:t>relu</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convnet = max_pool_2d(convnet, 3)</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convnet = conv_2d(convnet, 64, 3, activation='</a:t>
            </a:r>
            <a:r>
              <a:rPr lang="en-IN" sz="2000" b="0" dirty="0" err="1">
                <a:effectLst/>
                <a:latin typeface="Times New Roman" panose="02020603050405020304" pitchFamily="18" charset="0"/>
                <a:cs typeface="Times New Roman" panose="02020603050405020304" pitchFamily="18" charset="0"/>
              </a:rPr>
              <a:t>relu</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convnet = max_pool_2d(convnet, 3)</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convnet = </a:t>
            </a:r>
            <a:r>
              <a:rPr lang="en-IN" sz="2000" b="0" dirty="0" err="1">
                <a:effectLst/>
                <a:latin typeface="Times New Roman" panose="02020603050405020304" pitchFamily="18" charset="0"/>
                <a:cs typeface="Times New Roman" panose="02020603050405020304" pitchFamily="18" charset="0"/>
              </a:rPr>
              <a:t>fully_connected</a:t>
            </a:r>
            <a:r>
              <a:rPr lang="en-IN" sz="2000" b="0" dirty="0">
                <a:effectLst/>
                <a:latin typeface="Times New Roman" panose="02020603050405020304" pitchFamily="18" charset="0"/>
                <a:cs typeface="Times New Roman" panose="02020603050405020304" pitchFamily="18" charset="0"/>
              </a:rPr>
              <a:t>(convnet, 1024, activation='</a:t>
            </a:r>
            <a:r>
              <a:rPr lang="en-IN" sz="2000" b="0" dirty="0" err="1">
                <a:effectLst/>
                <a:latin typeface="Times New Roman" panose="02020603050405020304" pitchFamily="18" charset="0"/>
                <a:cs typeface="Times New Roman" panose="02020603050405020304" pitchFamily="18" charset="0"/>
              </a:rPr>
              <a:t>relu</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convnet = dropout(convnet, 0.8)</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convnet = </a:t>
            </a:r>
            <a:r>
              <a:rPr lang="en-IN" sz="2000" b="0" dirty="0" err="1">
                <a:effectLst/>
                <a:latin typeface="Times New Roman" panose="02020603050405020304" pitchFamily="18" charset="0"/>
                <a:cs typeface="Times New Roman" panose="02020603050405020304" pitchFamily="18" charset="0"/>
              </a:rPr>
              <a:t>fully_connected</a:t>
            </a:r>
            <a:r>
              <a:rPr lang="en-IN" sz="2000" b="0" dirty="0">
                <a:effectLst/>
                <a:latin typeface="Times New Roman" panose="02020603050405020304" pitchFamily="18" charset="0"/>
                <a:cs typeface="Times New Roman" panose="02020603050405020304" pitchFamily="18" charset="0"/>
              </a:rPr>
              <a:t>(convnet, 5, activation='</a:t>
            </a:r>
            <a:r>
              <a:rPr lang="en-IN" sz="2000" b="0" dirty="0" err="1">
                <a:effectLst/>
                <a:latin typeface="Times New Roman" panose="02020603050405020304" pitchFamily="18" charset="0"/>
                <a:cs typeface="Times New Roman" panose="02020603050405020304" pitchFamily="18" charset="0"/>
              </a:rPr>
              <a:t>softmax</a:t>
            </a:r>
            <a:r>
              <a:rPr lang="en-IN" sz="2000" b="0" dirty="0">
                <a:effectLst/>
                <a:latin typeface="Times New Roman" panose="02020603050405020304" pitchFamily="18" charset="0"/>
                <a:cs typeface="Times New Roman" panose="02020603050405020304" pitchFamily="18" charset="0"/>
              </a:rPr>
              <a:t>')</a:t>
            </a:r>
          </a:p>
          <a:p>
            <a:r>
              <a:rPr lang="en-IN" sz="2000" b="0" dirty="0">
                <a:effectLst/>
                <a:latin typeface="Times New Roman" panose="02020603050405020304" pitchFamily="18" charset="0"/>
                <a:cs typeface="Times New Roman" panose="02020603050405020304" pitchFamily="18" charset="0"/>
              </a:rPr>
              <a:t>convnet = regression(convnet, optimizer='</a:t>
            </a:r>
            <a:r>
              <a:rPr lang="en-IN" sz="2000" b="0" dirty="0" err="1">
                <a:effectLst/>
                <a:latin typeface="Times New Roman" panose="02020603050405020304" pitchFamily="18" charset="0"/>
                <a:cs typeface="Times New Roman" panose="02020603050405020304" pitchFamily="18" charset="0"/>
              </a:rPr>
              <a:t>adam</a:t>
            </a:r>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learning_rate</a:t>
            </a:r>
            <a:r>
              <a:rPr lang="en-IN" sz="2000" b="0" dirty="0">
                <a:effectLst/>
                <a:latin typeface="Times New Roman" panose="02020603050405020304" pitchFamily="18" charset="0"/>
                <a:cs typeface="Times New Roman" panose="02020603050405020304" pitchFamily="18" charset="0"/>
              </a:rPr>
              <a:t>=LR, loss='</a:t>
            </a:r>
            <a:r>
              <a:rPr lang="en-IN" sz="2000" b="0" dirty="0" err="1">
                <a:effectLst/>
                <a:latin typeface="Times New Roman" panose="02020603050405020304" pitchFamily="18" charset="0"/>
                <a:cs typeface="Times New Roman" panose="02020603050405020304" pitchFamily="18" charset="0"/>
              </a:rPr>
              <a:t>categorical_crossentropy</a:t>
            </a:r>
            <a:r>
              <a:rPr lang="en-IN" sz="2000" b="0" dirty="0">
                <a:effectLst/>
                <a:latin typeface="Times New Roman" panose="02020603050405020304" pitchFamily="18" charset="0"/>
                <a:cs typeface="Times New Roman" panose="02020603050405020304" pitchFamily="18" charset="0"/>
              </a:rPr>
              <a:t>', name='targets')</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model = </a:t>
            </a:r>
            <a:r>
              <a:rPr lang="en-IN" sz="2000" b="0" dirty="0" err="1">
                <a:effectLst/>
                <a:latin typeface="Times New Roman" panose="02020603050405020304" pitchFamily="18" charset="0"/>
                <a:cs typeface="Times New Roman" panose="02020603050405020304" pitchFamily="18" charset="0"/>
              </a:rPr>
              <a:t>tflearn.DNN</a:t>
            </a:r>
            <a:r>
              <a:rPr lang="en-IN" sz="2000" b="0" dirty="0">
                <a:effectLst/>
                <a:latin typeface="Times New Roman" panose="02020603050405020304" pitchFamily="18" charset="0"/>
                <a:cs typeface="Times New Roman" panose="02020603050405020304" pitchFamily="18" charset="0"/>
              </a:rPr>
              <a:t>(convnet, </a:t>
            </a:r>
            <a:r>
              <a:rPr lang="en-IN" sz="2000" b="0" dirty="0" err="1">
                <a:effectLst/>
                <a:latin typeface="Times New Roman" panose="02020603050405020304" pitchFamily="18" charset="0"/>
                <a:cs typeface="Times New Roman" panose="02020603050405020304" pitchFamily="18" charset="0"/>
              </a:rPr>
              <a:t>tensorboard_dir</a:t>
            </a:r>
            <a:r>
              <a:rPr lang="en-IN" sz="2000" b="0" dirty="0">
                <a:effectLst/>
                <a:latin typeface="Times New Roman" panose="02020603050405020304" pitchFamily="18" charset="0"/>
                <a:cs typeface="Times New Roman" panose="02020603050405020304" pitchFamily="18" charset="0"/>
              </a:rPr>
              <a:t>='log')</a:t>
            </a:r>
          </a:p>
          <a:p>
            <a:br>
              <a:rPr lang="en-IN" sz="2000" b="0" dirty="0">
                <a:effectLst/>
                <a:latin typeface="Times New Roman" panose="02020603050405020304" pitchFamily="18" charset="0"/>
                <a:cs typeface="Times New Roman" panose="02020603050405020304" pitchFamily="18" charset="0"/>
              </a:rPr>
            </a:br>
            <a:endParaRPr lang="en-IN" sz="2000" dirty="0"/>
          </a:p>
        </p:txBody>
      </p:sp>
    </p:spTree>
    <p:extLst>
      <p:ext uri="{BB962C8B-B14F-4D97-AF65-F5344CB8AC3E}">
        <p14:creationId xmlns:p14="http://schemas.microsoft.com/office/powerpoint/2010/main" val="2701127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BE08F6-8B5B-0E65-397F-BC76D474846D}"/>
              </a:ext>
            </a:extLst>
          </p:cNvPr>
          <p:cNvSpPr>
            <a:spLocks noGrp="1"/>
          </p:cNvSpPr>
          <p:nvPr>
            <p:ph type="sldNum" sz="quarter" idx="12"/>
          </p:nvPr>
        </p:nvSpPr>
        <p:spPr/>
        <p:txBody>
          <a:bodyPr/>
          <a:lstStyle/>
          <a:p>
            <a:fld id="{B6F15528-21DE-4FAA-801E-634DDDAF4B2B}" type="slidenum">
              <a:rPr lang="en-US" smtClean="0"/>
              <a:pPr/>
              <a:t>52</a:t>
            </a:fld>
            <a:endParaRPr lang="en-US"/>
          </a:p>
        </p:txBody>
      </p:sp>
      <p:sp>
        <p:nvSpPr>
          <p:cNvPr id="6" name="TextBox 5">
            <a:extLst>
              <a:ext uri="{FF2B5EF4-FFF2-40B4-BE49-F238E27FC236}">
                <a16:creationId xmlns:a16="http://schemas.microsoft.com/office/drawing/2014/main" id="{3C74F01C-C2D8-9B2D-67F2-2EDDB6AA1746}"/>
              </a:ext>
            </a:extLst>
          </p:cNvPr>
          <p:cNvSpPr txBox="1"/>
          <p:nvPr/>
        </p:nvSpPr>
        <p:spPr>
          <a:xfrm>
            <a:off x="609600" y="533400"/>
            <a:ext cx="9906000" cy="5632311"/>
          </a:xfrm>
          <a:prstGeom prst="rect">
            <a:avLst/>
          </a:prstGeom>
          <a:noFill/>
        </p:spPr>
        <p:txBody>
          <a:bodyPr wrap="square">
            <a:spAutoFit/>
          </a:bodyPr>
          <a:lstStyle/>
          <a:p>
            <a:r>
              <a:rPr lang="en-IN" sz="2000" b="0" dirty="0">
                <a:effectLst/>
                <a:latin typeface="Times New Roman" panose="02020603050405020304" pitchFamily="18" charset="0"/>
                <a:cs typeface="Times New Roman" panose="02020603050405020304" pitchFamily="18" charset="0"/>
              </a:rPr>
              <a:t>if </a:t>
            </a:r>
            <a:r>
              <a:rPr lang="en-IN" sz="2000" b="0" dirty="0" err="1">
                <a:effectLst/>
                <a:latin typeface="Times New Roman" panose="02020603050405020304" pitchFamily="18" charset="0"/>
                <a:cs typeface="Times New Roman" panose="02020603050405020304" pitchFamily="18" charset="0"/>
              </a:rPr>
              <a:t>os.path.exists</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meta'.format</a:t>
            </a:r>
            <a:r>
              <a:rPr lang="en-IN" sz="2000" b="0" dirty="0">
                <a:effectLst/>
                <a:latin typeface="Times New Roman" panose="02020603050405020304" pitchFamily="18" charset="0"/>
                <a:cs typeface="Times New Roman" panose="02020603050405020304" pitchFamily="18" charset="0"/>
              </a:rPr>
              <a:t>(MODEL_NAME)):</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model.load</a:t>
            </a:r>
            <a:r>
              <a:rPr lang="en-IN" sz="2000" b="0" dirty="0">
                <a:effectLst/>
                <a:latin typeface="Times New Roman" panose="02020603050405020304" pitchFamily="18" charset="0"/>
                <a:cs typeface="Times New Roman" panose="02020603050405020304" pitchFamily="18" charset="0"/>
              </a:rPr>
              <a:t>(MODEL_NAME)</a:t>
            </a:r>
          </a:p>
          <a:p>
            <a:r>
              <a:rPr lang="en-IN" sz="2000" b="0" dirty="0">
                <a:effectLst/>
                <a:latin typeface="Times New Roman" panose="02020603050405020304" pitchFamily="18" charset="0"/>
                <a:cs typeface="Times New Roman" panose="02020603050405020304" pitchFamily="18" charset="0"/>
              </a:rPr>
              <a:t>    print('model loaded!')</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train = </a:t>
            </a:r>
            <a:r>
              <a:rPr lang="en-IN" sz="2000" b="0" dirty="0" err="1">
                <a:effectLst/>
                <a:latin typeface="Times New Roman" panose="02020603050405020304" pitchFamily="18" charset="0"/>
                <a:cs typeface="Times New Roman" panose="02020603050405020304" pitchFamily="18" charset="0"/>
              </a:rPr>
              <a:t>train_data</a:t>
            </a:r>
            <a:r>
              <a:rPr lang="en-IN" sz="2000" b="0" dirty="0">
                <a:effectLst/>
                <a:latin typeface="Times New Roman" panose="02020603050405020304" pitchFamily="18" charset="0"/>
                <a:cs typeface="Times New Roman" panose="02020603050405020304" pitchFamily="18" charset="0"/>
              </a:rPr>
              <a:t>[:-1]</a:t>
            </a:r>
          </a:p>
          <a:p>
            <a:r>
              <a:rPr lang="en-IN" sz="2000" b="0" dirty="0">
                <a:effectLst/>
                <a:latin typeface="Times New Roman" panose="02020603050405020304" pitchFamily="18" charset="0"/>
                <a:cs typeface="Times New Roman" panose="02020603050405020304" pitchFamily="18" charset="0"/>
              </a:rPr>
              <a:t>test = </a:t>
            </a:r>
            <a:r>
              <a:rPr lang="en-IN" sz="2000" b="0" dirty="0" err="1">
                <a:effectLst/>
                <a:latin typeface="Times New Roman" panose="02020603050405020304" pitchFamily="18" charset="0"/>
                <a:cs typeface="Times New Roman" panose="02020603050405020304" pitchFamily="18" charset="0"/>
              </a:rPr>
              <a:t>train_data</a:t>
            </a:r>
            <a:r>
              <a:rPr lang="en-IN" sz="2000" b="0" dirty="0">
                <a:effectLst/>
                <a:latin typeface="Times New Roman" panose="02020603050405020304" pitchFamily="18" charset="0"/>
                <a:cs typeface="Times New Roman" panose="02020603050405020304" pitchFamily="18" charset="0"/>
              </a:rPr>
              <a:t>[:-10]</a:t>
            </a:r>
          </a:p>
          <a:p>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X = </a:t>
            </a:r>
            <a:r>
              <a:rPr lang="en-IN" sz="2000" b="0" dirty="0" err="1">
                <a:effectLst/>
                <a:latin typeface="Times New Roman" panose="02020603050405020304" pitchFamily="18" charset="0"/>
                <a:cs typeface="Times New Roman" panose="02020603050405020304" pitchFamily="18" charset="0"/>
              </a:rPr>
              <a:t>np.array</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i</a:t>
            </a:r>
            <a:r>
              <a:rPr lang="en-IN" sz="2000" b="0" dirty="0">
                <a:effectLst/>
                <a:latin typeface="Times New Roman" panose="02020603050405020304" pitchFamily="18" charset="0"/>
                <a:cs typeface="Times New Roman" panose="02020603050405020304" pitchFamily="18" charset="0"/>
              </a:rPr>
              <a:t>[0] for </a:t>
            </a:r>
            <a:r>
              <a:rPr lang="en-IN" sz="2000" b="0" dirty="0" err="1">
                <a:effectLst/>
                <a:latin typeface="Times New Roman" panose="02020603050405020304" pitchFamily="18" charset="0"/>
                <a:cs typeface="Times New Roman" panose="02020603050405020304" pitchFamily="18" charset="0"/>
              </a:rPr>
              <a:t>i</a:t>
            </a:r>
            <a:r>
              <a:rPr lang="en-IN" sz="2000" b="0" dirty="0">
                <a:effectLst/>
                <a:latin typeface="Times New Roman" panose="02020603050405020304" pitchFamily="18" charset="0"/>
                <a:cs typeface="Times New Roman" panose="02020603050405020304" pitchFamily="18" charset="0"/>
              </a:rPr>
              <a:t> in train]).reshape(-1,IMG_SIZE,IMG_SIZE,3)</a:t>
            </a:r>
          </a:p>
          <a:p>
            <a:r>
              <a:rPr lang="en-IN" sz="2000" b="0" dirty="0">
                <a:effectLst/>
                <a:latin typeface="Times New Roman" panose="02020603050405020304" pitchFamily="18" charset="0"/>
                <a:cs typeface="Times New Roman" panose="02020603050405020304" pitchFamily="18" charset="0"/>
              </a:rPr>
              <a:t>Y = [</a:t>
            </a:r>
            <a:r>
              <a:rPr lang="en-IN" sz="2000" b="0" dirty="0" err="1">
                <a:effectLst/>
                <a:latin typeface="Times New Roman" panose="02020603050405020304" pitchFamily="18" charset="0"/>
                <a:cs typeface="Times New Roman" panose="02020603050405020304" pitchFamily="18" charset="0"/>
              </a:rPr>
              <a:t>i</a:t>
            </a:r>
            <a:r>
              <a:rPr lang="en-IN" sz="2000" b="0" dirty="0">
                <a:effectLst/>
                <a:latin typeface="Times New Roman" panose="02020603050405020304" pitchFamily="18" charset="0"/>
                <a:cs typeface="Times New Roman" panose="02020603050405020304" pitchFamily="18" charset="0"/>
              </a:rPr>
              <a:t>[1] for </a:t>
            </a:r>
            <a:r>
              <a:rPr lang="en-IN" sz="2000" b="0" dirty="0" err="1">
                <a:effectLst/>
                <a:latin typeface="Times New Roman" panose="02020603050405020304" pitchFamily="18" charset="0"/>
                <a:cs typeface="Times New Roman" panose="02020603050405020304" pitchFamily="18" charset="0"/>
              </a:rPr>
              <a:t>i</a:t>
            </a:r>
            <a:r>
              <a:rPr lang="en-IN" sz="2000" b="0" dirty="0">
                <a:effectLst/>
                <a:latin typeface="Times New Roman" panose="02020603050405020304" pitchFamily="18" charset="0"/>
                <a:cs typeface="Times New Roman" panose="02020603050405020304" pitchFamily="18" charset="0"/>
              </a:rPr>
              <a:t> in train]</a:t>
            </a:r>
          </a:p>
          <a:p>
            <a:r>
              <a:rPr lang="en-IN" sz="2000" b="0" dirty="0">
                <a:effectLst/>
                <a:latin typeface="Times New Roman" panose="02020603050405020304" pitchFamily="18" charset="0"/>
                <a:cs typeface="Times New Roman" panose="02020603050405020304" pitchFamily="18" charset="0"/>
              </a:rPr>
              <a:t>print(</a:t>
            </a:r>
            <a:r>
              <a:rPr lang="en-IN" sz="2000" b="0" dirty="0" err="1">
                <a:effectLst/>
                <a:latin typeface="Times New Roman" panose="02020603050405020304" pitchFamily="18" charset="0"/>
                <a:cs typeface="Times New Roman" panose="02020603050405020304" pitchFamily="18" charset="0"/>
              </a:rPr>
              <a:t>X.shape</a:t>
            </a:r>
            <a:r>
              <a:rPr lang="en-IN" sz="2000" b="0" dirty="0">
                <a:effectLst/>
                <a:latin typeface="Times New Roman" panose="02020603050405020304" pitchFamily="18" charset="0"/>
                <a:cs typeface="Times New Roman" panose="02020603050405020304" pitchFamily="18" charset="0"/>
              </a:rPr>
              <a:t>)</a:t>
            </a:r>
          </a:p>
          <a:p>
            <a:r>
              <a:rPr lang="en-IN" sz="2000" b="0" dirty="0" err="1">
                <a:effectLst/>
                <a:latin typeface="Times New Roman" panose="02020603050405020304" pitchFamily="18" charset="0"/>
                <a:cs typeface="Times New Roman" panose="02020603050405020304" pitchFamily="18" charset="0"/>
              </a:rPr>
              <a:t>test_x</a:t>
            </a:r>
            <a:r>
              <a:rPr lang="en-IN" sz="2000" b="0" dirty="0">
                <a:effectLst/>
                <a:latin typeface="Times New Roman" panose="02020603050405020304" pitchFamily="18" charset="0"/>
                <a:cs typeface="Times New Roman" panose="02020603050405020304" pitchFamily="18" charset="0"/>
              </a:rPr>
              <a:t> = </a:t>
            </a:r>
            <a:r>
              <a:rPr lang="en-IN" sz="2000" b="0" dirty="0" err="1">
                <a:effectLst/>
                <a:latin typeface="Times New Roman" panose="02020603050405020304" pitchFamily="18" charset="0"/>
                <a:cs typeface="Times New Roman" panose="02020603050405020304" pitchFamily="18" charset="0"/>
              </a:rPr>
              <a:t>np.array</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i</a:t>
            </a:r>
            <a:r>
              <a:rPr lang="en-IN" sz="2000" b="0" dirty="0">
                <a:effectLst/>
                <a:latin typeface="Times New Roman" panose="02020603050405020304" pitchFamily="18" charset="0"/>
                <a:cs typeface="Times New Roman" panose="02020603050405020304" pitchFamily="18" charset="0"/>
              </a:rPr>
              <a:t>[0] for </a:t>
            </a:r>
            <a:r>
              <a:rPr lang="en-IN" sz="2000" b="0" dirty="0" err="1">
                <a:effectLst/>
                <a:latin typeface="Times New Roman" panose="02020603050405020304" pitchFamily="18" charset="0"/>
                <a:cs typeface="Times New Roman" panose="02020603050405020304" pitchFamily="18" charset="0"/>
              </a:rPr>
              <a:t>i</a:t>
            </a:r>
            <a:r>
              <a:rPr lang="en-IN" sz="2000" b="0" dirty="0">
                <a:effectLst/>
                <a:latin typeface="Times New Roman" panose="02020603050405020304" pitchFamily="18" charset="0"/>
                <a:cs typeface="Times New Roman" panose="02020603050405020304" pitchFamily="18" charset="0"/>
              </a:rPr>
              <a:t> in test]).reshape(-1,IMG_SIZE,IMG_SIZE,3)</a:t>
            </a:r>
          </a:p>
          <a:p>
            <a:r>
              <a:rPr lang="en-IN" sz="2000" b="0" dirty="0" err="1">
                <a:effectLst/>
                <a:latin typeface="Times New Roman" panose="02020603050405020304" pitchFamily="18" charset="0"/>
                <a:cs typeface="Times New Roman" panose="02020603050405020304" pitchFamily="18" charset="0"/>
              </a:rPr>
              <a:t>test_y</a:t>
            </a:r>
            <a:r>
              <a:rPr lang="en-IN" sz="2000" b="0" dirty="0">
                <a:effectLst/>
                <a:latin typeface="Times New Roman" panose="02020603050405020304" pitchFamily="18" charset="0"/>
                <a:cs typeface="Times New Roman" panose="02020603050405020304" pitchFamily="18" charset="0"/>
              </a:rPr>
              <a:t> = [</a:t>
            </a:r>
            <a:r>
              <a:rPr lang="en-IN" sz="2000" b="0" dirty="0" err="1">
                <a:effectLst/>
                <a:latin typeface="Times New Roman" panose="02020603050405020304" pitchFamily="18" charset="0"/>
                <a:cs typeface="Times New Roman" panose="02020603050405020304" pitchFamily="18" charset="0"/>
              </a:rPr>
              <a:t>i</a:t>
            </a:r>
            <a:r>
              <a:rPr lang="en-IN" sz="2000" b="0" dirty="0">
                <a:effectLst/>
                <a:latin typeface="Times New Roman" panose="02020603050405020304" pitchFamily="18" charset="0"/>
                <a:cs typeface="Times New Roman" panose="02020603050405020304" pitchFamily="18" charset="0"/>
              </a:rPr>
              <a:t>[1] for </a:t>
            </a:r>
            <a:r>
              <a:rPr lang="en-IN" sz="2000" b="0" dirty="0" err="1">
                <a:effectLst/>
                <a:latin typeface="Times New Roman" panose="02020603050405020304" pitchFamily="18" charset="0"/>
                <a:cs typeface="Times New Roman" panose="02020603050405020304" pitchFamily="18" charset="0"/>
              </a:rPr>
              <a:t>i</a:t>
            </a:r>
            <a:r>
              <a:rPr lang="en-IN" sz="2000" b="0" dirty="0">
                <a:effectLst/>
                <a:latin typeface="Times New Roman" panose="02020603050405020304" pitchFamily="18" charset="0"/>
                <a:cs typeface="Times New Roman" panose="02020603050405020304" pitchFamily="18" charset="0"/>
              </a:rPr>
              <a:t> in test]</a:t>
            </a:r>
          </a:p>
          <a:p>
            <a:r>
              <a:rPr lang="en-IN" sz="2000" b="0" dirty="0">
                <a:effectLst/>
                <a:latin typeface="Times New Roman" panose="02020603050405020304" pitchFamily="18" charset="0"/>
                <a:cs typeface="Times New Roman" panose="02020603050405020304" pitchFamily="18" charset="0"/>
              </a:rPr>
              <a:t>print(</a:t>
            </a:r>
            <a:r>
              <a:rPr lang="en-IN" sz="2000" b="0" dirty="0" err="1">
                <a:effectLst/>
                <a:latin typeface="Times New Roman" panose="02020603050405020304" pitchFamily="18" charset="0"/>
                <a:cs typeface="Times New Roman" panose="02020603050405020304" pitchFamily="18" charset="0"/>
              </a:rPr>
              <a:t>test_x.shape</a:t>
            </a:r>
            <a:r>
              <a:rPr lang="en-IN" sz="2000" b="0" dirty="0">
                <a:effectLst/>
                <a:latin typeface="Times New Roman" panose="02020603050405020304" pitchFamily="18" charset="0"/>
                <a:cs typeface="Times New Roman" panose="02020603050405020304" pitchFamily="18" charset="0"/>
              </a:rPr>
              <a:t>)</a:t>
            </a:r>
          </a:p>
          <a:p>
            <a:br>
              <a:rPr lang="en-IN" sz="2000" b="0" dirty="0">
                <a:effectLst/>
                <a:latin typeface="Times New Roman" panose="02020603050405020304" pitchFamily="18" charset="0"/>
                <a:cs typeface="Times New Roman" panose="02020603050405020304" pitchFamily="18" charset="0"/>
              </a:rPr>
            </a:br>
            <a:r>
              <a:rPr lang="en-IN" sz="2000" b="0" dirty="0" err="1">
                <a:effectLst/>
                <a:latin typeface="Times New Roman" panose="02020603050405020304" pitchFamily="18" charset="0"/>
                <a:cs typeface="Times New Roman" panose="02020603050405020304" pitchFamily="18" charset="0"/>
              </a:rPr>
              <a:t>model.fit</a:t>
            </a:r>
            <a:r>
              <a:rPr lang="en-IN" sz="2000" b="0" dirty="0">
                <a:effectLst/>
                <a:latin typeface="Times New Roman" panose="02020603050405020304" pitchFamily="18" charset="0"/>
                <a:cs typeface="Times New Roman" panose="02020603050405020304" pitchFamily="18" charset="0"/>
              </a:rPr>
              <a:t>({'input': X}, {'targets': Y},</a:t>
            </a:r>
            <a:r>
              <a:rPr lang="en-IN" sz="2000" b="0" dirty="0" err="1">
                <a:effectLst/>
                <a:latin typeface="Times New Roman" panose="02020603050405020304" pitchFamily="18" charset="0"/>
                <a:cs typeface="Times New Roman" panose="02020603050405020304" pitchFamily="18" charset="0"/>
              </a:rPr>
              <a:t>n_epoch</a:t>
            </a:r>
            <a:r>
              <a:rPr lang="en-IN" sz="2000" b="0" dirty="0">
                <a:effectLst/>
                <a:latin typeface="Times New Roman" panose="02020603050405020304" pitchFamily="18" charset="0"/>
                <a:cs typeface="Times New Roman" panose="02020603050405020304" pitchFamily="18" charset="0"/>
              </a:rPr>
              <a:t>=100, </a:t>
            </a:r>
            <a:r>
              <a:rPr lang="en-IN" sz="2000" b="0" dirty="0" err="1">
                <a:effectLst/>
                <a:latin typeface="Times New Roman" panose="02020603050405020304" pitchFamily="18" charset="0"/>
                <a:cs typeface="Times New Roman" panose="02020603050405020304" pitchFamily="18" charset="0"/>
              </a:rPr>
              <a:t>validation_set</a:t>
            </a:r>
            <a:r>
              <a:rPr lang="en-IN" sz="2000" b="0" dirty="0">
                <a:effectLst/>
                <a:latin typeface="Times New Roman" panose="02020603050405020304" pitchFamily="18" charset="0"/>
                <a:cs typeface="Times New Roman" panose="02020603050405020304" pitchFamily="18" charset="0"/>
              </a:rPr>
              <a:t>=({'input': </a:t>
            </a:r>
            <a:r>
              <a:rPr lang="en-IN" sz="2000" b="0" dirty="0" err="1">
                <a:effectLst/>
                <a:latin typeface="Times New Roman" panose="02020603050405020304" pitchFamily="18" charset="0"/>
                <a:cs typeface="Times New Roman" panose="02020603050405020304" pitchFamily="18" charset="0"/>
              </a:rPr>
              <a:t>test_x</a:t>
            </a:r>
            <a:r>
              <a:rPr lang="en-IN" sz="2000" b="0" dirty="0">
                <a:effectLst/>
                <a:latin typeface="Times New Roman" panose="02020603050405020304" pitchFamily="18" charset="0"/>
                <a:cs typeface="Times New Roman" panose="02020603050405020304" pitchFamily="18" charset="0"/>
              </a:rPr>
              <a:t>}, {'targets': </a:t>
            </a:r>
            <a:r>
              <a:rPr lang="en-IN" sz="2000" b="0" dirty="0" err="1">
                <a:effectLst/>
                <a:latin typeface="Times New Roman" panose="02020603050405020304" pitchFamily="18" charset="0"/>
                <a:cs typeface="Times New Roman" panose="02020603050405020304" pitchFamily="18" charset="0"/>
              </a:rPr>
              <a:t>test_y</a:t>
            </a:r>
            <a:r>
              <a:rPr lang="en-IN" sz="2000" b="0" dirty="0">
                <a:effectLst/>
                <a:latin typeface="Times New Roman" panose="02020603050405020304" pitchFamily="18" charset="0"/>
                <a:cs typeface="Times New Roman" panose="02020603050405020304" pitchFamily="18" charset="0"/>
              </a:rPr>
              <a:t>}),</a:t>
            </a:r>
            <a:r>
              <a:rPr lang="en-IN" sz="2000" b="0" dirty="0" err="1">
                <a:effectLst/>
                <a:latin typeface="Times New Roman" panose="02020603050405020304" pitchFamily="18" charset="0"/>
                <a:cs typeface="Times New Roman" panose="02020603050405020304" pitchFamily="18" charset="0"/>
              </a:rPr>
              <a:t>snapshot_step</a:t>
            </a:r>
            <a:r>
              <a:rPr lang="en-IN" sz="2000" b="0" dirty="0">
                <a:effectLst/>
                <a:latin typeface="Times New Roman" panose="02020603050405020304" pitchFamily="18" charset="0"/>
                <a:cs typeface="Times New Roman" panose="02020603050405020304" pitchFamily="18" charset="0"/>
              </a:rPr>
              <a:t>=500, </a:t>
            </a:r>
            <a:r>
              <a:rPr lang="en-IN" sz="2000" b="0" dirty="0" err="1">
                <a:effectLst/>
                <a:latin typeface="Times New Roman" panose="02020603050405020304" pitchFamily="18" charset="0"/>
                <a:cs typeface="Times New Roman" panose="02020603050405020304" pitchFamily="18" charset="0"/>
              </a:rPr>
              <a:t>show_metric</a:t>
            </a:r>
            <a:r>
              <a:rPr lang="en-IN" sz="2000" b="0" dirty="0">
                <a:effectLst/>
                <a:latin typeface="Times New Roman" panose="02020603050405020304" pitchFamily="18" charset="0"/>
                <a:cs typeface="Times New Roman" panose="02020603050405020304" pitchFamily="18" charset="0"/>
              </a:rPr>
              <a:t>=True, </a:t>
            </a:r>
            <a:r>
              <a:rPr lang="en-IN" sz="2000" b="0" dirty="0" err="1">
                <a:effectLst/>
                <a:latin typeface="Times New Roman" panose="02020603050405020304" pitchFamily="18" charset="0"/>
                <a:cs typeface="Times New Roman" panose="02020603050405020304" pitchFamily="18" charset="0"/>
              </a:rPr>
              <a:t>run_id</a:t>
            </a:r>
            <a:r>
              <a:rPr lang="en-IN" sz="2000" b="0" dirty="0">
                <a:effectLst/>
                <a:latin typeface="Times New Roman" panose="02020603050405020304" pitchFamily="18" charset="0"/>
                <a:cs typeface="Times New Roman" panose="02020603050405020304" pitchFamily="18" charset="0"/>
              </a:rPr>
              <a:t>=MODEL_NAME)</a:t>
            </a:r>
          </a:p>
          <a:p>
            <a:br>
              <a:rPr lang="en-IN" sz="2000" b="0" dirty="0">
                <a:effectLst/>
                <a:latin typeface="Times New Roman" panose="02020603050405020304" pitchFamily="18" charset="0"/>
                <a:cs typeface="Times New Roman" panose="02020603050405020304" pitchFamily="18" charset="0"/>
              </a:rPr>
            </a:br>
            <a:r>
              <a:rPr lang="en-IN" sz="2000" b="0" dirty="0" err="1">
                <a:effectLst/>
                <a:latin typeface="Times New Roman" panose="02020603050405020304" pitchFamily="18" charset="0"/>
                <a:cs typeface="Times New Roman" panose="02020603050405020304" pitchFamily="18" charset="0"/>
              </a:rPr>
              <a:t>model.save</a:t>
            </a:r>
            <a:r>
              <a:rPr lang="en-IN" sz="2000" b="0" dirty="0">
                <a:effectLst/>
                <a:latin typeface="Times New Roman" panose="02020603050405020304" pitchFamily="18" charset="0"/>
                <a:cs typeface="Times New Roman" panose="02020603050405020304" pitchFamily="18" charset="0"/>
              </a:rPr>
              <a:t>(MODEL_NAME)</a:t>
            </a:r>
            <a:endParaRPr lang="en-IN" sz="2000" dirty="0"/>
          </a:p>
        </p:txBody>
      </p:sp>
    </p:spTree>
    <p:extLst>
      <p:ext uri="{BB962C8B-B14F-4D97-AF65-F5344CB8AC3E}">
        <p14:creationId xmlns:p14="http://schemas.microsoft.com/office/powerpoint/2010/main" val="677110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3CEEF-2FE8-B4ED-5905-F204B26DC0AE}"/>
              </a:ext>
            </a:extLst>
          </p:cNvPr>
          <p:cNvSpPr txBox="1"/>
          <p:nvPr/>
        </p:nvSpPr>
        <p:spPr>
          <a:xfrm>
            <a:off x="533400" y="0"/>
            <a:ext cx="12526108" cy="8710077"/>
          </a:xfrm>
          <a:prstGeom prst="rect">
            <a:avLst/>
          </a:prstGeom>
          <a:noFill/>
        </p:spPr>
        <p:txBody>
          <a:bodyPr wrap="square">
            <a:spAutoFit/>
          </a:bodyPr>
          <a:lstStyle/>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2.Testing the data</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b="0" dirty="0">
                <a:effectLst/>
                <a:latin typeface="Times New Roman" panose="02020603050405020304" pitchFamily="18" charset="0"/>
                <a:cs typeface="Times New Roman" panose="02020603050405020304" pitchFamily="18" charset="0"/>
              </a:rPr>
              <a:t>import </a:t>
            </a:r>
            <a:r>
              <a:rPr lang="en-IN" sz="2000" b="0" dirty="0" err="1">
                <a:effectLst/>
                <a:latin typeface="Times New Roman" panose="02020603050405020304" pitchFamily="18" charset="0"/>
                <a:cs typeface="Times New Roman" panose="02020603050405020304" pitchFamily="18" charset="0"/>
              </a:rPr>
              <a:t>shutil</a:t>
            </a:r>
            <a:endParaRPr lang="en-IN" sz="2000" b="0" dirty="0">
              <a:effectLst/>
              <a:latin typeface="Times New Roman" panose="02020603050405020304" pitchFamily="18" charset="0"/>
              <a:cs typeface="Times New Roman" panose="02020603050405020304" pitchFamily="18" charset="0"/>
            </a:endParaRPr>
          </a:p>
          <a:p>
            <a:r>
              <a:rPr lang="en-IN" sz="2000" b="0" dirty="0">
                <a:effectLst/>
                <a:latin typeface="Times New Roman" panose="02020603050405020304" pitchFamily="18" charset="0"/>
                <a:cs typeface="Times New Roman" panose="02020603050405020304" pitchFamily="18" charset="0"/>
              </a:rPr>
              <a:t>import </a:t>
            </a:r>
            <a:r>
              <a:rPr lang="en-IN" sz="2000" b="0" dirty="0" err="1">
                <a:effectLst/>
                <a:latin typeface="Times New Roman" panose="02020603050405020304" pitchFamily="18" charset="0"/>
                <a:cs typeface="Times New Roman" panose="02020603050405020304" pitchFamily="18" charset="0"/>
              </a:rPr>
              <a:t>os</a:t>
            </a:r>
            <a:endParaRPr lang="en-IN" sz="2000" b="0" dirty="0">
              <a:effectLst/>
              <a:latin typeface="Times New Roman" panose="02020603050405020304" pitchFamily="18" charset="0"/>
              <a:cs typeface="Times New Roman" panose="02020603050405020304" pitchFamily="18" charset="0"/>
            </a:endParaRPr>
          </a:p>
          <a:p>
            <a:r>
              <a:rPr lang="en-IN" sz="2000" b="0" dirty="0">
                <a:effectLst/>
                <a:latin typeface="Times New Roman" panose="02020603050405020304" pitchFamily="18" charset="0"/>
                <a:cs typeface="Times New Roman" panose="02020603050405020304" pitchFamily="18" charset="0"/>
              </a:rPr>
              <a:t>import sys</a:t>
            </a:r>
          </a:p>
          <a:p>
            <a:r>
              <a:rPr lang="en-IN" sz="2000" b="0" dirty="0">
                <a:effectLst/>
                <a:latin typeface="Times New Roman" panose="02020603050405020304" pitchFamily="18" charset="0"/>
                <a:cs typeface="Times New Roman" panose="02020603050405020304" pitchFamily="18" charset="0"/>
              </a:rPr>
              <a:t>from flask import Flask, </a:t>
            </a:r>
            <a:r>
              <a:rPr lang="en-IN" sz="2000" b="0" dirty="0" err="1">
                <a:effectLst/>
                <a:latin typeface="Times New Roman" panose="02020603050405020304" pitchFamily="18" charset="0"/>
                <a:cs typeface="Times New Roman" panose="02020603050405020304" pitchFamily="18" charset="0"/>
              </a:rPr>
              <a:t>render_template</a:t>
            </a:r>
            <a:r>
              <a:rPr lang="en-IN" sz="2000" b="0" dirty="0">
                <a:effectLst/>
                <a:latin typeface="Times New Roman" panose="02020603050405020304" pitchFamily="18" charset="0"/>
                <a:cs typeface="Times New Roman" panose="02020603050405020304" pitchFamily="18" charset="0"/>
              </a:rPr>
              <a:t>, request</a:t>
            </a:r>
          </a:p>
          <a:p>
            <a:r>
              <a:rPr lang="en-IN" sz="2000" b="0" dirty="0">
                <a:effectLst/>
                <a:latin typeface="Times New Roman" panose="02020603050405020304" pitchFamily="18" charset="0"/>
                <a:cs typeface="Times New Roman" panose="02020603050405020304" pitchFamily="18" charset="0"/>
              </a:rPr>
              <a:t>import cv2  # working with, mainly resizing, images</a:t>
            </a:r>
          </a:p>
          <a:p>
            <a:r>
              <a:rPr lang="en-IN" sz="2000" b="0" dirty="0">
                <a:effectLst/>
                <a:latin typeface="Times New Roman" panose="02020603050405020304" pitchFamily="18" charset="0"/>
                <a:cs typeface="Times New Roman" panose="02020603050405020304" pitchFamily="18" charset="0"/>
              </a:rPr>
              <a:t>import </a:t>
            </a:r>
            <a:r>
              <a:rPr lang="en-IN" sz="2000" b="0" dirty="0" err="1">
                <a:effectLst/>
                <a:latin typeface="Times New Roman" panose="02020603050405020304" pitchFamily="18" charset="0"/>
                <a:cs typeface="Times New Roman" panose="02020603050405020304" pitchFamily="18" charset="0"/>
              </a:rPr>
              <a:t>numpy</a:t>
            </a:r>
            <a:r>
              <a:rPr lang="en-IN" sz="2000" b="0" dirty="0">
                <a:effectLst/>
                <a:latin typeface="Times New Roman" panose="02020603050405020304" pitchFamily="18" charset="0"/>
                <a:cs typeface="Times New Roman" panose="02020603050405020304" pitchFamily="18" charset="0"/>
              </a:rPr>
              <a:t> as np  # dealing with arrays</a:t>
            </a:r>
          </a:p>
          <a:p>
            <a:r>
              <a:rPr lang="en-IN" sz="2000" b="0" dirty="0">
                <a:effectLst/>
                <a:latin typeface="Times New Roman" panose="02020603050405020304" pitchFamily="18" charset="0"/>
                <a:cs typeface="Times New Roman" panose="02020603050405020304" pitchFamily="18" charset="0"/>
              </a:rPr>
              <a:t>import </a:t>
            </a:r>
            <a:r>
              <a:rPr lang="en-IN" sz="2000" b="0" dirty="0" err="1">
                <a:effectLst/>
                <a:latin typeface="Times New Roman" panose="02020603050405020304" pitchFamily="18" charset="0"/>
                <a:cs typeface="Times New Roman" panose="02020603050405020304" pitchFamily="18" charset="0"/>
              </a:rPr>
              <a:t>os</a:t>
            </a:r>
            <a:r>
              <a:rPr lang="en-IN" sz="2000" b="0" dirty="0">
                <a:effectLst/>
                <a:latin typeface="Times New Roman" panose="02020603050405020304" pitchFamily="18" charset="0"/>
                <a:cs typeface="Times New Roman" panose="02020603050405020304" pitchFamily="18" charset="0"/>
              </a:rPr>
              <a:t>  # dealing with directories</a:t>
            </a:r>
          </a:p>
          <a:p>
            <a:r>
              <a:rPr lang="en-IN" sz="2000" b="0" dirty="0">
                <a:effectLst/>
                <a:latin typeface="Times New Roman" panose="02020603050405020304" pitchFamily="18" charset="0"/>
                <a:cs typeface="Times New Roman" panose="02020603050405020304" pitchFamily="18" charset="0"/>
              </a:rPr>
              <a:t>from random import shuffle  # mixing up or currently ordered data that might lead our network astray in training.</a:t>
            </a:r>
          </a:p>
          <a:p>
            <a:r>
              <a:rPr lang="en-IN" sz="2000" b="0" dirty="0">
                <a:effectLst/>
                <a:latin typeface="Times New Roman" panose="02020603050405020304" pitchFamily="18" charset="0"/>
                <a:cs typeface="Times New Roman" panose="02020603050405020304" pitchFamily="18" charset="0"/>
              </a:rPr>
              <a:t>from </a:t>
            </a:r>
            <a:r>
              <a:rPr lang="en-IN" sz="2000" b="0" dirty="0" err="1">
                <a:effectLst/>
                <a:latin typeface="Times New Roman" panose="02020603050405020304" pitchFamily="18" charset="0"/>
                <a:cs typeface="Times New Roman" panose="02020603050405020304" pitchFamily="18" charset="0"/>
              </a:rPr>
              <a:t>tqdm</a:t>
            </a:r>
            <a:r>
              <a:rPr lang="en-IN" sz="2000" b="0" dirty="0">
                <a:effectLst/>
                <a:latin typeface="Times New Roman" panose="02020603050405020304" pitchFamily="18" charset="0"/>
                <a:cs typeface="Times New Roman" panose="02020603050405020304" pitchFamily="18" charset="0"/>
              </a:rPr>
              <a:t> import \</a:t>
            </a:r>
          </a:p>
          <a:p>
            <a:r>
              <a:rPr lang="en-IN" sz="2000" b="0" dirty="0">
                <a:effectLst/>
                <a:latin typeface="Times New Roman" panose="02020603050405020304" pitchFamily="18" charset="0"/>
                <a:cs typeface="Times New Roman" panose="02020603050405020304" pitchFamily="18" charset="0"/>
              </a:rPr>
              <a:t>    </a:t>
            </a:r>
            <a:r>
              <a:rPr lang="en-IN" sz="2000" b="0" dirty="0" err="1">
                <a:effectLst/>
                <a:latin typeface="Times New Roman" panose="02020603050405020304" pitchFamily="18" charset="0"/>
                <a:cs typeface="Times New Roman" panose="02020603050405020304" pitchFamily="18" charset="0"/>
              </a:rPr>
              <a:t>tqdm</a:t>
            </a:r>
            <a:r>
              <a:rPr lang="en-IN" sz="2000" b="0" dirty="0">
                <a:effectLst/>
                <a:latin typeface="Times New Roman" panose="02020603050405020304" pitchFamily="18" charset="0"/>
                <a:cs typeface="Times New Roman" panose="02020603050405020304" pitchFamily="18" charset="0"/>
              </a:rPr>
              <a:t>  # a nice pretty percentage bar for tasks. Thanks to viewer Daniel BA1/4hler for this suggestion</a:t>
            </a:r>
          </a:p>
          <a:p>
            <a:r>
              <a:rPr lang="en-IN" sz="2000" b="0" dirty="0">
                <a:effectLst/>
                <a:latin typeface="Times New Roman" panose="02020603050405020304" pitchFamily="18" charset="0"/>
                <a:cs typeface="Times New Roman" panose="02020603050405020304" pitchFamily="18" charset="0"/>
              </a:rPr>
              <a:t>import </a:t>
            </a:r>
            <a:r>
              <a:rPr lang="en-IN" sz="2000" b="0" dirty="0" err="1">
                <a:effectLst/>
                <a:latin typeface="Times New Roman" panose="02020603050405020304" pitchFamily="18" charset="0"/>
                <a:cs typeface="Times New Roman" panose="02020603050405020304" pitchFamily="18" charset="0"/>
              </a:rPr>
              <a:t>tflearn</a:t>
            </a:r>
            <a:endParaRPr lang="en-IN" sz="2000" b="0" dirty="0">
              <a:effectLst/>
              <a:latin typeface="Times New Roman" panose="02020603050405020304" pitchFamily="18" charset="0"/>
              <a:cs typeface="Times New Roman" panose="02020603050405020304" pitchFamily="18" charset="0"/>
            </a:endParaRPr>
          </a:p>
          <a:p>
            <a:r>
              <a:rPr lang="en-IN" sz="2000" b="0" dirty="0">
                <a:effectLst/>
                <a:latin typeface="Times New Roman" panose="02020603050405020304" pitchFamily="18" charset="0"/>
                <a:cs typeface="Times New Roman" panose="02020603050405020304" pitchFamily="18" charset="0"/>
              </a:rPr>
              <a:t>from </a:t>
            </a:r>
            <a:r>
              <a:rPr lang="en-IN" sz="2000" b="0" dirty="0" err="1">
                <a:effectLst/>
                <a:latin typeface="Times New Roman" panose="02020603050405020304" pitchFamily="18" charset="0"/>
                <a:cs typeface="Times New Roman" panose="02020603050405020304" pitchFamily="18" charset="0"/>
              </a:rPr>
              <a:t>tflearn.layers.conv</a:t>
            </a:r>
            <a:r>
              <a:rPr lang="en-IN" sz="2000" b="0" dirty="0">
                <a:effectLst/>
                <a:latin typeface="Times New Roman" panose="02020603050405020304" pitchFamily="18" charset="0"/>
                <a:cs typeface="Times New Roman" panose="02020603050405020304" pitchFamily="18" charset="0"/>
              </a:rPr>
              <a:t> import conv_2d, max_pool_2d</a:t>
            </a:r>
          </a:p>
          <a:p>
            <a:r>
              <a:rPr lang="en-IN" sz="2000" b="0" dirty="0">
                <a:effectLst/>
                <a:latin typeface="Times New Roman" panose="02020603050405020304" pitchFamily="18" charset="0"/>
                <a:cs typeface="Times New Roman" panose="02020603050405020304" pitchFamily="18" charset="0"/>
              </a:rPr>
              <a:t>from </a:t>
            </a:r>
            <a:r>
              <a:rPr lang="en-IN" sz="2000" b="0" dirty="0" err="1">
                <a:effectLst/>
                <a:latin typeface="Times New Roman" panose="02020603050405020304" pitchFamily="18" charset="0"/>
                <a:cs typeface="Times New Roman" panose="02020603050405020304" pitchFamily="18" charset="0"/>
              </a:rPr>
              <a:t>tflearn.layers.core</a:t>
            </a:r>
            <a:r>
              <a:rPr lang="en-IN" sz="2000" b="0" dirty="0">
                <a:effectLst/>
                <a:latin typeface="Times New Roman" panose="02020603050405020304" pitchFamily="18" charset="0"/>
                <a:cs typeface="Times New Roman" panose="02020603050405020304" pitchFamily="18" charset="0"/>
              </a:rPr>
              <a:t> import </a:t>
            </a:r>
            <a:r>
              <a:rPr lang="en-IN" sz="2000" b="0" dirty="0" err="1">
                <a:effectLst/>
                <a:latin typeface="Times New Roman" panose="02020603050405020304" pitchFamily="18" charset="0"/>
                <a:cs typeface="Times New Roman" panose="02020603050405020304" pitchFamily="18" charset="0"/>
              </a:rPr>
              <a:t>input_data</a:t>
            </a:r>
            <a:r>
              <a:rPr lang="en-IN" sz="2000" b="0" dirty="0">
                <a:effectLst/>
                <a:latin typeface="Times New Roman" panose="02020603050405020304" pitchFamily="18" charset="0"/>
                <a:cs typeface="Times New Roman" panose="02020603050405020304" pitchFamily="18" charset="0"/>
              </a:rPr>
              <a:t>, dropout, </a:t>
            </a:r>
            <a:r>
              <a:rPr lang="en-IN" sz="2000" b="0" dirty="0" err="1">
                <a:effectLst/>
                <a:latin typeface="Times New Roman" panose="02020603050405020304" pitchFamily="18" charset="0"/>
                <a:cs typeface="Times New Roman" panose="02020603050405020304" pitchFamily="18" charset="0"/>
              </a:rPr>
              <a:t>fully_connected</a:t>
            </a:r>
            <a:endParaRPr lang="en-IN" sz="2000" b="0" dirty="0">
              <a:effectLst/>
              <a:latin typeface="Times New Roman" panose="02020603050405020304" pitchFamily="18" charset="0"/>
              <a:cs typeface="Times New Roman" panose="02020603050405020304" pitchFamily="18" charset="0"/>
            </a:endParaRPr>
          </a:p>
          <a:p>
            <a:r>
              <a:rPr lang="en-IN" sz="2000" b="0" dirty="0">
                <a:effectLst/>
                <a:latin typeface="Times New Roman" panose="02020603050405020304" pitchFamily="18" charset="0"/>
                <a:cs typeface="Times New Roman" panose="02020603050405020304" pitchFamily="18" charset="0"/>
              </a:rPr>
              <a:t>from </a:t>
            </a:r>
            <a:r>
              <a:rPr lang="en-IN" sz="2000" b="0" dirty="0" err="1">
                <a:effectLst/>
                <a:latin typeface="Times New Roman" panose="02020603050405020304" pitchFamily="18" charset="0"/>
                <a:cs typeface="Times New Roman" panose="02020603050405020304" pitchFamily="18" charset="0"/>
              </a:rPr>
              <a:t>tflearn.layers.estimator</a:t>
            </a:r>
            <a:r>
              <a:rPr lang="en-IN" sz="2000" b="0" dirty="0">
                <a:effectLst/>
                <a:latin typeface="Times New Roman" panose="02020603050405020304" pitchFamily="18" charset="0"/>
                <a:cs typeface="Times New Roman" panose="02020603050405020304" pitchFamily="18" charset="0"/>
              </a:rPr>
              <a:t> import regression</a:t>
            </a:r>
          </a:p>
          <a:p>
            <a:r>
              <a:rPr lang="en-IN" sz="2000" b="0" dirty="0">
                <a:effectLst/>
                <a:latin typeface="Times New Roman" panose="02020603050405020304" pitchFamily="18" charset="0"/>
                <a:cs typeface="Times New Roman" panose="02020603050405020304" pitchFamily="18" charset="0"/>
              </a:rPr>
              <a:t>import </a:t>
            </a:r>
            <a:r>
              <a:rPr lang="en-IN" sz="2000" b="0" dirty="0" err="1">
                <a:effectLst/>
                <a:latin typeface="Times New Roman" panose="02020603050405020304" pitchFamily="18" charset="0"/>
                <a:cs typeface="Times New Roman" panose="02020603050405020304" pitchFamily="18" charset="0"/>
              </a:rPr>
              <a:t>tensorflow</a:t>
            </a:r>
            <a:r>
              <a:rPr lang="en-IN" sz="2000" b="0" dirty="0">
                <a:effectLst/>
                <a:latin typeface="Times New Roman" panose="02020603050405020304" pitchFamily="18" charset="0"/>
                <a:cs typeface="Times New Roman" panose="02020603050405020304" pitchFamily="18" charset="0"/>
              </a:rPr>
              <a:t> as </a:t>
            </a:r>
            <a:r>
              <a:rPr lang="en-IN" sz="2000" b="0" dirty="0" err="1">
                <a:effectLst/>
                <a:latin typeface="Times New Roman" panose="02020603050405020304" pitchFamily="18" charset="0"/>
                <a:cs typeface="Times New Roman" panose="02020603050405020304" pitchFamily="18" charset="0"/>
              </a:rPr>
              <a:t>tf</a:t>
            </a:r>
            <a:endParaRPr lang="en-IN" sz="2000" b="0" dirty="0">
              <a:effectLst/>
              <a:latin typeface="Times New Roman" panose="02020603050405020304" pitchFamily="18" charset="0"/>
              <a:cs typeface="Times New Roman" panose="02020603050405020304" pitchFamily="18" charset="0"/>
            </a:endParaRPr>
          </a:p>
          <a:p>
            <a:r>
              <a:rPr lang="en-IN" sz="2000" b="0" dirty="0">
                <a:effectLst/>
                <a:latin typeface="Times New Roman" panose="02020603050405020304" pitchFamily="18" charset="0"/>
                <a:cs typeface="Times New Roman" panose="02020603050405020304" pitchFamily="18" charset="0"/>
              </a:rPr>
              <a:t>import </a:t>
            </a:r>
            <a:r>
              <a:rPr lang="en-IN" sz="2000" b="0" dirty="0" err="1">
                <a:effectLst/>
                <a:latin typeface="Times New Roman" panose="02020603050405020304" pitchFamily="18" charset="0"/>
                <a:cs typeface="Times New Roman" panose="02020603050405020304" pitchFamily="18" charset="0"/>
              </a:rPr>
              <a:t>matplotlib.pyplot</a:t>
            </a:r>
            <a:r>
              <a:rPr lang="en-IN" sz="2000" b="0" dirty="0">
                <a:effectLst/>
                <a:latin typeface="Times New Roman" panose="02020603050405020304" pitchFamily="18" charset="0"/>
                <a:cs typeface="Times New Roman" panose="02020603050405020304" pitchFamily="18" charset="0"/>
              </a:rPr>
              <a:t> as </a:t>
            </a:r>
            <a:r>
              <a:rPr lang="en-IN" sz="2000" b="0" dirty="0" err="1">
                <a:effectLst/>
                <a:latin typeface="Times New Roman" panose="02020603050405020304" pitchFamily="18" charset="0"/>
                <a:cs typeface="Times New Roman" panose="02020603050405020304" pitchFamily="18" charset="0"/>
              </a:rPr>
              <a:t>plt</a:t>
            </a:r>
            <a:endParaRPr lang="en-IN" sz="2000" b="0" dirty="0">
              <a:effectLst/>
              <a:latin typeface="Times New Roman" panose="02020603050405020304" pitchFamily="18" charset="0"/>
              <a:cs typeface="Times New Roman" panose="02020603050405020304" pitchFamily="18" charset="0"/>
            </a:endParaRPr>
          </a:p>
          <a:p>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br>
              <a:rPr lang="en-IN" sz="2000" b="0" dirty="0">
                <a:effectLst/>
                <a:latin typeface="Times New Roman" panose="02020603050405020304" pitchFamily="18" charset="0"/>
                <a:cs typeface="Times New Roman" panose="02020603050405020304" pitchFamily="18" charset="0"/>
              </a:rPr>
            </a:br>
            <a:r>
              <a:rPr lang="en-IN" sz="2000" b="0" dirty="0">
                <a:effectLst/>
                <a:latin typeface="Times New Roman" panose="02020603050405020304" pitchFamily="18" charset="0"/>
                <a:cs typeface="Times New Roman" panose="02020603050405020304" pitchFamily="18" charset="0"/>
              </a:rPr>
              <a:t># global b</a:t>
            </a:r>
          </a:p>
          <a:p>
            <a:r>
              <a:rPr lang="en-IN" sz="2000" b="0" dirty="0">
                <a:effectLst/>
                <a:latin typeface="Times New Roman" panose="02020603050405020304" pitchFamily="18" charset="0"/>
                <a:cs typeface="Times New Roman" panose="02020603050405020304" pitchFamily="18" charset="0"/>
              </a:rPr>
              <a:t>app = Flask(__name__)</a:t>
            </a:r>
          </a:p>
          <a:p>
            <a:r>
              <a:rPr lang="en-IN" sz="2000" b="0" dirty="0">
                <a:effectLst/>
                <a:latin typeface="Times New Roman" panose="02020603050405020304" pitchFamily="18" charset="0"/>
                <a:cs typeface="Times New Roman" panose="02020603050405020304" pitchFamily="18" charset="0"/>
              </a:rPr>
              <a:t>@app.route('/')</a:t>
            </a:r>
          </a:p>
          <a:p>
            <a:r>
              <a:rPr lang="en-IN" sz="2000" b="0" dirty="0">
                <a:effectLst/>
                <a:latin typeface="Times New Roman" panose="02020603050405020304" pitchFamily="18" charset="0"/>
                <a:cs typeface="Times New Roman" panose="02020603050405020304" pitchFamily="18" charset="0"/>
              </a:rPr>
              <a:t>def index():</a:t>
            </a:r>
          </a:p>
          <a:p>
            <a:r>
              <a:rPr lang="en-IN" sz="2000" b="0" dirty="0">
                <a:effectLst/>
                <a:latin typeface="Times New Roman" panose="02020603050405020304" pitchFamily="18" charset="0"/>
                <a:cs typeface="Times New Roman" panose="02020603050405020304" pitchFamily="18" charset="0"/>
              </a:rPr>
              <a:t>    return </a:t>
            </a:r>
            <a:r>
              <a:rPr lang="en-IN" sz="2000" b="0" dirty="0" err="1">
                <a:effectLst/>
                <a:latin typeface="Times New Roman" panose="02020603050405020304" pitchFamily="18" charset="0"/>
                <a:cs typeface="Times New Roman" panose="02020603050405020304" pitchFamily="18" charset="0"/>
              </a:rPr>
              <a:t>render_template</a:t>
            </a:r>
            <a:r>
              <a:rPr lang="en-IN" sz="2000" b="0" dirty="0">
                <a:effectLst/>
                <a:latin typeface="Times New Roman" panose="02020603050405020304" pitchFamily="18" charset="0"/>
                <a:cs typeface="Times New Roman" panose="02020603050405020304" pitchFamily="18" charset="0"/>
              </a:rPr>
              <a:t>('home.html')</a:t>
            </a:r>
          </a:p>
          <a:p>
            <a:br>
              <a:rPr lang="en-IN" sz="2000" b="0" dirty="0">
                <a:effectLst/>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845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389EA-9377-153E-3AE7-628267BD48F0}"/>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5" name="TextBox 4">
            <a:extLst>
              <a:ext uri="{FF2B5EF4-FFF2-40B4-BE49-F238E27FC236}">
                <a16:creationId xmlns:a16="http://schemas.microsoft.com/office/drawing/2014/main" id="{398EFDD1-DA86-6501-EAB7-1CCF4BAC52DC}"/>
              </a:ext>
            </a:extLst>
          </p:cNvPr>
          <p:cNvSpPr txBox="1"/>
          <p:nvPr/>
        </p:nvSpPr>
        <p:spPr>
          <a:xfrm>
            <a:off x="685800" y="609600"/>
            <a:ext cx="10338151" cy="7017306"/>
          </a:xfrm>
          <a:prstGeom prst="rect">
            <a:avLst/>
          </a:prstGeom>
          <a:noFill/>
        </p:spPr>
        <p:txBody>
          <a:bodyPr wrap="none" rtlCol="0">
            <a:spAutoFit/>
          </a:bodyPr>
          <a:lstStyle/>
          <a:p>
            <a:r>
              <a:rPr lang="en-IN" sz="1800" b="0" dirty="0">
                <a:effectLst/>
                <a:latin typeface="Times New Roman" panose="02020603050405020304" pitchFamily="18" charset="0"/>
                <a:cs typeface="Times New Roman" panose="02020603050405020304" pitchFamily="18" charset="0"/>
              </a:rPr>
              <a:t>@app.route('/image', methods=['GET', 'POST'])</a:t>
            </a:r>
          </a:p>
          <a:p>
            <a:r>
              <a:rPr lang="en-IN" sz="1800" b="0" dirty="0">
                <a:effectLst/>
                <a:latin typeface="Times New Roman" panose="02020603050405020304" pitchFamily="18" charset="0"/>
                <a:cs typeface="Times New Roman" panose="02020603050405020304" pitchFamily="18" charset="0"/>
              </a:rPr>
              <a:t>def image():</a:t>
            </a:r>
          </a:p>
          <a:p>
            <a:r>
              <a:rPr lang="en-IN" sz="1800" b="0" dirty="0">
                <a:effectLst/>
                <a:latin typeface="Times New Roman" panose="02020603050405020304" pitchFamily="18" charset="0"/>
                <a:cs typeface="Times New Roman" panose="02020603050405020304" pitchFamily="18" charset="0"/>
              </a:rPr>
              <a:t>    if </a:t>
            </a:r>
            <a:r>
              <a:rPr lang="en-IN" sz="1800" b="0" dirty="0" err="1">
                <a:effectLst/>
                <a:latin typeface="Times New Roman" panose="02020603050405020304" pitchFamily="18" charset="0"/>
                <a:cs typeface="Times New Roman" panose="02020603050405020304" pitchFamily="18" charset="0"/>
              </a:rPr>
              <a:t>request.method</a:t>
            </a:r>
            <a:r>
              <a:rPr lang="en-IN" sz="1800" b="0" dirty="0">
                <a:effectLst/>
                <a:latin typeface="Times New Roman" panose="02020603050405020304" pitchFamily="18" charset="0"/>
                <a:cs typeface="Times New Roman" panose="02020603050405020304" pitchFamily="18" charset="0"/>
              </a:rPr>
              <a:t> == 'POST':</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dirPath</a:t>
            </a:r>
            <a:r>
              <a:rPr lang="en-IN" sz="1800" b="0" dirty="0">
                <a:effectLst/>
                <a:latin typeface="Times New Roman" panose="02020603050405020304" pitchFamily="18" charset="0"/>
                <a:cs typeface="Times New Roman" panose="02020603050405020304" pitchFamily="18" charset="0"/>
              </a:rPr>
              <a:t> = "static/images"</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fileList</a:t>
            </a:r>
            <a:r>
              <a:rPr lang="en-IN" sz="1800" b="0" dirty="0">
                <a:effectLst/>
                <a:latin typeface="Times New Roman" panose="02020603050405020304" pitchFamily="18" charset="0"/>
                <a:cs typeface="Times New Roman" panose="02020603050405020304" pitchFamily="18" charset="0"/>
              </a:rPr>
              <a:t> = </a:t>
            </a:r>
            <a:r>
              <a:rPr lang="en-IN" sz="1800" b="0" dirty="0" err="1">
                <a:effectLst/>
                <a:latin typeface="Times New Roman" panose="02020603050405020304" pitchFamily="18" charset="0"/>
                <a:cs typeface="Times New Roman" panose="02020603050405020304" pitchFamily="18" charset="0"/>
              </a:rPr>
              <a:t>os.listdir</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dirPath</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for </a:t>
            </a:r>
            <a:r>
              <a:rPr lang="en-IN" sz="1800" b="0" dirty="0" err="1">
                <a:effectLst/>
                <a:latin typeface="Times New Roman" panose="02020603050405020304" pitchFamily="18" charset="0"/>
                <a:cs typeface="Times New Roman" panose="02020603050405020304" pitchFamily="18" charset="0"/>
              </a:rPr>
              <a:t>fileName</a:t>
            </a:r>
            <a:r>
              <a:rPr lang="en-IN" sz="1800" b="0" dirty="0">
                <a:effectLst/>
                <a:latin typeface="Times New Roman" panose="02020603050405020304" pitchFamily="18" charset="0"/>
                <a:cs typeface="Times New Roman" panose="02020603050405020304" pitchFamily="18" charset="0"/>
              </a:rPr>
              <a:t> in </a:t>
            </a:r>
            <a:r>
              <a:rPr lang="en-IN" sz="1800" b="0" dirty="0" err="1">
                <a:effectLst/>
                <a:latin typeface="Times New Roman" panose="02020603050405020304" pitchFamily="18" charset="0"/>
                <a:cs typeface="Times New Roman" panose="02020603050405020304" pitchFamily="18" charset="0"/>
              </a:rPr>
              <a:t>fileList</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os.remove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dirPath</a:t>
            </a:r>
            <a:r>
              <a:rPr lang="en-IN" sz="1800" b="0" dirty="0">
                <a:effectLst/>
                <a:latin typeface="Times New Roman" panose="02020603050405020304" pitchFamily="18" charset="0"/>
                <a:cs typeface="Times New Roman" panose="02020603050405020304" pitchFamily="18" charset="0"/>
              </a:rPr>
              <a:t> + "/" + </a:t>
            </a:r>
            <a:r>
              <a:rPr lang="en-IN" sz="1800" b="0" dirty="0" err="1">
                <a:effectLst/>
                <a:latin typeface="Times New Roman" panose="02020603050405020304" pitchFamily="18" charset="0"/>
                <a:cs typeface="Times New Roman" panose="02020603050405020304" pitchFamily="18" charset="0"/>
              </a:rPr>
              <a:t>fileName</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fileName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request.form</a:t>
            </a:r>
            <a:r>
              <a:rPr lang="en-IN" sz="1800" b="0" dirty="0">
                <a:effectLst/>
                <a:latin typeface="Times New Roman" panose="02020603050405020304" pitchFamily="18" charset="0"/>
                <a:cs typeface="Times New Roman" panose="02020603050405020304" pitchFamily="18" charset="0"/>
              </a:rPr>
              <a:t>['filename']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dst</a:t>
            </a:r>
            <a:r>
              <a:rPr lang="en-IN" sz="1800" b="0" dirty="0">
                <a:effectLst/>
                <a:latin typeface="Times New Roman" panose="02020603050405020304" pitchFamily="18" charset="0"/>
                <a:cs typeface="Times New Roman" panose="02020603050405020304" pitchFamily="18" charset="0"/>
              </a:rPr>
              <a:t> = "static/images"</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shutil.copy</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testing_set</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fileName</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dst</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image = cv2.imread("</a:t>
            </a:r>
            <a:r>
              <a:rPr lang="en-IN" sz="1800" b="0" dirty="0" err="1">
                <a:effectLst/>
                <a:latin typeface="Times New Roman" panose="02020603050405020304" pitchFamily="18" charset="0"/>
                <a:cs typeface="Times New Roman" panose="02020603050405020304" pitchFamily="18" charset="0"/>
              </a:rPr>
              <a:t>testing_set</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fileName</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gray_image</a:t>
            </a:r>
            <a:r>
              <a:rPr lang="en-IN" sz="1800" b="0" dirty="0">
                <a:effectLst/>
                <a:latin typeface="Times New Roman" panose="02020603050405020304" pitchFamily="18" charset="0"/>
                <a:cs typeface="Times New Roman" panose="02020603050405020304" pitchFamily="18" charset="0"/>
              </a:rPr>
              <a:t> = cv2.cvtColor(image, cv2.COLOR_BGR2GRAY)</a:t>
            </a:r>
          </a:p>
          <a:p>
            <a:r>
              <a:rPr lang="en-IN" sz="1800" b="0" dirty="0">
                <a:effectLst/>
                <a:latin typeface="Times New Roman" panose="02020603050405020304" pitchFamily="18" charset="0"/>
                <a:cs typeface="Times New Roman" panose="02020603050405020304" pitchFamily="18" charset="0"/>
              </a:rPr>
              <a:t>        cv2.imwrite('static/gray.jpg', </a:t>
            </a:r>
            <a:r>
              <a:rPr lang="en-IN" sz="1800" b="0" dirty="0" err="1">
                <a:effectLst/>
                <a:latin typeface="Times New Roman" panose="02020603050405020304" pitchFamily="18" charset="0"/>
                <a:cs typeface="Times New Roman" panose="02020603050405020304" pitchFamily="18" charset="0"/>
              </a:rPr>
              <a:t>gray_image</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image=</a:t>
            </a:r>
            <a:r>
              <a:rPr lang="en-IN" sz="1800" b="0" dirty="0" err="1">
                <a:effectLst/>
                <a:latin typeface="Times New Roman" panose="02020603050405020304" pitchFamily="18" charset="0"/>
                <a:cs typeface="Times New Roman" panose="02020603050405020304" pitchFamily="18" charset="0"/>
              </a:rPr>
              <a:t>np.zeros</a:t>
            </a:r>
            <a:r>
              <a:rPr lang="en-IN" sz="1800" b="0" dirty="0">
                <a:effectLst/>
                <a:latin typeface="Times New Roman" panose="02020603050405020304" pitchFamily="18" charset="0"/>
                <a:cs typeface="Times New Roman" panose="02020603050405020304" pitchFamily="18" charset="0"/>
              </a:rPr>
              <a:t>((300,300),</a:t>
            </a:r>
            <a:r>
              <a:rPr lang="en-IN" sz="1800" b="0" dirty="0" err="1">
                <a:effectLst/>
                <a:latin typeface="Times New Roman" panose="02020603050405020304" pitchFamily="18" charset="0"/>
                <a:cs typeface="Times New Roman" panose="02020603050405020304" pitchFamily="18" charset="0"/>
              </a:rPr>
              <a:t>dtype</a:t>
            </a:r>
            <a:r>
              <a:rPr lang="en-IN" sz="1800" b="0" dirty="0">
                <a:effectLst/>
                <a:latin typeface="Times New Roman" panose="02020603050405020304" pitchFamily="18" charset="0"/>
                <a:cs typeface="Times New Roman" panose="02020603050405020304" pitchFamily="18" charset="0"/>
              </a:rPr>
              <a:t>="uint8")</a:t>
            </a:r>
          </a:p>
          <a:p>
            <a:r>
              <a:rPr lang="en-IN" sz="1800" b="0" dirty="0">
                <a:effectLst/>
                <a:latin typeface="Times New Roman" panose="02020603050405020304" pitchFamily="18" charset="0"/>
                <a:cs typeface="Times New Roman" panose="02020603050405020304" pitchFamily="18" charset="0"/>
              </a:rPr>
              <a:t>        retval2,threshold2 = cv2.threshold(gray_image,125,255,cv2.THRESH_BINARY+cv2.THRESH_OTSU)</a:t>
            </a:r>
          </a:p>
          <a:p>
            <a:r>
              <a:rPr lang="en-IN" sz="1800" b="0" dirty="0">
                <a:effectLst/>
                <a:latin typeface="Times New Roman" panose="02020603050405020304" pitchFamily="18" charset="0"/>
                <a:cs typeface="Times New Roman" panose="02020603050405020304" pitchFamily="18" charset="0"/>
              </a:rPr>
              <a:t>        cv2.rectangle(threshold2,(10,10),(40,40),(0, 0, 255), 1)</a:t>
            </a:r>
          </a:p>
          <a:p>
            <a:r>
              <a:rPr lang="en-IN" sz="1800" b="0" dirty="0">
                <a:effectLst/>
                <a:latin typeface="Times New Roman" panose="02020603050405020304" pitchFamily="18" charset="0"/>
                <a:cs typeface="Times New Roman" panose="02020603050405020304" pitchFamily="18" charset="0"/>
              </a:rPr>
              <a:t>        cv2.imwrite('static/threshold.jpg', threshold2)</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verify_dir</a:t>
            </a:r>
            <a:r>
              <a:rPr lang="en-IN" sz="1800" b="0" dirty="0">
                <a:effectLst/>
                <a:latin typeface="Times New Roman" panose="02020603050405020304" pitchFamily="18" charset="0"/>
                <a:cs typeface="Times New Roman" panose="02020603050405020304" pitchFamily="18" charset="0"/>
              </a:rPr>
              <a:t> = 'static/images'</a:t>
            </a:r>
          </a:p>
          <a:p>
            <a:r>
              <a:rPr lang="en-IN" sz="1800" b="0" dirty="0">
                <a:effectLst/>
                <a:latin typeface="Times New Roman" panose="02020603050405020304" pitchFamily="18" charset="0"/>
                <a:cs typeface="Times New Roman" panose="02020603050405020304" pitchFamily="18" charset="0"/>
              </a:rPr>
              <a:t>        IMG_SIZE = 50</a:t>
            </a:r>
          </a:p>
          <a:p>
            <a:r>
              <a:rPr lang="en-IN" sz="1800" b="0" dirty="0">
                <a:effectLst/>
                <a:latin typeface="Times New Roman" panose="02020603050405020304" pitchFamily="18" charset="0"/>
                <a:cs typeface="Times New Roman" panose="02020603050405020304" pitchFamily="18" charset="0"/>
              </a:rPr>
              <a:t>        LR = 1e-3</a:t>
            </a:r>
          </a:p>
          <a:p>
            <a:r>
              <a:rPr lang="en-IN" sz="1800" b="0" dirty="0">
                <a:effectLst/>
                <a:latin typeface="Times New Roman" panose="02020603050405020304" pitchFamily="18" charset="0"/>
                <a:cs typeface="Times New Roman" panose="02020603050405020304" pitchFamily="18" charset="0"/>
              </a:rPr>
              <a:t>        MODEL_NAME = '</a:t>
            </a:r>
            <a:r>
              <a:rPr lang="en-IN" sz="1800" b="0" dirty="0" err="1">
                <a:effectLst/>
                <a:latin typeface="Times New Roman" panose="02020603050405020304" pitchFamily="18" charset="0"/>
                <a:cs typeface="Times New Roman" panose="02020603050405020304" pitchFamily="18" charset="0"/>
              </a:rPr>
              <a:t>faceshape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model'.format</a:t>
            </a:r>
            <a:r>
              <a:rPr lang="en-IN" sz="1800" b="0" dirty="0">
                <a:effectLst/>
                <a:latin typeface="Times New Roman" panose="02020603050405020304" pitchFamily="18" charset="0"/>
                <a:cs typeface="Times New Roman" panose="02020603050405020304" pitchFamily="18" charset="0"/>
              </a:rPr>
              <a:t>(LR, '2conv-basic')</a:t>
            </a:r>
          </a:p>
          <a:p>
            <a:r>
              <a:rPr lang="en-IN" sz="1800" b="0" dirty="0">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2432606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6626ED-708C-2F12-4149-A009C81642E8}"/>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5" name="TextBox 4">
            <a:extLst>
              <a:ext uri="{FF2B5EF4-FFF2-40B4-BE49-F238E27FC236}">
                <a16:creationId xmlns:a16="http://schemas.microsoft.com/office/drawing/2014/main" id="{3F30E50B-461F-901C-D465-705E5792F921}"/>
              </a:ext>
            </a:extLst>
          </p:cNvPr>
          <p:cNvSpPr txBox="1"/>
          <p:nvPr/>
        </p:nvSpPr>
        <p:spPr>
          <a:xfrm>
            <a:off x="457200" y="381298"/>
            <a:ext cx="7928774" cy="7848302"/>
          </a:xfrm>
          <a:prstGeom prst="rect">
            <a:avLst/>
          </a:prstGeom>
          <a:noFill/>
        </p:spPr>
        <p:txBody>
          <a:bodyPr wrap="none" rtlCol="0">
            <a:spAutoFit/>
          </a:bodyPr>
          <a:lstStyle/>
          <a:p>
            <a:r>
              <a:rPr lang="en-IN" sz="1800" b="0" dirty="0">
                <a:effectLst/>
                <a:latin typeface="Times New Roman" panose="02020603050405020304" pitchFamily="18" charset="0"/>
                <a:cs typeface="Times New Roman" panose="02020603050405020304" pitchFamily="18" charset="0"/>
              </a:rPr>
              <a:t> ##MODEL_NAME='keras_model.h5'</a:t>
            </a:r>
          </a:p>
          <a:p>
            <a:r>
              <a:rPr lang="en-IN" sz="1800" b="0" dirty="0">
                <a:effectLst/>
                <a:latin typeface="Times New Roman" panose="02020603050405020304" pitchFamily="18" charset="0"/>
                <a:cs typeface="Times New Roman" panose="02020603050405020304" pitchFamily="18" charset="0"/>
              </a:rPr>
              <a:t>        def </a:t>
            </a:r>
            <a:r>
              <a:rPr lang="en-IN" sz="1800" b="0" dirty="0" err="1">
                <a:effectLst/>
                <a:latin typeface="Times New Roman" panose="02020603050405020304" pitchFamily="18" charset="0"/>
                <a:cs typeface="Times New Roman" panose="02020603050405020304" pitchFamily="18" charset="0"/>
              </a:rPr>
              <a:t>process_verify_data</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verifying_data</a:t>
            </a:r>
            <a:r>
              <a:rPr lang="en-IN" sz="1800" b="0" dirty="0">
                <a:effectLst/>
                <a:latin typeface="Times New Roman" panose="02020603050405020304" pitchFamily="18" charset="0"/>
                <a:cs typeface="Times New Roman" panose="02020603050405020304" pitchFamily="18" charset="0"/>
              </a:rPr>
              <a:t> = []</a:t>
            </a:r>
          </a:p>
          <a:p>
            <a:r>
              <a:rPr lang="en-IN" sz="1800" b="0" dirty="0">
                <a:effectLst/>
                <a:latin typeface="Times New Roman" panose="02020603050405020304" pitchFamily="18" charset="0"/>
                <a:cs typeface="Times New Roman" panose="02020603050405020304" pitchFamily="18" charset="0"/>
              </a:rPr>
              <a:t>            for </a:t>
            </a:r>
            <a:r>
              <a:rPr lang="en-IN" sz="1800" b="0" dirty="0" err="1">
                <a:effectLst/>
                <a:latin typeface="Times New Roman" panose="02020603050405020304" pitchFamily="18" charset="0"/>
                <a:cs typeface="Times New Roman" panose="02020603050405020304" pitchFamily="18" charset="0"/>
              </a:rPr>
              <a:t>img</a:t>
            </a:r>
            <a:r>
              <a:rPr lang="en-IN" sz="1800" b="0" dirty="0">
                <a:effectLst/>
                <a:latin typeface="Times New Roman" panose="02020603050405020304" pitchFamily="18" charset="0"/>
                <a:cs typeface="Times New Roman" panose="02020603050405020304" pitchFamily="18" charset="0"/>
              </a:rPr>
              <a:t> in </a:t>
            </a:r>
            <a:r>
              <a:rPr lang="en-IN" sz="1800" b="0" dirty="0" err="1">
                <a:effectLst/>
                <a:latin typeface="Times New Roman" panose="02020603050405020304" pitchFamily="18" charset="0"/>
                <a:cs typeface="Times New Roman" panose="02020603050405020304" pitchFamily="18" charset="0"/>
              </a:rPr>
              <a:t>os.listdir</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verify_dir</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path = </a:t>
            </a:r>
            <a:r>
              <a:rPr lang="en-IN" sz="1800" b="0" dirty="0" err="1">
                <a:effectLst/>
                <a:latin typeface="Times New Roman" panose="02020603050405020304" pitchFamily="18" charset="0"/>
                <a:cs typeface="Times New Roman" panose="02020603050405020304" pitchFamily="18" charset="0"/>
              </a:rPr>
              <a:t>os.path.join</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verify_dir</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img</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img_num</a:t>
            </a:r>
            <a:r>
              <a:rPr lang="en-IN" sz="1800" b="0" dirty="0">
                <a:effectLst/>
                <a:latin typeface="Times New Roman" panose="02020603050405020304" pitchFamily="18" charset="0"/>
                <a:cs typeface="Times New Roman" panose="02020603050405020304" pitchFamily="18" charset="0"/>
              </a:rPr>
              <a:t> = </a:t>
            </a:r>
            <a:r>
              <a:rPr lang="en-IN" sz="1800" b="0" dirty="0" err="1">
                <a:effectLst/>
                <a:latin typeface="Times New Roman" panose="02020603050405020304" pitchFamily="18" charset="0"/>
                <a:cs typeface="Times New Roman" panose="02020603050405020304" pitchFamily="18" charset="0"/>
              </a:rPr>
              <a:t>img.split</a:t>
            </a:r>
            <a:r>
              <a:rPr lang="en-IN" sz="1800" b="0" dirty="0">
                <a:effectLst/>
                <a:latin typeface="Times New Roman" panose="02020603050405020304" pitchFamily="18" charset="0"/>
                <a:cs typeface="Times New Roman" panose="02020603050405020304" pitchFamily="18" charset="0"/>
              </a:rPr>
              <a:t>('.')[0]</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img</a:t>
            </a:r>
            <a:r>
              <a:rPr lang="en-IN" sz="1800" b="0" dirty="0">
                <a:effectLst/>
                <a:latin typeface="Times New Roman" panose="02020603050405020304" pitchFamily="18" charset="0"/>
                <a:cs typeface="Times New Roman" panose="02020603050405020304" pitchFamily="18" charset="0"/>
              </a:rPr>
              <a:t> = cv2.imread(path, cv2.IMREAD_COLOR)</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img</a:t>
            </a:r>
            <a:r>
              <a:rPr lang="en-IN" sz="1800" b="0" dirty="0">
                <a:effectLst/>
                <a:latin typeface="Times New Roman" panose="02020603050405020304" pitchFamily="18" charset="0"/>
                <a:cs typeface="Times New Roman" panose="02020603050405020304" pitchFamily="18" charset="0"/>
              </a:rPr>
              <a:t> = cv2.resize(</a:t>
            </a:r>
            <a:r>
              <a:rPr lang="en-IN" sz="1800" b="0" dirty="0" err="1">
                <a:effectLst/>
                <a:latin typeface="Times New Roman" panose="02020603050405020304" pitchFamily="18" charset="0"/>
                <a:cs typeface="Times New Roman" panose="02020603050405020304" pitchFamily="18" charset="0"/>
              </a:rPr>
              <a:t>img</a:t>
            </a:r>
            <a:r>
              <a:rPr lang="en-IN" sz="1800" b="0" dirty="0">
                <a:effectLst/>
                <a:latin typeface="Times New Roman" panose="02020603050405020304" pitchFamily="18" charset="0"/>
                <a:cs typeface="Times New Roman" panose="02020603050405020304" pitchFamily="18" charset="0"/>
              </a:rPr>
              <a:t>, (IMG_SIZE, IMG_SIZE))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verifying_data.append</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np.array</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img</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img_num</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np.save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verify_data.npy</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verifying_data</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return </a:t>
            </a:r>
            <a:r>
              <a:rPr lang="en-IN" sz="1800" b="0" dirty="0" err="1">
                <a:effectLst/>
                <a:latin typeface="Times New Roman" panose="02020603050405020304" pitchFamily="18" charset="0"/>
                <a:cs typeface="Times New Roman" panose="02020603050405020304" pitchFamily="18" charset="0"/>
              </a:rPr>
              <a:t>verifying_data</a:t>
            </a:r>
            <a:endParaRPr lang="en-IN" sz="1800" b="0" dirty="0">
              <a:effectLst/>
              <a:latin typeface="Times New Roman" panose="02020603050405020304" pitchFamily="18" charset="0"/>
              <a:cs typeface="Times New Roman" panose="02020603050405020304" pitchFamily="18" charset="0"/>
            </a:endParaRP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verify_data</a:t>
            </a:r>
            <a:r>
              <a:rPr lang="en-IN" sz="1800" b="0" dirty="0">
                <a:effectLst/>
                <a:latin typeface="Times New Roman" panose="02020603050405020304" pitchFamily="18" charset="0"/>
                <a:cs typeface="Times New Roman" panose="02020603050405020304" pitchFamily="18" charset="0"/>
              </a:rPr>
              <a:t> = </a:t>
            </a:r>
            <a:r>
              <a:rPr lang="en-IN" sz="1800" b="0" dirty="0" err="1">
                <a:effectLst/>
                <a:latin typeface="Times New Roman" panose="02020603050405020304" pitchFamily="18" charset="0"/>
                <a:cs typeface="Times New Roman" panose="02020603050405020304" pitchFamily="18" charset="0"/>
              </a:rPr>
              <a:t>process_verify_data</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#verify_data = </a:t>
            </a:r>
            <a:r>
              <a:rPr lang="en-IN" sz="1800" b="0" dirty="0" err="1">
                <a:effectLst/>
                <a:latin typeface="Times New Roman" panose="02020603050405020304" pitchFamily="18" charset="0"/>
                <a:cs typeface="Times New Roman" panose="02020603050405020304" pitchFamily="18" charset="0"/>
              </a:rPr>
              <a:t>np.load</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verify_data.npy</a:t>
            </a:r>
            <a:r>
              <a:rPr lang="en-IN" sz="1800" b="0" dirty="0">
                <a:effectLst/>
                <a:latin typeface="Times New Roman" panose="02020603050405020304" pitchFamily="18" charset="0"/>
                <a:cs typeface="Times New Roman" panose="02020603050405020304" pitchFamily="18" charset="0"/>
              </a:rPr>
              <a:t>')</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tf.compat.v1.reset_default_graph()</a:t>
            </a:r>
          </a:p>
          <a:p>
            <a:r>
              <a:rPr lang="en-IN" sz="1800" b="0" dirty="0">
                <a:effectLst/>
                <a:latin typeface="Times New Roman" panose="02020603050405020304" pitchFamily="18" charset="0"/>
                <a:cs typeface="Times New Roman" panose="02020603050405020304" pitchFamily="18" charset="0"/>
              </a:rPr>
              <a:t>        #tf.reset_default_graph()</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convnet = </a:t>
            </a:r>
            <a:r>
              <a:rPr lang="en-IN" sz="1800" b="0" dirty="0" err="1">
                <a:effectLst/>
                <a:latin typeface="Times New Roman" panose="02020603050405020304" pitchFamily="18" charset="0"/>
                <a:cs typeface="Times New Roman" panose="02020603050405020304" pitchFamily="18" charset="0"/>
              </a:rPr>
              <a:t>input_data</a:t>
            </a:r>
            <a:r>
              <a:rPr lang="en-IN" sz="1800" b="0" dirty="0">
                <a:effectLst/>
                <a:latin typeface="Times New Roman" panose="02020603050405020304" pitchFamily="18" charset="0"/>
                <a:cs typeface="Times New Roman" panose="02020603050405020304" pitchFamily="18" charset="0"/>
              </a:rPr>
              <a:t>(shape=[None, IMG_SIZE, IMG_SIZE, 3], name='input')</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convnet = conv_2d(convnet, 32, 3, activation='</a:t>
            </a:r>
            <a:r>
              <a:rPr lang="en-IN" sz="1800" b="0" dirty="0" err="1">
                <a:effectLst/>
                <a:latin typeface="Times New Roman" panose="02020603050405020304" pitchFamily="18" charset="0"/>
                <a:cs typeface="Times New Roman" panose="02020603050405020304" pitchFamily="18" charset="0"/>
              </a:rPr>
              <a:t>relu</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convnet = max_pool_2d(convnet, 3)</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convnet = conv_2d(convnet, 64, 3, activation='</a:t>
            </a:r>
            <a:r>
              <a:rPr lang="en-IN" sz="1800" b="0" dirty="0" err="1">
                <a:effectLst/>
                <a:latin typeface="Times New Roman" panose="02020603050405020304" pitchFamily="18" charset="0"/>
                <a:cs typeface="Times New Roman" panose="02020603050405020304" pitchFamily="18" charset="0"/>
              </a:rPr>
              <a:t>relu</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convnet = max_pool_2d(convnet, 3)</a:t>
            </a:r>
          </a:p>
          <a:p>
            <a:br>
              <a:rPr lang="en-IN" sz="1800" b="0" dirty="0">
                <a:effectLst/>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3498638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9E4EA5-E76D-25BA-B794-7785F26D0554}"/>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5" name="TextBox 4">
            <a:extLst>
              <a:ext uri="{FF2B5EF4-FFF2-40B4-BE49-F238E27FC236}">
                <a16:creationId xmlns:a16="http://schemas.microsoft.com/office/drawing/2014/main" id="{434D6FDF-0900-0D7E-4428-9A2AB168AAEC}"/>
              </a:ext>
            </a:extLst>
          </p:cNvPr>
          <p:cNvSpPr txBox="1"/>
          <p:nvPr/>
        </p:nvSpPr>
        <p:spPr>
          <a:xfrm>
            <a:off x="381000" y="304800"/>
            <a:ext cx="11364650" cy="8125301"/>
          </a:xfrm>
          <a:prstGeom prst="rect">
            <a:avLst/>
          </a:prstGeom>
          <a:noFill/>
        </p:spPr>
        <p:txBody>
          <a:bodyPr wrap="none" rtlCol="0">
            <a:spAutoFit/>
          </a:bodyPr>
          <a:lstStyle/>
          <a:p>
            <a:r>
              <a:rPr lang="en-IN" sz="1800" b="0" dirty="0">
                <a:effectLst/>
                <a:latin typeface="Times New Roman" panose="02020603050405020304" pitchFamily="18" charset="0"/>
                <a:cs typeface="Times New Roman" panose="02020603050405020304" pitchFamily="18" charset="0"/>
              </a:rPr>
              <a:t>        convnet = conv_2d(convnet, 128, 3, activation='</a:t>
            </a:r>
            <a:r>
              <a:rPr lang="en-IN" sz="1800" b="0" dirty="0" err="1">
                <a:effectLst/>
                <a:latin typeface="Times New Roman" panose="02020603050405020304" pitchFamily="18" charset="0"/>
                <a:cs typeface="Times New Roman" panose="02020603050405020304" pitchFamily="18" charset="0"/>
              </a:rPr>
              <a:t>relu</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convnet = max_pool_2d(convnet, 3)</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convnet = conv_2d(convnet, 32, 3, activation='</a:t>
            </a:r>
            <a:r>
              <a:rPr lang="en-IN" sz="1800" b="0" dirty="0" err="1">
                <a:effectLst/>
                <a:latin typeface="Times New Roman" panose="02020603050405020304" pitchFamily="18" charset="0"/>
                <a:cs typeface="Times New Roman" panose="02020603050405020304" pitchFamily="18" charset="0"/>
              </a:rPr>
              <a:t>relu</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convnet = max_pool_2d(convnet, 3)</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convnet = conv_2d(convnet, 64, 3, activation='</a:t>
            </a:r>
            <a:r>
              <a:rPr lang="en-IN" sz="1800" b="0" dirty="0" err="1">
                <a:effectLst/>
                <a:latin typeface="Times New Roman" panose="02020603050405020304" pitchFamily="18" charset="0"/>
                <a:cs typeface="Times New Roman" panose="02020603050405020304" pitchFamily="18" charset="0"/>
              </a:rPr>
              <a:t>relu</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convnet = max_pool_2d(convnet, 3)</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convnet = </a:t>
            </a:r>
            <a:r>
              <a:rPr lang="en-IN" sz="1800" b="0" dirty="0" err="1">
                <a:effectLst/>
                <a:latin typeface="Times New Roman" panose="02020603050405020304" pitchFamily="18" charset="0"/>
                <a:cs typeface="Times New Roman" panose="02020603050405020304" pitchFamily="18" charset="0"/>
              </a:rPr>
              <a:t>fully_connected</a:t>
            </a:r>
            <a:r>
              <a:rPr lang="en-IN" sz="1800" b="0" dirty="0">
                <a:effectLst/>
                <a:latin typeface="Times New Roman" panose="02020603050405020304" pitchFamily="18" charset="0"/>
                <a:cs typeface="Times New Roman" panose="02020603050405020304" pitchFamily="18" charset="0"/>
              </a:rPr>
              <a:t>(convnet, 1024, activation='</a:t>
            </a:r>
            <a:r>
              <a:rPr lang="en-IN" sz="1800" b="0" dirty="0" err="1">
                <a:effectLst/>
                <a:latin typeface="Times New Roman" panose="02020603050405020304" pitchFamily="18" charset="0"/>
                <a:cs typeface="Times New Roman" panose="02020603050405020304" pitchFamily="18" charset="0"/>
              </a:rPr>
              <a:t>relu</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convnet = dropout(convnet, 0.8)</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convnet = </a:t>
            </a:r>
            <a:r>
              <a:rPr lang="en-IN" sz="1800" b="0" dirty="0" err="1">
                <a:effectLst/>
                <a:latin typeface="Times New Roman" panose="02020603050405020304" pitchFamily="18" charset="0"/>
                <a:cs typeface="Times New Roman" panose="02020603050405020304" pitchFamily="18" charset="0"/>
              </a:rPr>
              <a:t>fully_connected</a:t>
            </a:r>
            <a:r>
              <a:rPr lang="en-IN" sz="1800" b="0" dirty="0">
                <a:effectLst/>
                <a:latin typeface="Times New Roman" panose="02020603050405020304" pitchFamily="18" charset="0"/>
                <a:cs typeface="Times New Roman" panose="02020603050405020304" pitchFamily="18" charset="0"/>
              </a:rPr>
              <a:t>(convnet, 5, activation='</a:t>
            </a:r>
            <a:r>
              <a:rPr lang="en-IN" sz="1800" b="0" dirty="0" err="1">
                <a:effectLst/>
                <a:latin typeface="Times New Roman" panose="02020603050405020304" pitchFamily="18" charset="0"/>
                <a:cs typeface="Times New Roman" panose="02020603050405020304" pitchFamily="18" charset="0"/>
              </a:rPr>
              <a:t>softmax</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convnet = regression(convnet, optimizer='</a:t>
            </a:r>
            <a:r>
              <a:rPr lang="en-IN" sz="1800" b="0" dirty="0" err="1">
                <a:effectLst/>
                <a:latin typeface="Times New Roman" panose="02020603050405020304" pitchFamily="18" charset="0"/>
                <a:cs typeface="Times New Roman" panose="02020603050405020304" pitchFamily="18" charset="0"/>
              </a:rPr>
              <a:t>adam</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learning_rate</a:t>
            </a:r>
            <a:r>
              <a:rPr lang="en-IN" sz="1800" b="0" dirty="0">
                <a:effectLst/>
                <a:latin typeface="Times New Roman" panose="02020603050405020304" pitchFamily="18" charset="0"/>
                <a:cs typeface="Times New Roman" panose="02020603050405020304" pitchFamily="18" charset="0"/>
              </a:rPr>
              <a:t>=LR, loss='</a:t>
            </a:r>
            <a:r>
              <a:rPr lang="en-IN" sz="1800" b="0" dirty="0" err="1">
                <a:effectLst/>
                <a:latin typeface="Times New Roman" panose="02020603050405020304" pitchFamily="18" charset="0"/>
                <a:cs typeface="Times New Roman" panose="02020603050405020304" pitchFamily="18" charset="0"/>
              </a:rPr>
              <a:t>categorical_crossentropy</a:t>
            </a:r>
            <a:r>
              <a:rPr lang="en-IN" sz="1800" b="0" dirty="0">
                <a:effectLst/>
                <a:latin typeface="Times New Roman" panose="02020603050405020304" pitchFamily="18" charset="0"/>
                <a:cs typeface="Times New Roman" panose="02020603050405020304" pitchFamily="18" charset="0"/>
              </a:rPr>
              <a:t>', name='targets')</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model = </a:t>
            </a:r>
            <a:r>
              <a:rPr lang="en-IN" sz="1800" b="0" dirty="0" err="1">
                <a:effectLst/>
                <a:latin typeface="Times New Roman" panose="02020603050405020304" pitchFamily="18" charset="0"/>
                <a:cs typeface="Times New Roman" panose="02020603050405020304" pitchFamily="18" charset="0"/>
              </a:rPr>
              <a:t>tflearn.DNN</a:t>
            </a:r>
            <a:r>
              <a:rPr lang="en-IN" sz="1800" b="0" dirty="0">
                <a:effectLst/>
                <a:latin typeface="Times New Roman" panose="02020603050405020304" pitchFamily="18" charset="0"/>
                <a:cs typeface="Times New Roman" panose="02020603050405020304" pitchFamily="18" charset="0"/>
              </a:rPr>
              <a:t>(convnet, </a:t>
            </a:r>
            <a:r>
              <a:rPr lang="en-IN" sz="1800" b="0" dirty="0" err="1">
                <a:effectLst/>
                <a:latin typeface="Times New Roman" panose="02020603050405020304" pitchFamily="18" charset="0"/>
                <a:cs typeface="Times New Roman" panose="02020603050405020304" pitchFamily="18" charset="0"/>
              </a:rPr>
              <a:t>tensorboard_dir</a:t>
            </a:r>
            <a:r>
              <a:rPr lang="en-IN" sz="1800" b="0" dirty="0">
                <a:effectLst/>
                <a:latin typeface="Times New Roman" panose="02020603050405020304" pitchFamily="18" charset="0"/>
                <a:cs typeface="Times New Roman" panose="02020603050405020304" pitchFamily="18" charset="0"/>
              </a:rPr>
              <a:t>='log')</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if </a:t>
            </a:r>
            <a:r>
              <a:rPr lang="en-IN" sz="1800" b="0" dirty="0" err="1">
                <a:effectLst/>
                <a:latin typeface="Times New Roman" panose="02020603050405020304" pitchFamily="18" charset="0"/>
                <a:cs typeface="Times New Roman" panose="02020603050405020304" pitchFamily="18" charset="0"/>
              </a:rPr>
              <a:t>os.path.exists</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meta'.format</a:t>
            </a:r>
            <a:r>
              <a:rPr lang="en-IN" sz="1800" b="0" dirty="0">
                <a:effectLst/>
                <a:latin typeface="Times New Roman" panose="02020603050405020304" pitchFamily="18" charset="0"/>
                <a:cs typeface="Times New Roman" panose="02020603050405020304" pitchFamily="18" charset="0"/>
              </a:rPr>
              <a:t>(MODEL_NAME)):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model.load</a:t>
            </a:r>
            <a:r>
              <a:rPr lang="en-IN" sz="1800" b="0" dirty="0">
                <a:effectLst/>
                <a:latin typeface="Times New Roman" panose="02020603050405020304" pitchFamily="18" charset="0"/>
                <a:cs typeface="Times New Roman" panose="02020603050405020304" pitchFamily="18" charset="0"/>
              </a:rPr>
              <a:t>(MODEL_NAME)</a:t>
            </a:r>
          </a:p>
          <a:p>
            <a:r>
              <a:rPr lang="en-IN" sz="1800" b="0" dirty="0">
                <a:effectLst/>
                <a:latin typeface="Times New Roman" panose="02020603050405020304" pitchFamily="18" charset="0"/>
                <a:cs typeface="Times New Roman" panose="02020603050405020304" pitchFamily="18" charset="0"/>
              </a:rPr>
              <a:t>            print('model loaded!')</a:t>
            </a:r>
          </a:p>
          <a:p>
            <a:br>
              <a:rPr lang="en-IN" sz="1800" b="0" dirty="0">
                <a:effectLst/>
                <a:latin typeface="Times New Roman" panose="02020603050405020304" pitchFamily="18" charset="0"/>
                <a:cs typeface="Times New Roman" panose="02020603050405020304" pitchFamily="18" charset="0"/>
              </a:rPr>
            </a:br>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fig = </a:t>
            </a:r>
            <a:r>
              <a:rPr lang="en-IN" sz="1800" b="0" dirty="0" err="1">
                <a:effectLst/>
                <a:latin typeface="Times New Roman" panose="02020603050405020304" pitchFamily="18" charset="0"/>
                <a:cs typeface="Times New Roman" panose="02020603050405020304" pitchFamily="18" charset="0"/>
              </a:rPr>
              <a:t>plt.figure</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accuracy=""</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str_label</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suggestions=" "</a:t>
            </a:r>
          </a:p>
          <a:p>
            <a:r>
              <a:rPr lang="en-IN" sz="1800" b="0" dirty="0">
                <a:effectLst/>
                <a:latin typeface="Times New Roman" panose="02020603050405020304" pitchFamily="18" charset="0"/>
                <a:cs typeface="Times New Roman" panose="02020603050405020304" pitchFamily="18" charset="0"/>
              </a:rPr>
              <a:t>        for </a:t>
            </a:r>
            <a:r>
              <a:rPr lang="en-IN" sz="1800" b="0" dirty="0" err="1">
                <a:effectLst/>
                <a:latin typeface="Times New Roman" panose="02020603050405020304" pitchFamily="18" charset="0"/>
                <a:cs typeface="Times New Roman" panose="02020603050405020304" pitchFamily="18" charset="0"/>
              </a:rPr>
              <a:t>num</a:t>
            </a:r>
            <a:r>
              <a:rPr lang="en-IN" sz="1800" b="0" dirty="0">
                <a:effectLst/>
                <a:latin typeface="Times New Roman" panose="02020603050405020304" pitchFamily="18" charset="0"/>
                <a:cs typeface="Times New Roman" panose="02020603050405020304" pitchFamily="18" charset="0"/>
              </a:rPr>
              <a:t>, data in enumerate(</a:t>
            </a:r>
            <a:r>
              <a:rPr lang="en-IN" sz="1800" b="0" dirty="0" err="1">
                <a:effectLst/>
                <a:latin typeface="Times New Roman" panose="02020603050405020304" pitchFamily="18" charset="0"/>
                <a:cs typeface="Times New Roman" panose="02020603050405020304" pitchFamily="18" charset="0"/>
              </a:rPr>
              <a:t>verify_data</a:t>
            </a:r>
            <a:r>
              <a:rPr lang="en-IN" sz="1800" b="0" dirty="0">
                <a:effectLst/>
                <a:latin typeface="Times New Roman" panose="02020603050405020304" pitchFamily="18" charset="0"/>
                <a:cs typeface="Times New Roman" panose="02020603050405020304" pitchFamily="18" charset="0"/>
              </a:rPr>
              <a:t>):</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1862982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164BC0-6EBB-DFB8-E768-F14BD753B90F}"/>
              </a:ext>
            </a:extLst>
          </p:cNvPr>
          <p:cNvSpPr>
            <a:spLocks noGrp="1"/>
          </p:cNvSpPr>
          <p:nvPr>
            <p:ph type="sldNum" sz="quarter" idx="12"/>
          </p:nvPr>
        </p:nvSpPr>
        <p:spPr/>
        <p:txBody>
          <a:bodyPr/>
          <a:lstStyle/>
          <a:p>
            <a:fld id="{B6F15528-21DE-4FAA-801E-634DDDAF4B2B}" type="slidenum">
              <a:rPr lang="en-US" smtClean="0"/>
              <a:pPr/>
              <a:t>57</a:t>
            </a:fld>
            <a:endParaRPr lang="en-US"/>
          </a:p>
        </p:txBody>
      </p:sp>
      <p:sp>
        <p:nvSpPr>
          <p:cNvPr id="5" name="TextBox 4">
            <a:extLst>
              <a:ext uri="{FF2B5EF4-FFF2-40B4-BE49-F238E27FC236}">
                <a16:creationId xmlns:a16="http://schemas.microsoft.com/office/drawing/2014/main" id="{BF2F3D73-F8CC-1410-2688-D2BE04B37946}"/>
              </a:ext>
            </a:extLst>
          </p:cNvPr>
          <p:cNvSpPr txBox="1"/>
          <p:nvPr/>
        </p:nvSpPr>
        <p:spPr>
          <a:xfrm>
            <a:off x="381000" y="685800"/>
            <a:ext cx="14403751" cy="8125301"/>
          </a:xfrm>
          <a:prstGeom prst="rect">
            <a:avLst/>
          </a:prstGeom>
          <a:noFill/>
        </p:spPr>
        <p:txBody>
          <a:bodyPr wrap="none" rtlCol="0">
            <a:spAutoFit/>
          </a:bodyPr>
          <a:lstStyle/>
          <a:p>
            <a:r>
              <a:rPr lang="en-IN" sz="1800" b="0" dirty="0" err="1">
                <a:effectLst/>
                <a:latin typeface="Times New Roman" panose="02020603050405020304" pitchFamily="18" charset="0"/>
                <a:cs typeface="Times New Roman" panose="02020603050405020304" pitchFamily="18" charset="0"/>
              </a:rPr>
              <a:t>img_num</a:t>
            </a:r>
            <a:r>
              <a:rPr lang="en-IN" sz="1800" b="0" dirty="0">
                <a:effectLst/>
                <a:latin typeface="Times New Roman" panose="02020603050405020304" pitchFamily="18" charset="0"/>
                <a:cs typeface="Times New Roman" panose="02020603050405020304" pitchFamily="18" charset="0"/>
              </a:rPr>
              <a:t> = data[1]</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img_data</a:t>
            </a:r>
            <a:r>
              <a:rPr lang="en-IN" sz="1800" b="0" dirty="0">
                <a:effectLst/>
                <a:latin typeface="Times New Roman" panose="02020603050405020304" pitchFamily="18" charset="0"/>
                <a:cs typeface="Times New Roman" panose="02020603050405020304" pitchFamily="18" charset="0"/>
              </a:rPr>
              <a:t> = data[0]</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y = </a:t>
            </a:r>
            <a:r>
              <a:rPr lang="en-IN" sz="1800" b="0" dirty="0" err="1">
                <a:effectLst/>
                <a:latin typeface="Times New Roman" panose="02020603050405020304" pitchFamily="18" charset="0"/>
                <a:cs typeface="Times New Roman" panose="02020603050405020304" pitchFamily="18" charset="0"/>
              </a:rPr>
              <a:t>fig.add_subplot</a:t>
            </a:r>
            <a:r>
              <a:rPr lang="en-IN" sz="1800" b="0" dirty="0">
                <a:effectLst/>
                <a:latin typeface="Times New Roman" panose="02020603050405020304" pitchFamily="18" charset="0"/>
                <a:cs typeface="Times New Roman" panose="02020603050405020304" pitchFamily="18" charset="0"/>
              </a:rPr>
              <a:t>(3, 4, </a:t>
            </a:r>
            <a:r>
              <a:rPr lang="en-IN" sz="1800" b="0" dirty="0" err="1">
                <a:effectLst/>
                <a:latin typeface="Times New Roman" panose="02020603050405020304" pitchFamily="18" charset="0"/>
                <a:cs typeface="Times New Roman" panose="02020603050405020304" pitchFamily="18" charset="0"/>
              </a:rPr>
              <a:t>num</a:t>
            </a:r>
            <a:r>
              <a:rPr lang="en-IN" sz="1800" b="0" dirty="0">
                <a:effectLst/>
                <a:latin typeface="Times New Roman" panose="02020603050405020304" pitchFamily="18" charset="0"/>
                <a:cs typeface="Times New Roman" panose="02020603050405020304" pitchFamily="18" charset="0"/>
              </a:rPr>
              <a:t> + 1)</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orig</a:t>
            </a:r>
            <a:r>
              <a:rPr lang="en-IN" sz="1800" b="0" dirty="0">
                <a:effectLst/>
                <a:latin typeface="Times New Roman" panose="02020603050405020304" pitchFamily="18" charset="0"/>
                <a:cs typeface="Times New Roman" panose="02020603050405020304" pitchFamily="18" charset="0"/>
              </a:rPr>
              <a:t> = </a:t>
            </a:r>
            <a:r>
              <a:rPr lang="en-IN" sz="1800" b="0" dirty="0" err="1">
                <a:effectLst/>
                <a:latin typeface="Times New Roman" panose="02020603050405020304" pitchFamily="18" charset="0"/>
                <a:cs typeface="Times New Roman" panose="02020603050405020304" pitchFamily="18" charset="0"/>
              </a:rPr>
              <a:t>img_data</a:t>
            </a:r>
            <a:endParaRPr lang="en-IN" sz="1800" b="0" dirty="0">
              <a:effectLst/>
              <a:latin typeface="Times New Roman" panose="02020603050405020304" pitchFamily="18" charset="0"/>
              <a:cs typeface="Times New Roman" panose="02020603050405020304" pitchFamily="18" charset="0"/>
            </a:endParaRPr>
          </a:p>
          <a:p>
            <a:r>
              <a:rPr lang="en-IN" sz="1800" b="0" dirty="0">
                <a:effectLst/>
                <a:latin typeface="Times New Roman" panose="02020603050405020304" pitchFamily="18" charset="0"/>
                <a:cs typeface="Times New Roman" panose="02020603050405020304" pitchFamily="18" charset="0"/>
              </a:rPr>
              <a:t>            data = </a:t>
            </a:r>
            <a:r>
              <a:rPr lang="en-IN" sz="1800" b="0" dirty="0" err="1">
                <a:effectLst/>
                <a:latin typeface="Times New Roman" panose="02020603050405020304" pitchFamily="18" charset="0"/>
                <a:cs typeface="Times New Roman" panose="02020603050405020304" pitchFamily="18" charset="0"/>
              </a:rPr>
              <a:t>img_data.reshape</a:t>
            </a:r>
            <a:r>
              <a:rPr lang="en-IN" sz="1800" b="0" dirty="0">
                <a:effectLst/>
                <a:latin typeface="Times New Roman" panose="02020603050405020304" pitchFamily="18" charset="0"/>
                <a:cs typeface="Times New Roman" panose="02020603050405020304" pitchFamily="18" charset="0"/>
              </a:rPr>
              <a:t>(IMG_SIZE, IMG_SIZE, 3)</a:t>
            </a:r>
          </a:p>
          <a:p>
            <a:r>
              <a:rPr lang="en-IN" sz="1800" b="0" dirty="0">
                <a:effectLst/>
                <a:latin typeface="Times New Roman" panose="02020603050405020304" pitchFamily="18" charset="0"/>
                <a:cs typeface="Times New Roman" panose="02020603050405020304" pitchFamily="18" charset="0"/>
              </a:rPr>
              <a:t>            # </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 = </a:t>
            </a:r>
            <a:r>
              <a:rPr lang="en-IN" sz="1800" b="0" dirty="0" err="1">
                <a:effectLst/>
                <a:latin typeface="Times New Roman" panose="02020603050405020304" pitchFamily="18" charset="0"/>
                <a:cs typeface="Times New Roman" panose="02020603050405020304" pitchFamily="18" charset="0"/>
              </a:rPr>
              <a:t>model.predict</a:t>
            </a:r>
            <a:r>
              <a:rPr lang="en-IN" sz="1800" b="0" dirty="0">
                <a:effectLst/>
                <a:latin typeface="Times New Roman" panose="02020603050405020304" pitchFamily="18" charset="0"/>
                <a:cs typeface="Times New Roman" panose="02020603050405020304" pitchFamily="18" charset="0"/>
              </a:rPr>
              <a:t>([data])[0]</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 = </a:t>
            </a:r>
            <a:r>
              <a:rPr lang="en-IN" sz="1800" b="0" dirty="0" err="1">
                <a:effectLst/>
                <a:latin typeface="Times New Roman" panose="02020603050405020304" pitchFamily="18" charset="0"/>
                <a:cs typeface="Times New Roman" panose="02020603050405020304" pitchFamily="18" charset="0"/>
              </a:rPr>
              <a:t>model.predict</a:t>
            </a:r>
            <a:r>
              <a:rPr lang="en-IN" sz="1800" b="0" dirty="0">
                <a:effectLst/>
                <a:latin typeface="Times New Roman" panose="02020603050405020304" pitchFamily="18" charset="0"/>
                <a:cs typeface="Times New Roman" panose="02020603050405020304" pitchFamily="18" charset="0"/>
              </a:rPr>
              <a:t>([data])[0]</a:t>
            </a:r>
          </a:p>
          <a:p>
            <a:r>
              <a:rPr lang="en-IN" sz="1800" b="0" dirty="0">
                <a:effectLst/>
                <a:latin typeface="Times New Roman" panose="02020603050405020304" pitchFamily="18" charset="0"/>
                <a:cs typeface="Times New Roman" panose="02020603050405020304" pitchFamily="18" charset="0"/>
              </a:rPr>
              <a:t>            print(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print('model {}'.format(</a:t>
            </a:r>
            <a:r>
              <a:rPr lang="en-IN" sz="1800" b="0" dirty="0" err="1">
                <a:effectLst/>
                <a:latin typeface="Times New Roman" panose="02020603050405020304" pitchFamily="18" charset="0"/>
                <a:cs typeface="Times New Roman" panose="02020603050405020304" pitchFamily="18" charset="0"/>
              </a:rPr>
              <a:t>np.argmax</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if </a:t>
            </a:r>
            <a:r>
              <a:rPr lang="en-IN" sz="1800" b="0" dirty="0" err="1">
                <a:effectLst/>
                <a:latin typeface="Times New Roman" panose="02020603050405020304" pitchFamily="18" charset="0"/>
                <a:cs typeface="Times New Roman" panose="02020603050405020304" pitchFamily="18" charset="0"/>
              </a:rPr>
              <a:t>np.argmax</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 == 0:</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str_label</a:t>
            </a:r>
            <a:r>
              <a:rPr lang="en-IN" sz="1800" b="0" dirty="0">
                <a:effectLst/>
                <a:latin typeface="Times New Roman" panose="02020603050405020304" pitchFamily="18" charset="0"/>
                <a:cs typeface="Times New Roman" panose="02020603050405020304" pitchFamily="18" charset="0"/>
              </a:rPr>
              <a:t> = 'HEART SHAPE'</a:t>
            </a:r>
          </a:p>
          <a:p>
            <a:r>
              <a:rPr lang="en-IN" sz="1800" b="0" dirty="0">
                <a:effectLst/>
                <a:latin typeface="Times New Roman" panose="02020603050405020304" pitchFamily="18" charset="0"/>
                <a:cs typeface="Times New Roman" panose="02020603050405020304" pitchFamily="18" charset="0"/>
              </a:rPr>
              <a:t>                print("The predicted image of the face has HEART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[0]*100))                </a:t>
            </a:r>
          </a:p>
          <a:p>
            <a:r>
              <a:rPr lang="en-IN" sz="1800" b="0" dirty="0">
                <a:effectLst/>
                <a:latin typeface="Times New Roman" panose="02020603050405020304" pitchFamily="18" charset="0"/>
                <a:cs typeface="Times New Roman" panose="02020603050405020304" pitchFamily="18" charset="0"/>
              </a:rPr>
              <a:t>                accuracy = "The predicted image of the face has HEART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[0]*100)</a:t>
            </a:r>
          </a:p>
          <a:p>
            <a:r>
              <a:rPr lang="en-IN" sz="1800" b="0" dirty="0">
                <a:effectLst/>
                <a:latin typeface="Times New Roman" panose="02020603050405020304" pitchFamily="18" charset="0"/>
                <a:cs typeface="Times New Roman" panose="02020603050405020304" pitchFamily="18" charset="0"/>
              </a:rPr>
              <a:t>                suggestions="HAIRSTYLES: Length :Long.\n Styles :Shoulder length bob, deep side part with loose waves, layers </a:t>
            </a:r>
            <a:r>
              <a:rPr lang="en-IN" sz="1800" b="0" dirty="0" err="1">
                <a:effectLst/>
                <a:latin typeface="Times New Roman" panose="02020603050405020304" pitchFamily="18" charset="0"/>
                <a:cs typeface="Times New Roman" panose="02020603050405020304" pitchFamily="18" charset="0"/>
              </a:rPr>
              <a:t>upto</a:t>
            </a:r>
            <a:r>
              <a:rPr lang="en-IN" sz="1800" b="0" dirty="0">
                <a:effectLst/>
                <a:latin typeface="Times New Roman" panose="02020603050405020304" pitchFamily="18" charset="0"/>
                <a:cs typeface="Times New Roman" panose="02020603050405020304" pitchFamily="18" charset="0"/>
              </a:rPr>
              <a:t> collarbone, sleek lob,</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 long blonde curled ends, short pixie, </a:t>
            </a:r>
            <a:r>
              <a:rPr lang="en-IN" sz="1800" b="0" dirty="0" err="1">
                <a:effectLst/>
                <a:latin typeface="Times New Roman" panose="02020603050405020304" pitchFamily="18" charset="0"/>
                <a:cs typeface="Times New Roman" panose="02020603050405020304" pitchFamily="18" charset="0"/>
              </a:rPr>
              <a:t>Bangs:curtain</a:t>
            </a:r>
            <a:r>
              <a:rPr lang="en-IN" sz="1800" b="0" dirty="0">
                <a:effectLst/>
                <a:latin typeface="Times New Roman" panose="02020603050405020304" pitchFamily="18" charset="0"/>
                <a:cs typeface="Times New Roman" panose="02020603050405020304" pitchFamily="18" charset="0"/>
              </a:rPr>
              <a:t> bangs, wispy bangs \n\n EYE GLASSES : Cat eye, Rectangle, </a:t>
            </a:r>
            <a:r>
              <a:rPr lang="en-IN" sz="1800" b="0" dirty="0" err="1">
                <a:effectLst/>
                <a:latin typeface="Times New Roman" panose="02020603050405020304" pitchFamily="18" charset="0"/>
                <a:cs typeface="Times New Roman" panose="02020603050405020304" pitchFamily="18" charset="0"/>
              </a:rPr>
              <a:t>Wayfare</a:t>
            </a:r>
            <a:r>
              <a:rPr lang="en-IN" sz="1800" b="0" dirty="0">
                <a:effectLst/>
                <a:latin typeface="Times New Roman" panose="02020603050405020304" pitchFamily="18" charset="0"/>
                <a:cs typeface="Times New Roman" panose="02020603050405020304" pitchFamily="18" charset="0"/>
              </a:rPr>
              <a:t>, Oval,</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browline</a:t>
            </a:r>
            <a:r>
              <a:rPr lang="en-IN" sz="1800" b="0" dirty="0">
                <a:effectLst/>
                <a:latin typeface="Times New Roman" panose="02020603050405020304" pitchFamily="18" charset="0"/>
                <a:cs typeface="Times New Roman" panose="02020603050405020304" pitchFamily="18" charset="0"/>
              </a:rPr>
              <a:t> \n\n CONTOUR AND </a:t>
            </a:r>
            <a:r>
              <a:rPr lang="en-IN" sz="1800" b="0" dirty="0" err="1">
                <a:effectLst/>
                <a:latin typeface="Times New Roman" panose="02020603050405020304" pitchFamily="18" charset="0"/>
                <a:cs typeface="Times New Roman" panose="02020603050405020304" pitchFamily="18" charset="0"/>
              </a:rPr>
              <a:t>HIGHLIGHT:contour</a:t>
            </a:r>
            <a:r>
              <a:rPr lang="en-IN" sz="1800" b="0" dirty="0">
                <a:effectLst/>
                <a:latin typeface="Times New Roman" panose="02020603050405020304" pitchFamily="18" charset="0"/>
                <a:cs typeface="Times New Roman" panose="02020603050405020304" pitchFamily="18" charset="0"/>
              </a:rPr>
              <a:t> on the </a:t>
            </a:r>
            <a:r>
              <a:rPr lang="en-IN" sz="1800" b="0" dirty="0" err="1">
                <a:effectLst/>
                <a:latin typeface="Times New Roman" panose="02020603050405020304" pitchFamily="18" charset="0"/>
                <a:cs typeface="Times New Roman" panose="02020603050405020304" pitchFamily="18" charset="0"/>
              </a:rPr>
              <a:t>center</a:t>
            </a:r>
            <a:r>
              <a:rPr lang="en-IN" sz="1800" b="0" dirty="0">
                <a:effectLst/>
                <a:latin typeface="Times New Roman" panose="02020603050405020304" pitchFamily="18" charset="0"/>
                <a:cs typeface="Times New Roman" panose="02020603050405020304" pitchFamily="18" charset="0"/>
              </a:rPr>
              <a:t> of your jawline and on the </a:t>
            </a:r>
            <a:r>
              <a:rPr lang="en-IN" sz="1800" b="0" dirty="0" err="1">
                <a:effectLst/>
                <a:latin typeface="Times New Roman" panose="02020603050405020304" pitchFamily="18" charset="0"/>
                <a:cs typeface="Times New Roman" panose="02020603050405020304" pitchFamily="18" charset="0"/>
              </a:rPr>
              <a:t>temples,cheekbones</a:t>
            </a:r>
            <a:r>
              <a:rPr lang="en-IN" sz="1800" b="0" dirty="0">
                <a:effectLst/>
                <a:latin typeface="Times New Roman" panose="02020603050405020304" pitchFamily="18" charset="0"/>
                <a:cs typeface="Times New Roman" panose="02020603050405020304" pitchFamily="18" charset="0"/>
              </a:rPr>
              <a:t> to take some </a:t>
            </a:r>
          </a:p>
          <a:p>
            <a:r>
              <a:rPr lang="en-IN" sz="1800" b="0" dirty="0">
                <a:effectLst/>
                <a:latin typeface="Times New Roman" panose="02020603050405020304" pitchFamily="18" charset="0"/>
                <a:cs typeface="Times New Roman" panose="02020603050405020304" pitchFamily="18" charset="0"/>
              </a:rPr>
              <a:t>                                       width of </a:t>
            </a:r>
            <a:r>
              <a:rPr lang="en-IN" sz="1800" b="0" dirty="0" err="1">
                <a:effectLst/>
                <a:latin typeface="Times New Roman" panose="02020603050405020304" pitchFamily="18" charset="0"/>
                <a:cs typeface="Times New Roman" panose="02020603050405020304" pitchFamily="18" charset="0"/>
              </a:rPr>
              <a:t>upperface</a:t>
            </a:r>
            <a:r>
              <a:rPr lang="en-IN" sz="1800" b="0" dirty="0">
                <a:effectLst/>
                <a:latin typeface="Times New Roman" panose="02020603050405020304" pitchFamily="18" charset="0"/>
                <a:cs typeface="Times New Roman" panose="02020603050405020304" pitchFamily="18" charset="0"/>
              </a:rPr>
              <a:t> \n </a:t>
            </a:r>
            <a:r>
              <a:rPr lang="en-IN" sz="1800" b="0" dirty="0" err="1">
                <a:effectLst/>
                <a:latin typeface="Times New Roman" panose="02020603050405020304" pitchFamily="18" charset="0"/>
                <a:cs typeface="Times New Roman" panose="02020603050405020304" pitchFamily="18" charset="0"/>
              </a:rPr>
              <a:t>hightlight</a:t>
            </a:r>
            <a:r>
              <a:rPr lang="en-IN" sz="1800" b="0" dirty="0">
                <a:effectLst/>
                <a:latin typeface="Times New Roman" panose="02020603050405020304" pitchFamily="18" charset="0"/>
                <a:cs typeface="Times New Roman" panose="02020603050405020304" pitchFamily="18" charset="0"/>
              </a:rPr>
              <a:t> the tip of your </a:t>
            </a:r>
            <a:r>
              <a:rPr lang="en-IN" sz="1800" b="0" dirty="0" err="1">
                <a:effectLst/>
                <a:latin typeface="Times New Roman" panose="02020603050405020304" pitchFamily="18" charset="0"/>
                <a:cs typeface="Times New Roman" panose="02020603050405020304" pitchFamily="18" charset="0"/>
              </a:rPr>
              <a:t>nose,forehead</a:t>
            </a:r>
            <a:r>
              <a:rPr lang="en-IN" sz="1800" b="0" dirty="0">
                <a:effectLst/>
                <a:latin typeface="Times New Roman" panose="02020603050405020304" pitchFamily="18" charset="0"/>
                <a:cs typeface="Times New Roman" panose="02020603050405020304" pitchFamily="18" charset="0"/>
              </a:rPr>
              <a:t> and cupid's bow \n\n EYEBROW </a:t>
            </a:r>
            <a:r>
              <a:rPr lang="en-IN" sz="1800" b="0" dirty="0" err="1">
                <a:effectLst/>
                <a:latin typeface="Times New Roman" panose="02020603050405020304" pitchFamily="18" charset="0"/>
                <a:cs typeface="Times New Roman" panose="02020603050405020304" pitchFamily="18" charset="0"/>
              </a:rPr>
              <a:t>SHAPE:high</a:t>
            </a:r>
            <a:r>
              <a:rPr lang="en-IN" sz="1800" b="0" dirty="0">
                <a:effectLst/>
                <a:latin typeface="Times New Roman" panose="02020603050405020304" pitchFamily="18" charset="0"/>
                <a:cs typeface="Times New Roman" panose="02020603050405020304" pitchFamily="18" charset="0"/>
              </a:rPr>
              <a:t> arches(short heart),</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low arches(longer heart)"</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[0])</a:t>
            </a:r>
          </a:p>
          <a:p>
            <a:r>
              <a:rPr lang="en-IN" sz="1800" b="0" dirty="0">
                <a:effectLst/>
                <a:latin typeface="Times New Roman" panose="02020603050405020304" pitchFamily="18" charset="0"/>
                <a:cs typeface="Times New Roman" panose="02020603050405020304" pitchFamily="18" charset="0"/>
              </a:rPr>
              <a:t>                B=float(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[1])</a:t>
            </a:r>
          </a:p>
          <a:p>
            <a:r>
              <a:rPr lang="en-IN" sz="1800" b="0" dirty="0">
                <a:effectLst/>
                <a:latin typeface="Times New Roman" panose="02020603050405020304" pitchFamily="18" charset="0"/>
                <a:cs typeface="Times New Roman" panose="02020603050405020304" pitchFamily="18" charset="0"/>
              </a:rPr>
              <a:t>                C=float(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[2])</a:t>
            </a:r>
          </a:p>
          <a:p>
            <a:r>
              <a:rPr lang="en-IN" sz="1800" b="0" dirty="0">
                <a:effectLst/>
                <a:latin typeface="Times New Roman" panose="02020603050405020304" pitchFamily="18" charset="0"/>
                <a:cs typeface="Times New Roman" panose="02020603050405020304" pitchFamily="18" charset="0"/>
              </a:rPr>
              <a:t>                D=float(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a:t>
            </a:r>
          </a:p>
          <a:p>
            <a:r>
              <a:rPr lang="en-IN" sz="1800" b="0" dirty="0">
                <a:effectLst/>
                <a:latin typeface="Times New Roman" panose="02020603050405020304" pitchFamily="18" charset="0"/>
                <a:cs typeface="Times New Roman" panose="02020603050405020304" pitchFamily="18" charset="0"/>
              </a:rPr>
              <a:t>                E=float(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2805828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E5EB81-D10E-DE17-E149-C43036D982A6}"/>
              </a:ext>
            </a:extLst>
          </p:cNvPr>
          <p:cNvSpPr>
            <a:spLocks noGrp="1"/>
          </p:cNvSpPr>
          <p:nvPr>
            <p:ph type="sldNum" sz="quarter" idx="12"/>
          </p:nvPr>
        </p:nvSpPr>
        <p:spPr/>
        <p:txBody>
          <a:bodyPr/>
          <a:lstStyle/>
          <a:p>
            <a:fld id="{B6F15528-21DE-4FAA-801E-634DDDAF4B2B}" type="slidenum">
              <a:rPr lang="en-US" smtClean="0"/>
              <a:pPr/>
              <a:t>58</a:t>
            </a:fld>
            <a:endParaRPr lang="en-US"/>
          </a:p>
        </p:txBody>
      </p:sp>
      <p:sp>
        <p:nvSpPr>
          <p:cNvPr id="5" name="TextBox 4">
            <a:extLst>
              <a:ext uri="{FF2B5EF4-FFF2-40B4-BE49-F238E27FC236}">
                <a16:creationId xmlns:a16="http://schemas.microsoft.com/office/drawing/2014/main" id="{82887E5C-0696-A7E7-3138-2C9B6D3DD24D}"/>
              </a:ext>
            </a:extLst>
          </p:cNvPr>
          <p:cNvSpPr txBox="1"/>
          <p:nvPr/>
        </p:nvSpPr>
        <p:spPr>
          <a:xfrm>
            <a:off x="152400" y="228600"/>
            <a:ext cx="14156439" cy="8125301"/>
          </a:xfrm>
          <a:prstGeom prst="rect">
            <a:avLst/>
          </a:prstGeom>
          <a:noFill/>
        </p:spPr>
        <p:txBody>
          <a:bodyPr wrap="none" rtlCol="0">
            <a:spAutoFit/>
          </a:bodyPr>
          <a:lstStyle/>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dic</a:t>
            </a:r>
            <a:r>
              <a:rPr lang="en-IN" sz="1800" b="0" dirty="0">
                <a:effectLst/>
                <a:latin typeface="Times New Roman" panose="02020603050405020304" pitchFamily="18" charset="0"/>
                <a:cs typeface="Times New Roman" panose="02020603050405020304" pitchFamily="18" charset="0"/>
              </a:rPr>
              <a:t>={'heart':A,'oblong':B,'oval':C,'round':D,'</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dic.keys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dic.values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fig = </a:t>
            </a:r>
            <a:r>
              <a:rPr lang="en-IN" sz="1800" b="0" dirty="0" err="1">
                <a:effectLst/>
                <a:latin typeface="Times New Roman" panose="02020603050405020304" pitchFamily="18" charset="0"/>
                <a:cs typeface="Times New Roman" panose="02020603050405020304" pitchFamily="18" charset="0"/>
              </a:rPr>
              <a:t>plt.figure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figsize</a:t>
            </a:r>
            <a:r>
              <a:rPr lang="en-IN" sz="1800" b="0" dirty="0">
                <a:effectLst/>
                <a:latin typeface="Times New Roman" panose="02020603050405020304" pitchFamily="18" charset="0"/>
                <a:cs typeface="Times New Roman" panose="02020603050405020304" pitchFamily="18" charset="0"/>
              </a:rPr>
              <a:t> = (5, 5))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plt.bar</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color</a:t>
            </a:r>
            <a:r>
              <a:rPr lang="en-IN" sz="1800" b="0" dirty="0">
                <a:effectLst/>
                <a:latin typeface="Times New Roman" panose="02020603050405020304" pitchFamily="18" charset="0"/>
                <a:cs typeface="Times New Roman" panose="02020603050405020304" pitchFamily="18" charset="0"/>
              </a:rPr>
              <a:t> ='maroon', width = 0.3)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plt.xlabel</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plt.ylabel</a:t>
            </a:r>
            <a:r>
              <a:rPr lang="en-IN" sz="1800" b="0" dirty="0">
                <a:effectLst/>
                <a:latin typeface="Times New Roman" panose="02020603050405020304" pitchFamily="18" charset="0"/>
                <a:cs typeface="Times New Roman" panose="02020603050405020304" pitchFamily="18" charset="0"/>
              </a:rPr>
              <a:t>("Accuracy Level")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plt.title</a:t>
            </a:r>
            <a:r>
              <a:rPr lang="en-IN" sz="1800" b="0" dirty="0">
                <a:effectLst/>
                <a:latin typeface="Times New Roman" panose="02020603050405020304" pitchFamily="18" charset="0"/>
                <a:cs typeface="Times New Roman" panose="02020603050405020304" pitchFamily="18" charset="0"/>
              </a:rPr>
              <a:t>("Accuracy </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between face shapes....")</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plt.savefig</a:t>
            </a:r>
            <a:r>
              <a:rPr lang="en-IN" sz="1800" b="0" dirty="0">
                <a:effectLst/>
                <a:latin typeface="Times New Roman" panose="02020603050405020304" pitchFamily="18" charset="0"/>
                <a:cs typeface="Times New Roman" panose="02020603050405020304" pitchFamily="18" charset="0"/>
              </a:rPr>
              <a:t>('static/matrix.png')</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elif</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np.argmax</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 == 1:</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str_label</a:t>
            </a:r>
            <a:r>
              <a:rPr lang="en-IN" sz="1800" b="0" dirty="0">
                <a:effectLst/>
                <a:latin typeface="Times New Roman" panose="02020603050405020304" pitchFamily="18" charset="0"/>
                <a:cs typeface="Times New Roman" panose="02020603050405020304" pitchFamily="18" charset="0"/>
              </a:rPr>
              <a:t> = 'oblong'</a:t>
            </a:r>
          </a:p>
          <a:p>
            <a:r>
              <a:rPr lang="en-IN" sz="1800" b="0" dirty="0">
                <a:effectLst/>
                <a:latin typeface="Times New Roman" panose="02020603050405020304" pitchFamily="18" charset="0"/>
                <a:cs typeface="Times New Roman" panose="02020603050405020304" pitchFamily="18" charset="0"/>
              </a:rPr>
              <a:t>                print("The predicted image of the face has oblong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[1]*100))</a:t>
            </a:r>
          </a:p>
          <a:p>
            <a:r>
              <a:rPr lang="en-IN" sz="1800" b="0" dirty="0">
                <a:effectLst/>
                <a:latin typeface="Times New Roman" panose="02020603050405020304" pitchFamily="18" charset="0"/>
                <a:cs typeface="Times New Roman" panose="02020603050405020304" pitchFamily="18" charset="0"/>
              </a:rPr>
              <a:t>                accuracy = "The predicted image of the face has oblong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[1]*100)</a:t>
            </a:r>
          </a:p>
          <a:p>
            <a:r>
              <a:rPr lang="en-IN" sz="1800" b="0" dirty="0">
                <a:effectLst/>
                <a:latin typeface="Times New Roman" panose="02020603050405020304" pitchFamily="18" charset="0"/>
                <a:cs typeface="Times New Roman" panose="02020603050405020304" pitchFamily="18" charset="0"/>
              </a:rPr>
              <a:t>                suggestions="HAIRSTYLES: Length :Short or Medium.\n Styles :Loss </a:t>
            </a:r>
            <a:r>
              <a:rPr lang="en-IN" sz="1800" b="0" dirty="0" err="1">
                <a:effectLst/>
                <a:latin typeface="Times New Roman" panose="02020603050405020304" pitchFamily="18" charset="0"/>
                <a:cs typeface="Times New Roman" panose="02020603050405020304" pitchFamily="18" charset="0"/>
              </a:rPr>
              <a:t>curles</a:t>
            </a:r>
            <a:r>
              <a:rPr lang="en-IN" sz="1800" b="0" dirty="0">
                <a:effectLst/>
                <a:latin typeface="Times New Roman" panose="02020603050405020304" pitchFamily="18" charset="0"/>
                <a:cs typeface="Times New Roman" panose="02020603050405020304" pitchFamily="18" charset="0"/>
              </a:rPr>
              <a:t>, flat iron waves, long layers, wavy shoulder length bob,           </a:t>
            </a:r>
          </a:p>
          <a:p>
            <a:r>
              <a:rPr lang="en-IN" sz="1800" b="0" dirty="0">
                <a:effectLst/>
                <a:latin typeface="Times New Roman" panose="02020603050405020304" pitchFamily="18" charset="0"/>
                <a:cs typeface="Times New Roman" panose="02020603050405020304" pitchFamily="18" charset="0"/>
              </a:rPr>
              <a:t>                bob with volume, tousled ponytail, deep side part \n </a:t>
            </a:r>
            <a:r>
              <a:rPr lang="en-IN" sz="1800" b="0" dirty="0" err="1">
                <a:effectLst/>
                <a:latin typeface="Times New Roman" panose="02020603050405020304" pitchFamily="18" charset="0"/>
                <a:cs typeface="Times New Roman" panose="02020603050405020304" pitchFamily="18" charset="0"/>
              </a:rPr>
              <a:t>Bangs:curtain</a:t>
            </a:r>
            <a:r>
              <a:rPr lang="en-IN" sz="1800" b="0" dirty="0">
                <a:effectLst/>
                <a:latin typeface="Times New Roman" panose="02020603050405020304" pitchFamily="18" charset="0"/>
                <a:cs typeface="Times New Roman" panose="02020603050405020304" pitchFamily="18" charset="0"/>
              </a:rPr>
              <a:t> bangs, side swept bangs \n\n EYE GLASSES : </a:t>
            </a:r>
            <a:r>
              <a:rPr lang="en-IN" sz="1800" b="0" dirty="0" err="1">
                <a:effectLst/>
                <a:latin typeface="Times New Roman" panose="02020603050405020304" pitchFamily="18" charset="0"/>
                <a:cs typeface="Times New Roman" panose="02020603050405020304" pitchFamily="18" charset="0"/>
              </a:rPr>
              <a:t>Wayfare</a:t>
            </a:r>
            <a:r>
              <a:rPr lang="en-IN" sz="1800" b="0" dirty="0">
                <a:effectLst/>
                <a:latin typeface="Times New Roman" panose="02020603050405020304" pitchFamily="18" charset="0"/>
                <a:cs typeface="Times New Roman" panose="02020603050405020304" pitchFamily="18" charset="0"/>
              </a:rPr>
              <a:t>, Oval, </a:t>
            </a:r>
            <a:r>
              <a:rPr lang="en-IN" sz="1800" b="0" dirty="0" err="1">
                <a:effectLst/>
                <a:latin typeface="Times New Roman" panose="02020603050405020304" pitchFamily="18" charset="0"/>
                <a:cs typeface="Times New Roman" panose="02020603050405020304" pitchFamily="18" charset="0"/>
              </a:rPr>
              <a:t>browline</a:t>
            </a:r>
            <a:r>
              <a:rPr lang="en-IN" sz="1800" b="0" dirty="0">
                <a:effectLst/>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aviators, round, geometric \n\n CONTOUR AND </a:t>
            </a:r>
            <a:r>
              <a:rPr lang="en-IN" sz="1800" b="0" dirty="0" err="1">
                <a:effectLst/>
                <a:latin typeface="Times New Roman" panose="02020603050405020304" pitchFamily="18" charset="0"/>
                <a:cs typeface="Times New Roman" panose="02020603050405020304" pitchFamily="18" charset="0"/>
              </a:rPr>
              <a:t>HIGHLIGHT:contour</a:t>
            </a:r>
            <a:r>
              <a:rPr lang="en-IN" sz="1800" b="0" dirty="0">
                <a:effectLst/>
                <a:latin typeface="Times New Roman" panose="02020603050405020304" pitchFamily="18" charset="0"/>
                <a:cs typeface="Times New Roman" panose="02020603050405020304" pitchFamily="18" charset="0"/>
              </a:rPr>
              <a:t> to the top and bottom: the hairline and just below the chin \n</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hightlight</a:t>
            </a:r>
            <a:r>
              <a:rPr lang="en-IN" sz="1800" b="0" dirty="0">
                <a:effectLst/>
                <a:latin typeface="Times New Roman" panose="02020603050405020304" pitchFamily="18" charset="0"/>
                <a:cs typeface="Times New Roman" panose="02020603050405020304" pitchFamily="18" charset="0"/>
              </a:rPr>
              <a:t> under the eyes in a triangle shape sweeping it out towards your ears \n\n EYEBROW </a:t>
            </a:r>
            <a:r>
              <a:rPr lang="en-IN" sz="1800" b="0" dirty="0" err="1">
                <a:effectLst/>
                <a:latin typeface="Times New Roman" panose="02020603050405020304" pitchFamily="18" charset="0"/>
                <a:cs typeface="Times New Roman" panose="02020603050405020304" pitchFamily="18" charset="0"/>
              </a:rPr>
              <a:t>SHAPE:flat</a:t>
            </a:r>
            <a:r>
              <a:rPr lang="en-IN" sz="1800" b="0" dirty="0">
                <a:effectLst/>
                <a:latin typeface="Times New Roman" panose="02020603050405020304" pitchFamily="18" charset="0"/>
                <a:cs typeface="Times New Roman" panose="02020603050405020304" pitchFamily="18" charset="0"/>
              </a:rPr>
              <a:t> eyebrow"</a:t>
            </a:r>
          </a:p>
          <a:p>
            <a:r>
              <a:rPr lang="en-IN" sz="1800" b="0" dirty="0">
                <a:effectLst/>
                <a:latin typeface="Times New Roman" panose="02020603050405020304" pitchFamily="18" charset="0"/>
                <a:cs typeface="Times New Roman" panose="02020603050405020304" pitchFamily="18" charset="0"/>
              </a:rPr>
              <a:t>                A=float(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[0])</a:t>
            </a:r>
          </a:p>
          <a:p>
            <a:r>
              <a:rPr lang="en-IN" sz="1800" b="0" dirty="0">
                <a:effectLst/>
                <a:latin typeface="Times New Roman" panose="02020603050405020304" pitchFamily="18" charset="0"/>
                <a:cs typeface="Times New Roman" panose="02020603050405020304" pitchFamily="18" charset="0"/>
              </a:rPr>
              <a:t>                B=float(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[1])</a:t>
            </a:r>
          </a:p>
          <a:p>
            <a:r>
              <a:rPr lang="en-IN" sz="1800" b="0" dirty="0">
                <a:effectLst/>
                <a:latin typeface="Times New Roman" panose="02020603050405020304" pitchFamily="18" charset="0"/>
                <a:cs typeface="Times New Roman" panose="02020603050405020304" pitchFamily="18" charset="0"/>
              </a:rPr>
              <a:t>                C=float(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[2])</a:t>
            </a:r>
          </a:p>
          <a:p>
            <a:r>
              <a:rPr lang="en-IN" sz="1800" b="0" dirty="0">
                <a:effectLst/>
                <a:latin typeface="Times New Roman" panose="02020603050405020304" pitchFamily="18" charset="0"/>
                <a:cs typeface="Times New Roman" panose="02020603050405020304" pitchFamily="18" charset="0"/>
              </a:rPr>
              <a:t>                D=float(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a:t>
            </a:r>
          </a:p>
          <a:p>
            <a:r>
              <a:rPr lang="en-IN" sz="1800" b="0" dirty="0">
                <a:effectLst/>
                <a:latin typeface="Times New Roman" panose="02020603050405020304" pitchFamily="18" charset="0"/>
                <a:cs typeface="Times New Roman" panose="02020603050405020304" pitchFamily="18" charset="0"/>
              </a:rPr>
              <a:t>                E=float(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dic</a:t>
            </a:r>
            <a:r>
              <a:rPr lang="en-IN" sz="1800" b="0" dirty="0">
                <a:effectLst/>
                <a:latin typeface="Times New Roman" panose="02020603050405020304" pitchFamily="18" charset="0"/>
                <a:cs typeface="Times New Roman" panose="02020603050405020304" pitchFamily="18" charset="0"/>
              </a:rPr>
              <a:t>={'heart':A,'oblong':B,'oval':C,'round':D,'</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dic.keys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dic.values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fig = </a:t>
            </a:r>
            <a:r>
              <a:rPr lang="en-IN" sz="1800" b="0" dirty="0" err="1">
                <a:effectLst/>
                <a:latin typeface="Times New Roman" panose="02020603050405020304" pitchFamily="18" charset="0"/>
                <a:cs typeface="Times New Roman" panose="02020603050405020304" pitchFamily="18" charset="0"/>
              </a:rPr>
              <a:t>plt.figure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figsize</a:t>
            </a:r>
            <a:r>
              <a:rPr lang="en-IN" sz="1800" b="0" dirty="0">
                <a:effectLst/>
                <a:latin typeface="Times New Roman" panose="02020603050405020304" pitchFamily="18" charset="0"/>
                <a:cs typeface="Times New Roman" panose="02020603050405020304" pitchFamily="18" charset="0"/>
              </a:rPr>
              <a:t> = (5, 5))  </a:t>
            </a:r>
          </a:p>
          <a:p>
            <a:r>
              <a:rPr lang="en-IN" sz="1800" b="0" dirty="0">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3771466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09DB4B-F540-18FA-744A-7D532FEEBEF9}"/>
              </a:ext>
            </a:extLst>
          </p:cNvPr>
          <p:cNvSpPr>
            <a:spLocks noGrp="1"/>
          </p:cNvSpPr>
          <p:nvPr>
            <p:ph type="sldNum" sz="quarter" idx="12"/>
          </p:nvPr>
        </p:nvSpPr>
        <p:spPr/>
        <p:txBody>
          <a:bodyPr/>
          <a:lstStyle/>
          <a:p>
            <a:fld id="{B6F15528-21DE-4FAA-801E-634DDDAF4B2B}" type="slidenum">
              <a:rPr lang="en-US" smtClean="0"/>
              <a:pPr/>
              <a:t>59</a:t>
            </a:fld>
            <a:endParaRPr lang="en-US"/>
          </a:p>
        </p:txBody>
      </p:sp>
      <p:sp>
        <p:nvSpPr>
          <p:cNvPr id="7" name="TextBox 6">
            <a:extLst>
              <a:ext uri="{FF2B5EF4-FFF2-40B4-BE49-F238E27FC236}">
                <a16:creationId xmlns:a16="http://schemas.microsoft.com/office/drawing/2014/main" id="{64CDFFA6-8AD3-1CCD-2346-59FD443D397A}"/>
              </a:ext>
            </a:extLst>
          </p:cNvPr>
          <p:cNvSpPr txBox="1"/>
          <p:nvPr/>
        </p:nvSpPr>
        <p:spPr>
          <a:xfrm>
            <a:off x="228600" y="163829"/>
            <a:ext cx="54574427" cy="23083242"/>
          </a:xfrm>
          <a:prstGeom prst="rect">
            <a:avLst/>
          </a:prstGeom>
          <a:noFill/>
        </p:spPr>
        <p:txBody>
          <a:bodyPr wrap="none" rtlCol="0">
            <a:spAutoFit/>
          </a:bodyPr>
          <a:lstStyle/>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plt.bar</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color</a:t>
            </a:r>
            <a:r>
              <a:rPr lang="en-IN" sz="1800" b="0" dirty="0">
                <a:effectLst/>
                <a:latin typeface="Times New Roman" panose="02020603050405020304" pitchFamily="18" charset="0"/>
                <a:cs typeface="Times New Roman" panose="02020603050405020304" pitchFamily="18" charset="0"/>
              </a:rPr>
              <a:t> ='maroon', width = 0.3)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plt.xlabel</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plt.ylabel</a:t>
            </a:r>
            <a:r>
              <a:rPr lang="en-IN" sz="1800" b="0" dirty="0">
                <a:effectLst/>
                <a:latin typeface="Times New Roman" panose="02020603050405020304" pitchFamily="18" charset="0"/>
                <a:cs typeface="Times New Roman" panose="02020603050405020304" pitchFamily="18" charset="0"/>
              </a:rPr>
              <a:t>("Accuracy Level")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plt.title</a:t>
            </a:r>
            <a:r>
              <a:rPr lang="en-IN" sz="1800" b="0" dirty="0">
                <a:effectLst/>
                <a:latin typeface="Times New Roman" panose="02020603050405020304" pitchFamily="18" charset="0"/>
                <a:cs typeface="Times New Roman" panose="02020603050405020304" pitchFamily="18" charset="0"/>
              </a:rPr>
              <a:t>("Accuracy </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between face shapes....")</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plt.savefig</a:t>
            </a:r>
            <a:r>
              <a:rPr lang="en-IN" sz="1800" b="0" dirty="0">
                <a:effectLst/>
                <a:latin typeface="Times New Roman" panose="02020603050405020304" pitchFamily="18" charset="0"/>
                <a:cs typeface="Times New Roman" panose="02020603050405020304" pitchFamily="18" charset="0"/>
              </a:rPr>
              <a:t>('static/matrix.png')</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elif</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np.argmax</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 == 2:</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str_label</a:t>
            </a:r>
            <a:r>
              <a:rPr lang="en-IN" sz="1800" b="0" dirty="0">
                <a:effectLst/>
                <a:latin typeface="Times New Roman" panose="02020603050405020304" pitchFamily="18" charset="0"/>
                <a:cs typeface="Times New Roman" panose="02020603050405020304" pitchFamily="18" charset="0"/>
              </a:rPr>
              <a:t> = 'oval'</a:t>
            </a:r>
          </a:p>
          <a:p>
            <a:r>
              <a:rPr lang="en-IN" sz="1800" b="0" dirty="0">
                <a:effectLst/>
                <a:latin typeface="Times New Roman" panose="02020603050405020304" pitchFamily="18" charset="0"/>
                <a:cs typeface="Times New Roman" panose="02020603050405020304" pitchFamily="18" charset="0"/>
              </a:rPr>
              <a:t>                print("The predicted image of the face has oval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[2]*100))</a:t>
            </a:r>
          </a:p>
          <a:p>
            <a:r>
              <a:rPr lang="en-IN" sz="1800" b="0" dirty="0">
                <a:effectLst/>
                <a:latin typeface="Times New Roman" panose="02020603050405020304" pitchFamily="18" charset="0"/>
                <a:cs typeface="Times New Roman" panose="02020603050405020304" pitchFamily="18" charset="0"/>
              </a:rPr>
              <a:t>                accuracy = "The predicted image of the face has oval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[2]*100)</a:t>
            </a:r>
          </a:p>
          <a:p>
            <a:r>
              <a:rPr lang="en-IN" sz="1800" b="0" dirty="0">
                <a:effectLst/>
                <a:latin typeface="Times New Roman" panose="02020603050405020304" pitchFamily="18" charset="0"/>
                <a:cs typeface="Times New Roman" panose="02020603050405020304" pitchFamily="18" charset="0"/>
              </a:rPr>
              <a:t>                suggestions="HAIRSTYLES: Length :Medium or Short.\n Styles :Blunt bob above the shoulder, Long layers, Shoulder length cut, side parted lob</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sleek hairstyles, pixie cut, armpit length haircut with layered ends, </a:t>
            </a:r>
            <a:r>
              <a:rPr lang="en-IN" sz="1800" b="0" dirty="0" err="1">
                <a:effectLst/>
                <a:latin typeface="Times New Roman" panose="02020603050405020304" pitchFamily="18" charset="0"/>
                <a:cs typeface="Times New Roman" panose="02020603050405020304" pitchFamily="18" charset="0"/>
              </a:rPr>
              <a:t>Bangs:side</a:t>
            </a:r>
            <a:r>
              <a:rPr lang="en-IN" sz="1800" b="0" dirty="0">
                <a:effectLst/>
                <a:latin typeface="Times New Roman" panose="02020603050405020304" pitchFamily="18" charset="0"/>
                <a:cs typeface="Times New Roman" panose="02020603050405020304" pitchFamily="18" charset="0"/>
              </a:rPr>
              <a:t> swept bangs, baby bangs\n\n EYE GLASSES : Round, Cat eye, </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Rectangle, </a:t>
            </a:r>
            <a:r>
              <a:rPr lang="en-IN" sz="1800" b="0" dirty="0" err="1">
                <a:effectLst/>
                <a:latin typeface="Times New Roman" panose="02020603050405020304" pitchFamily="18" charset="0"/>
                <a:cs typeface="Times New Roman" panose="02020603050405020304" pitchFamily="18" charset="0"/>
              </a:rPr>
              <a:t>Wayfare</a:t>
            </a:r>
            <a:r>
              <a:rPr lang="en-IN" sz="1800" b="0" dirty="0">
                <a:effectLst/>
                <a:latin typeface="Times New Roman" panose="02020603050405020304" pitchFamily="18" charset="0"/>
                <a:cs typeface="Times New Roman" panose="02020603050405020304" pitchFamily="18" charset="0"/>
              </a:rPr>
              <a:t>, Square, Oval, Aviators, Geometric, </a:t>
            </a:r>
            <a:r>
              <a:rPr lang="en-IN" sz="1800" b="0" dirty="0" err="1">
                <a:effectLst/>
                <a:latin typeface="Times New Roman" panose="02020603050405020304" pitchFamily="18" charset="0"/>
                <a:cs typeface="Times New Roman" panose="02020603050405020304" pitchFamily="18" charset="0"/>
              </a:rPr>
              <a:t>browline</a:t>
            </a:r>
            <a:r>
              <a:rPr lang="en-IN" sz="1800" b="0" dirty="0">
                <a:effectLst/>
                <a:latin typeface="Times New Roman" panose="02020603050405020304" pitchFamily="18" charset="0"/>
                <a:cs typeface="Times New Roman" panose="02020603050405020304" pitchFamily="18" charset="0"/>
              </a:rPr>
              <a:t> \n\n CONTOUR AND </a:t>
            </a:r>
            <a:r>
              <a:rPr lang="en-IN" sz="1800" b="0" dirty="0" err="1">
                <a:effectLst/>
                <a:latin typeface="Times New Roman" panose="02020603050405020304" pitchFamily="18" charset="0"/>
                <a:cs typeface="Times New Roman" panose="02020603050405020304" pitchFamily="18" charset="0"/>
              </a:rPr>
              <a:t>HIGHLIGHT:contour</a:t>
            </a:r>
            <a:r>
              <a:rPr lang="en-IN" sz="1800" b="0" dirty="0">
                <a:effectLst/>
                <a:latin typeface="Times New Roman" panose="02020603050405020304" pitchFamily="18" charset="0"/>
                <a:cs typeface="Times New Roman" panose="02020603050405020304" pitchFamily="18" charset="0"/>
              </a:rPr>
              <a:t> under your cheekbones and on </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the outer edges of your forehead \n highlight on your highest points like </a:t>
            </a:r>
            <a:r>
              <a:rPr lang="en-IN" sz="1800" b="0" dirty="0" err="1">
                <a:effectLst/>
                <a:latin typeface="Times New Roman" panose="02020603050405020304" pitchFamily="18" charset="0"/>
                <a:cs typeface="Times New Roman" panose="02020603050405020304" pitchFamily="18" charset="0"/>
              </a:rPr>
              <a:t>cheekbones,brobone,bridge</a:t>
            </a:r>
            <a:r>
              <a:rPr lang="en-IN" sz="1800" b="0" dirty="0">
                <a:effectLst/>
                <a:latin typeface="Times New Roman" panose="02020603050405020304" pitchFamily="18" charset="0"/>
                <a:cs typeface="Times New Roman" panose="02020603050405020304" pitchFamily="18" charset="0"/>
              </a:rPr>
              <a:t> of your nose and chin \n\n</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 EYEBROW </a:t>
            </a:r>
            <a:r>
              <a:rPr lang="en-IN" sz="1800" b="0" dirty="0" err="1">
                <a:effectLst/>
                <a:latin typeface="Times New Roman" panose="02020603050405020304" pitchFamily="18" charset="0"/>
                <a:cs typeface="Times New Roman" panose="02020603050405020304" pitchFamily="18" charset="0"/>
              </a:rPr>
              <a:t>SHAPE:soft</a:t>
            </a:r>
            <a:r>
              <a:rPr lang="en-IN" sz="1800" b="0" dirty="0">
                <a:effectLst/>
                <a:latin typeface="Times New Roman" panose="02020603050405020304" pitchFamily="18" charset="0"/>
                <a:cs typeface="Times New Roman" panose="02020603050405020304" pitchFamily="18" charset="0"/>
              </a:rPr>
              <a:t> angles and shallow arches"</a:t>
            </a:r>
          </a:p>
          <a:p>
            <a:r>
              <a:rPr lang="en-IN" sz="1800" b="0" dirty="0">
                <a:effectLst/>
                <a:latin typeface="Times New Roman" panose="02020603050405020304" pitchFamily="18" charset="0"/>
                <a:cs typeface="Times New Roman" panose="02020603050405020304" pitchFamily="18" charset="0"/>
              </a:rPr>
              <a:t>                A=float(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[0])</a:t>
            </a:r>
          </a:p>
          <a:p>
            <a:r>
              <a:rPr lang="en-IN" sz="1800" b="0" dirty="0">
                <a:effectLst/>
                <a:latin typeface="Times New Roman" panose="02020603050405020304" pitchFamily="18" charset="0"/>
                <a:cs typeface="Times New Roman" panose="02020603050405020304" pitchFamily="18" charset="0"/>
              </a:rPr>
              <a:t>                B=float(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[1])</a:t>
            </a:r>
          </a:p>
          <a:p>
            <a:r>
              <a:rPr lang="en-IN" sz="1800" b="0" dirty="0">
                <a:effectLst/>
                <a:latin typeface="Times New Roman" panose="02020603050405020304" pitchFamily="18" charset="0"/>
                <a:cs typeface="Times New Roman" panose="02020603050405020304" pitchFamily="18" charset="0"/>
              </a:rPr>
              <a:t>                C=float(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[2])</a:t>
            </a:r>
          </a:p>
          <a:p>
            <a:r>
              <a:rPr lang="en-IN" sz="1800" b="0" dirty="0">
                <a:effectLst/>
                <a:latin typeface="Times New Roman" panose="02020603050405020304" pitchFamily="18" charset="0"/>
                <a:cs typeface="Times New Roman" panose="02020603050405020304" pitchFamily="18" charset="0"/>
              </a:rPr>
              <a:t>                D=float(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a:t>
            </a:r>
          </a:p>
          <a:p>
            <a:r>
              <a:rPr lang="en-IN" sz="1800" b="0" dirty="0">
                <a:effectLst/>
                <a:latin typeface="Times New Roman" panose="02020603050405020304" pitchFamily="18" charset="0"/>
                <a:cs typeface="Times New Roman" panose="02020603050405020304" pitchFamily="18" charset="0"/>
              </a:rPr>
              <a:t>                E=float(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dic</a:t>
            </a:r>
            <a:r>
              <a:rPr lang="en-IN" sz="1800" b="0" dirty="0">
                <a:effectLst/>
                <a:latin typeface="Times New Roman" panose="02020603050405020304" pitchFamily="18" charset="0"/>
                <a:cs typeface="Times New Roman" panose="02020603050405020304" pitchFamily="18" charset="0"/>
              </a:rPr>
              <a:t>={'heart':A,'oblong':B,'oval':C,'round':D,'</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dic.keys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dic.values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fig = </a:t>
            </a:r>
            <a:r>
              <a:rPr lang="en-IN" sz="1800" b="0" dirty="0" err="1">
                <a:effectLst/>
                <a:latin typeface="Times New Roman" panose="02020603050405020304" pitchFamily="18" charset="0"/>
                <a:cs typeface="Times New Roman" panose="02020603050405020304" pitchFamily="18" charset="0"/>
              </a:rPr>
              <a:t>plt.figure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figsize</a:t>
            </a:r>
            <a:r>
              <a:rPr lang="en-IN" sz="1800" b="0" dirty="0">
                <a:effectLst/>
                <a:latin typeface="Times New Roman" panose="02020603050405020304" pitchFamily="18" charset="0"/>
                <a:cs typeface="Times New Roman" panose="02020603050405020304" pitchFamily="18" charset="0"/>
              </a:rPr>
              <a:t> = (5, 5))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plt.bar</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color</a:t>
            </a:r>
            <a:r>
              <a:rPr lang="en-IN" sz="1800" b="0" dirty="0">
                <a:effectLst/>
                <a:latin typeface="Times New Roman" panose="02020603050405020304" pitchFamily="18" charset="0"/>
                <a:cs typeface="Times New Roman" panose="02020603050405020304" pitchFamily="18" charset="0"/>
              </a:rPr>
              <a:t> ='maroon', width = 0.3)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plt.xlabel</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plt.ylabel</a:t>
            </a:r>
            <a:r>
              <a:rPr lang="en-IN" sz="1800" b="0" dirty="0">
                <a:effectLst/>
                <a:latin typeface="Times New Roman" panose="02020603050405020304" pitchFamily="18" charset="0"/>
                <a:cs typeface="Times New Roman" panose="02020603050405020304" pitchFamily="18" charset="0"/>
              </a:rPr>
              <a:t>("Accuracy Level")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plt.title</a:t>
            </a:r>
            <a:r>
              <a:rPr lang="en-IN" sz="1800" b="0" dirty="0">
                <a:effectLst/>
                <a:latin typeface="Times New Roman" panose="02020603050405020304" pitchFamily="18" charset="0"/>
                <a:cs typeface="Times New Roman" panose="02020603050405020304" pitchFamily="18" charset="0"/>
              </a:rPr>
              <a:t>("Accuracy </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between face shapes....")</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plt.savefig</a:t>
            </a:r>
            <a:r>
              <a:rPr lang="en-IN" sz="1800" b="0" dirty="0">
                <a:effectLst/>
                <a:latin typeface="Times New Roman" panose="02020603050405020304" pitchFamily="18" charset="0"/>
                <a:cs typeface="Times New Roman" panose="02020603050405020304" pitchFamily="18" charset="0"/>
              </a:rPr>
              <a:t>('static/matrix.png')</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elif</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np.argmax</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 == 3:</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str_label</a:t>
            </a:r>
            <a:r>
              <a:rPr lang="en-IN" sz="1800" b="0" dirty="0">
                <a:effectLst/>
                <a:latin typeface="Times New Roman" panose="02020603050405020304" pitchFamily="18" charset="0"/>
                <a:cs typeface="Times New Roman" panose="02020603050405020304" pitchFamily="18" charset="0"/>
              </a:rPr>
              <a:t> = 'round'</a:t>
            </a:r>
          </a:p>
          <a:p>
            <a:r>
              <a:rPr lang="en-IN" sz="1800" b="0" dirty="0">
                <a:effectLst/>
                <a:latin typeface="Times New Roman" panose="02020603050405020304" pitchFamily="18" charset="0"/>
                <a:cs typeface="Times New Roman" panose="02020603050405020304" pitchFamily="18" charset="0"/>
              </a:rPr>
              <a:t>                print("The predicted image of the face has round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[3]*100))</a:t>
            </a:r>
          </a:p>
          <a:p>
            <a:r>
              <a:rPr lang="en-IN" sz="1800" b="0" dirty="0">
                <a:effectLst/>
                <a:latin typeface="Times New Roman" panose="02020603050405020304" pitchFamily="18" charset="0"/>
                <a:cs typeface="Times New Roman" panose="02020603050405020304" pitchFamily="18" charset="0"/>
              </a:rPr>
              <a:t>                accuracy = "The predicted image of the face has round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[3]*100)</a:t>
            </a:r>
          </a:p>
          <a:p>
            <a:r>
              <a:rPr lang="en-IN" sz="1800" b="0" dirty="0">
                <a:effectLst/>
                <a:latin typeface="Times New Roman" panose="02020603050405020304" pitchFamily="18" charset="0"/>
                <a:cs typeface="Times New Roman" panose="02020603050405020304" pitchFamily="18" charset="0"/>
              </a:rPr>
              <a:t>                suggestions="HAIRSTYLES: Length :Medium \n Styles :textured lob, slick back high ponytail, side parted pixie cut, long layers, symmetrical lengths, long bob, deep side part, </a:t>
            </a:r>
            <a:r>
              <a:rPr lang="en-IN" sz="1800" b="0" dirty="0" err="1">
                <a:effectLst/>
                <a:latin typeface="Times New Roman" panose="02020603050405020304" pitchFamily="18" charset="0"/>
                <a:cs typeface="Times New Roman" panose="02020603050405020304" pitchFamily="18" charset="0"/>
              </a:rPr>
              <a:t>Bangs:blunt</a:t>
            </a:r>
            <a:r>
              <a:rPr lang="en-IN" sz="1800" b="0" dirty="0">
                <a:effectLst/>
                <a:latin typeface="Times New Roman" panose="02020603050405020304" pitchFamily="18" charset="0"/>
                <a:cs typeface="Times New Roman" panose="02020603050405020304" pitchFamily="18" charset="0"/>
              </a:rPr>
              <a:t> bangs, thick bangs \n  EYE GLASSES : Rectangle, Square,  Aviators, Geometric \n\n CONTOUR AND </a:t>
            </a:r>
            <a:r>
              <a:rPr lang="en-IN" sz="1800" b="0" dirty="0" err="1">
                <a:effectLst/>
                <a:latin typeface="Times New Roman" panose="02020603050405020304" pitchFamily="18" charset="0"/>
                <a:cs typeface="Times New Roman" panose="02020603050405020304" pitchFamily="18" charset="0"/>
              </a:rPr>
              <a:t>HIGHLIGTH:apply</a:t>
            </a:r>
            <a:r>
              <a:rPr lang="en-IN" sz="1800" b="0" dirty="0">
                <a:effectLst/>
                <a:latin typeface="Times New Roman" panose="02020603050405020304" pitchFamily="18" charset="0"/>
                <a:cs typeface="Times New Roman" panose="02020603050405020304" pitchFamily="18" charset="0"/>
              </a:rPr>
              <a:t> bronzer to your hairline and jawline \n highlight on your </a:t>
            </a:r>
            <a:r>
              <a:rPr lang="en-IN" sz="1800" b="0" dirty="0" err="1">
                <a:effectLst/>
                <a:latin typeface="Times New Roman" panose="02020603050405020304" pitchFamily="18" charset="0"/>
                <a:cs typeface="Times New Roman" panose="02020603050405020304" pitchFamily="18" charset="0"/>
              </a:rPr>
              <a:t>forehead,chin</a:t>
            </a:r>
            <a:r>
              <a:rPr lang="en-IN" sz="1800" b="0" dirty="0">
                <a:effectLst/>
                <a:latin typeface="Times New Roman" panose="02020603050405020304" pitchFamily="18" charset="0"/>
                <a:cs typeface="Times New Roman" panose="02020603050405020304" pitchFamily="18" charset="0"/>
              </a:rPr>
              <a:t> and cheekbones \n\n EYEBROW </a:t>
            </a:r>
            <a:r>
              <a:rPr lang="en-IN" sz="1800" b="0" dirty="0" err="1">
                <a:effectLst/>
                <a:latin typeface="Times New Roman" panose="02020603050405020304" pitchFamily="18" charset="0"/>
                <a:cs typeface="Times New Roman" panose="02020603050405020304" pitchFamily="18" charset="0"/>
              </a:rPr>
              <a:t>SHAPE:a</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lifted,angled</a:t>
            </a:r>
            <a:r>
              <a:rPr lang="en-IN" sz="1800" b="0" dirty="0">
                <a:effectLst/>
                <a:latin typeface="Times New Roman" panose="02020603050405020304" pitchFamily="18" charset="0"/>
                <a:cs typeface="Times New Roman" panose="02020603050405020304" pitchFamily="18" charset="0"/>
              </a:rPr>
              <a:t> arch"</a:t>
            </a:r>
          </a:p>
          <a:p>
            <a:r>
              <a:rPr lang="en-IN" sz="1800" b="0" dirty="0">
                <a:effectLst/>
                <a:latin typeface="Times New Roman" panose="02020603050405020304" pitchFamily="18" charset="0"/>
                <a:cs typeface="Times New Roman" panose="02020603050405020304" pitchFamily="18" charset="0"/>
              </a:rPr>
              <a:t>                A=float(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[0])</a:t>
            </a:r>
          </a:p>
          <a:p>
            <a:r>
              <a:rPr lang="en-IN" sz="1800" b="0" dirty="0">
                <a:effectLst/>
                <a:latin typeface="Times New Roman" panose="02020603050405020304" pitchFamily="18" charset="0"/>
                <a:cs typeface="Times New Roman" panose="02020603050405020304" pitchFamily="18" charset="0"/>
              </a:rPr>
              <a:t>                B=float(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[1])</a:t>
            </a:r>
          </a:p>
          <a:p>
            <a:r>
              <a:rPr lang="en-IN" sz="1800" b="0" dirty="0">
                <a:effectLst/>
                <a:latin typeface="Times New Roman" panose="02020603050405020304" pitchFamily="18" charset="0"/>
                <a:cs typeface="Times New Roman" panose="02020603050405020304" pitchFamily="18" charset="0"/>
              </a:rPr>
              <a:t>                C=float(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[2])</a:t>
            </a:r>
          </a:p>
          <a:p>
            <a:r>
              <a:rPr lang="en-IN" sz="1800" b="0" dirty="0">
                <a:effectLst/>
                <a:latin typeface="Times New Roman" panose="02020603050405020304" pitchFamily="18" charset="0"/>
                <a:cs typeface="Times New Roman" panose="02020603050405020304" pitchFamily="18" charset="0"/>
              </a:rPr>
              <a:t>                D=float(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a:t>
            </a:r>
          </a:p>
          <a:p>
            <a:r>
              <a:rPr lang="en-IN" sz="1800" b="0" dirty="0">
                <a:effectLst/>
                <a:latin typeface="Times New Roman" panose="02020603050405020304" pitchFamily="18" charset="0"/>
                <a:cs typeface="Times New Roman" panose="02020603050405020304" pitchFamily="18" charset="0"/>
              </a:rPr>
              <a:t>                E=float(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dic</a:t>
            </a:r>
            <a:r>
              <a:rPr lang="en-IN" sz="1800" b="0" dirty="0">
                <a:effectLst/>
                <a:latin typeface="Times New Roman" panose="02020603050405020304" pitchFamily="18" charset="0"/>
                <a:cs typeface="Times New Roman" panose="02020603050405020304" pitchFamily="18" charset="0"/>
              </a:rPr>
              <a:t>={'heart':A,'oblong':B,'oval':C,'round':D,'</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dic.keys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dic.values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fig = </a:t>
            </a:r>
            <a:r>
              <a:rPr lang="en-IN" sz="1800" b="0" dirty="0" err="1">
                <a:effectLst/>
                <a:latin typeface="Times New Roman" panose="02020603050405020304" pitchFamily="18" charset="0"/>
                <a:cs typeface="Times New Roman" panose="02020603050405020304" pitchFamily="18" charset="0"/>
              </a:rPr>
              <a:t>plt.figure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figsize</a:t>
            </a:r>
            <a:r>
              <a:rPr lang="en-IN" sz="1800" b="0" dirty="0">
                <a:effectLst/>
                <a:latin typeface="Times New Roman" panose="02020603050405020304" pitchFamily="18" charset="0"/>
                <a:cs typeface="Times New Roman" panose="02020603050405020304" pitchFamily="18" charset="0"/>
              </a:rPr>
              <a:t> = (5, 5))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plt.bar</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color</a:t>
            </a:r>
            <a:r>
              <a:rPr lang="en-IN" sz="1800" b="0" dirty="0">
                <a:effectLst/>
                <a:latin typeface="Times New Roman" panose="02020603050405020304" pitchFamily="18" charset="0"/>
                <a:cs typeface="Times New Roman" panose="02020603050405020304" pitchFamily="18" charset="0"/>
              </a:rPr>
              <a:t> ='maroon', width = 0.3)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plt.xlabel</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plt.ylabel</a:t>
            </a:r>
            <a:r>
              <a:rPr lang="en-IN" sz="1800" b="0" dirty="0">
                <a:effectLst/>
                <a:latin typeface="Times New Roman" panose="02020603050405020304" pitchFamily="18" charset="0"/>
                <a:cs typeface="Times New Roman" panose="02020603050405020304" pitchFamily="18" charset="0"/>
              </a:rPr>
              <a:t>("Accuracy Level")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plt.title</a:t>
            </a:r>
            <a:r>
              <a:rPr lang="en-IN" sz="1800" b="0" dirty="0">
                <a:effectLst/>
                <a:latin typeface="Times New Roman" panose="02020603050405020304" pitchFamily="18" charset="0"/>
                <a:cs typeface="Times New Roman" panose="02020603050405020304" pitchFamily="18" charset="0"/>
              </a:rPr>
              <a:t>("Accuracy </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between face shapes....")</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plt.savefig</a:t>
            </a:r>
            <a:r>
              <a:rPr lang="en-IN" sz="1800" b="0" dirty="0">
                <a:effectLst/>
                <a:latin typeface="Times New Roman" panose="02020603050405020304" pitchFamily="18" charset="0"/>
                <a:cs typeface="Times New Roman" panose="02020603050405020304" pitchFamily="18" charset="0"/>
              </a:rPr>
              <a:t>('static/matrix.png')</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elif</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np.argmax</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 == 4:</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str_label</a:t>
            </a:r>
            <a:r>
              <a:rPr lang="en-IN" sz="1800" b="0" dirty="0">
                <a:effectLst/>
                <a:latin typeface="Times New Roman" panose="02020603050405020304" pitchFamily="18" charset="0"/>
                <a:cs typeface="Times New Roman" panose="02020603050405020304" pitchFamily="18" charset="0"/>
              </a:rPr>
              <a:t> = '</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print("The predicted image of the face has </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[4]*100))</a:t>
            </a:r>
          </a:p>
          <a:p>
            <a:r>
              <a:rPr lang="en-IN" sz="1800" b="0" dirty="0">
                <a:effectLst/>
                <a:latin typeface="Times New Roman" panose="02020603050405020304" pitchFamily="18" charset="0"/>
                <a:cs typeface="Times New Roman" panose="02020603050405020304" pitchFamily="18" charset="0"/>
              </a:rPr>
              <a:t>                accuracy = "The predicted image of the face has </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[4]*100)</a:t>
            </a:r>
          </a:p>
          <a:p>
            <a:r>
              <a:rPr lang="en-IN" sz="1800" b="0" dirty="0">
                <a:effectLst/>
                <a:latin typeface="Times New Roman" panose="02020603050405020304" pitchFamily="18" charset="0"/>
                <a:cs typeface="Times New Roman" panose="02020603050405020304" pitchFamily="18" charset="0"/>
              </a:rPr>
              <a:t>                suggestions="HAIRSTYLES: Length :Medium or Long.\n Styles :straight hair with long layers, soft waves, shoulder length bob, tousled lob, long and voluminous waves, blunt chin bob \n\n </a:t>
            </a:r>
            <a:r>
              <a:rPr lang="en-IN" sz="1800" b="0" dirty="0" err="1">
                <a:effectLst/>
                <a:latin typeface="Times New Roman" panose="02020603050405020304" pitchFamily="18" charset="0"/>
                <a:cs typeface="Times New Roman" panose="02020603050405020304" pitchFamily="18" charset="0"/>
              </a:rPr>
              <a:t>Bangs:soft,wispy</a:t>
            </a:r>
            <a:r>
              <a:rPr lang="en-IN" sz="1800" b="0" dirty="0">
                <a:effectLst/>
                <a:latin typeface="Times New Roman" panose="02020603050405020304" pitchFamily="18" charset="0"/>
                <a:cs typeface="Times New Roman" panose="02020603050405020304" pitchFamily="18" charset="0"/>
              </a:rPr>
              <a:t> side swept bangs, long layered bangs \n\n EYE GLASSES : Round, Cat eye,  </a:t>
            </a:r>
            <a:r>
              <a:rPr lang="en-IN" sz="1800" b="0" dirty="0" err="1">
                <a:effectLst/>
                <a:latin typeface="Times New Roman" panose="02020603050405020304" pitchFamily="18" charset="0"/>
                <a:cs typeface="Times New Roman" panose="02020603050405020304" pitchFamily="18" charset="0"/>
              </a:rPr>
              <a:t>Wayfare</a:t>
            </a:r>
            <a:r>
              <a:rPr lang="en-IN" sz="1800" b="0" dirty="0">
                <a:effectLst/>
                <a:latin typeface="Times New Roman" panose="02020603050405020304" pitchFamily="18" charset="0"/>
                <a:cs typeface="Times New Roman" panose="02020603050405020304" pitchFamily="18" charset="0"/>
              </a:rPr>
              <a:t>, Oval, Aviators,  </a:t>
            </a:r>
            <a:r>
              <a:rPr lang="en-IN" sz="1800" b="0" dirty="0" err="1">
                <a:effectLst/>
                <a:latin typeface="Times New Roman" panose="02020603050405020304" pitchFamily="18" charset="0"/>
                <a:cs typeface="Times New Roman" panose="02020603050405020304" pitchFamily="18" charset="0"/>
              </a:rPr>
              <a:t>browline</a:t>
            </a:r>
            <a:r>
              <a:rPr lang="en-IN" sz="1800" b="0" dirty="0">
                <a:effectLst/>
                <a:latin typeface="Times New Roman" panose="02020603050405020304" pitchFamily="18" charset="0"/>
                <a:cs typeface="Times New Roman" panose="02020603050405020304" pitchFamily="18" charset="0"/>
              </a:rPr>
              <a:t> \n\n CONTOUR AND </a:t>
            </a:r>
            <a:r>
              <a:rPr lang="en-IN" sz="1800" b="0" dirty="0" err="1">
                <a:effectLst/>
                <a:latin typeface="Times New Roman" panose="02020603050405020304" pitchFamily="18" charset="0"/>
                <a:cs typeface="Times New Roman" panose="02020603050405020304" pitchFamily="18" charset="0"/>
              </a:rPr>
              <a:t>HIGHLIGHT:add</a:t>
            </a:r>
            <a:r>
              <a:rPr lang="en-IN" sz="1800" b="0" dirty="0">
                <a:effectLst/>
                <a:latin typeface="Times New Roman" panose="02020603050405020304" pitchFamily="18" charset="0"/>
                <a:cs typeface="Times New Roman" panose="02020603050405020304" pitchFamily="18" charset="0"/>
              </a:rPr>
              <a:t> length to your face by applying bronzer on the outer corners of your forehead and jawline \n highlight your </a:t>
            </a:r>
            <a:r>
              <a:rPr lang="en-IN" sz="1800" b="0" dirty="0" err="1">
                <a:effectLst/>
                <a:latin typeface="Times New Roman" panose="02020603050405020304" pitchFamily="18" charset="0"/>
                <a:cs typeface="Times New Roman" panose="02020603050405020304" pitchFamily="18" charset="0"/>
              </a:rPr>
              <a:t>cheekbones,center</a:t>
            </a:r>
            <a:r>
              <a:rPr lang="en-IN" sz="1800" b="0" dirty="0">
                <a:effectLst/>
                <a:latin typeface="Times New Roman" panose="02020603050405020304" pitchFamily="18" charset="0"/>
                <a:cs typeface="Times New Roman" panose="02020603050405020304" pitchFamily="18" charset="0"/>
              </a:rPr>
              <a:t> of </a:t>
            </a:r>
            <a:r>
              <a:rPr lang="en-IN" sz="1800" b="0" dirty="0" err="1">
                <a:effectLst/>
                <a:latin typeface="Times New Roman" panose="02020603050405020304" pitchFamily="18" charset="0"/>
                <a:cs typeface="Times New Roman" panose="02020603050405020304" pitchFamily="18" charset="0"/>
              </a:rPr>
              <a:t>forehead,nose</a:t>
            </a:r>
            <a:r>
              <a:rPr lang="en-IN" sz="1800" b="0" dirty="0">
                <a:effectLst/>
                <a:latin typeface="Times New Roman" panose="02020603050405020304" pitchFamily="18" charset="0"/>
                <a:cs typeface="Times New Roman" panose="02020603050405020304" pitchFamily="18" charset="0"/>
              </a:rPr>
              <a:t> tip and chin \n\n EYEBROW </a:t>
            </a:r>
            <a:r>
              <a:rPr lang="en-IN" sz="1800" b="0" dirty="0" err="1">
                <a:effectLst/>
                <a:latin typeface="Times New Roman" panose="02020603050405020304" pitchFamily="18" charset="0"/>
                <a:cs typeface="Times New Roman" panose="02020603050405020304" pitchFamily="18" charset="0"/>
              </a:rPr>
              <a:t>SHAPE:a</a:t>
            </a:r>
            <a:r>
              <a:rPr lang="en-IN" sz="1800" b="0" dirty="0">
                <a:effectLst/>
                <a:latin typeface="Times New Roman" panose="02020603050405020304" pitchFamily="18" charset="0"/>
                <a:cs typeface="Times New Roman" panose="02020603050405020304" pitchFamily="18" charset="0"/>
              </a:rPr>
              <a:t> strong bro with a defined arch"</a:t>
            </a:r>
          </a:p>
          <a:p>
            <a:r>
              <a:rPr lang="en-IN" sz="1800" b="0" dirty="0">
                <a:effectLst/>
                <a:latin typeface="Times New Roman" panose="02020603050405020304" pitchFamily="18" charset="0"/>
                <a:cs typeface="Times New Roman" panose="02020603050405020304" pitchFamily="18" charset="0"/>
              </a:rPr>
              <a:t>                A=float(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[0])</a:t>
            </a:r>
          </a:p>
          <a:p>
            <a:r>
              <a:rPr lang="en-IN" sz="1800" b="0" dirty="0">
                <a:effectLst/>
                <a:latin typeface="Times New Roman" panose="02020603050405020304" pitchFamily="18" charset="0"/>
                <a:cs typeface="Times New Roman" panose="02020603050405020304" pitchFamily="18" charset="0"/>
              </a:rPr>
              <a:t>                B=float(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[1])</a:t>
            </a:r>
          </a:p>
          <a:p>
            <a:r>
              <a:rPr lang="en-IN" sz="1800" b="0" dirty="0">
                <a:effectLst/>
                <a:latin typeface="Times New Roman" panose="02020603050405020304" pitchFamily="18" charset="0"/>
                <a:cs typeface="Times New Roman" panose="02020603050405020304" pitchFamily="18" charset="0"/>
              </a:rPr>
              <a:t>                C=float(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[2])</a:t>
            </a:r>
          </a:p>
          <a:p>
            <a:r>
              <a:rPr lang="en-IN" sz="1800" b="0" dirty="0">
                <a:effectLst/>
                <a:latin typeface="Times New Roman" panose="02020603050405020304" pitchFamily="18" charset="0"/>
                <a:cs typeface="Times New Roman" panose="02020603050405020304" pitchFamily="18" charset="0"/>
              </a:rPr>
              <a:t>                D=float(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a:t>
            </a:r>
          </a:p>
          <a:p>
            <a:r>
              <a:rPr lang="en-IN" sz="1800" b="0" dirty="0">
                <a:effectLst/>
                <a:latin typeface="Times New Roman" panose="02020603050405020304" pitchFamily="18" charset="0"/>
                <a:cs typeface="Times New Roman" panose="02020603050405020304" pitchFamily="18" charset="0"/>
              </a:rPr>
              <a:t>                E=float(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dic</a:t>
            </a:r>
            <a:r>
              <a:rPr lang="en-IN" sz="1800" b="0" dirty="0">
                <a:effectLst/>
                <a:latin typeface="Times New Roman" panose="02020603050405020304" pitchFamily="18" charset="0"/>
                <a:cs typeface="Times New Roman" panose="02020603050405020304" pitchFamily="18" charset="0"/>
              </a:rPr>
              <a:t>={'heart':A,'oblong':B,'oval':C,'round':D,'</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dic.keys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dic.values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fig = </a:t>
            </a:r>
            <a:r>
              <a:rPr lang="en-IN" sz="1800" b="0" dirty="0" err="1">
                <a:effectLst/>
                <a:latin typeface="Times New Roman" panose="02020603050405020304" pitchFamily="18" charset="0"/>
                <a:cs typeface="Times New Roman" panose="02020603050405020304" pitchFamily="18" charset="0"/>
              </a:rPr>
              <a:t>plt.figure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figsize</a:t>
            </a:r>
            <a:r>
              <a:rPr lang="en-IN" sz="1800" b="0" dirty="0">
                <a:effectLst/>
                <a:latin typeface="Times New Roman" panose="02020603050405020304" pitchFamily="18" charset="0"/>
                <a:cs typeface="Times New Roman" panose="02020603050405020304" pitchFamily="18" charset="0"/>
              </a:rPr>
              <a:t> = (5, 5))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plt.bar</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color</a:t>
            </a:r>
            <a:r>
              <a:rPr lang="en-IN" sz="1800" b="0" dirty="0">
                <a:effectLst/>
                <a:latin typeface="Times New Roman" panose="02020603050405020304" pitchFamily="18" charset="0"/>
                <a:cs typeface="Times New Roman" panose="02020603050405020304" pitchFamily="18" charset="0"/>
              </a:rPr>
              <a:t> ='maroon', width = 0.3)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plt.xlabel</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plt.ylabel</a:t>
            </a:r>
            <a:r>
              <a:rPr lang="en-IN" sz="1800" b="0" dirty="0">
                <a:effectLst/>
                <a:latin typeface="Times New Roman" panose="02020603050405020304" pitchFamily="18" charset="0"/>
                <a:cs typeface="Times New Roman" panose="02020603050405020304" pitchFamily="18" charset="0"/>
              </a:rPr>
              <a:t>("Accuracy Level")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plt.title</a:t>
            </a:r>
            <a:r>
              <a:rPr lang="en-IN" sz="1800" b="0" dirty="0">
                <a:effectLst/>
                <a:latin typeface="Times New Roman" panose="02020603050405020304" pitchFamily="18" charset="0"/>
                <a:cs typeface="Times New Roman" panose="02020603050405020304" pitchFamily="18" charset="0"/>
              </a:rPr>
              <a:t>("Accuracy </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between face shapes....")</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plt.savefig</a:t>
            </a:r>
            <a:r>
              <a:rPr lang="en-IN" sz="1800" b="0" dirty="0">
                <a:effectLst/>
                <a:latin typeface="Times New Roman" panose="02020603050405020304" pitchFamily="18" charset="0"/>
                <a:cs typeface="Times New Roman" panose="02020603050405020304" pitchFamily="18" charset="0"/>
              </a:rPr>
              <a:t>('static/matrix.png')</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return </a:t>
            </a:r>
            <a:r>
              <a:rPr lang="en-IN" sz="1800" b="0" dirty="0" err="1">
                <a:effectLst/>
                <a:latin typeface="Times New Roman" panose="02020603050405020304" pitchFamily="18" charset="0"/>
                <a:cs typeface="Times New Roman" panose="02020603050405020304" pitchFamily="18" charset="0"/>
              </a:rPr>
              <a:t>render_template</a:t>
            </a:r>
            <a:r>
              <a:rPr lang="en-IN" sz="1800" b="0" dirty="0">
                <a:effectLst/>
                <a:latin typeface="Times New Roman" panose="02020603050405020304" pitchFamily="18" charset="0"/>
                <a:cs typeface="Times New Roman" panose="02020603050405020304" pitchFamily="18" charset="0"/>
              </a:rPr>
              <a:t>('home.html', status=</a:t>
            </a:r>
            <a:r>
              <a:rPr lang="en-IN" sz="1800" b="0" dirty="0" err="1">
                <a:effectLst/>
                <a:latin typeface="Times New Roman" panose="02020603050405020304" pitchFamily="18" charset="0"/>
                <a:cs typeface="Times New Roman" panose="02020603050405020304" pitchFamily="18" charset="0"/>
              </a:rPr>
              <a:t>str_label,accuracy</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accuracy,suggestions</a:t>
            </a:r>
            <a:r>
              <a:rPr lang="en-IN" sz="1800" b="0" dirty="0">
                <a:effectLst/>
                <a:latin typeface="Times New Roman" panose="02020603050405020304" pitchFamily="18" charset="0"/>
                <a:cs typeface="Times New Roman" panose="02020603050405020304" pitchFamily="18" charset="0"/>
              </a:rPr>
              <a:t>=suggestions ,</a:t>
            </a:r>
            <a:r>
              <a:rPr lang="en-IN" sz="1800" b="0" dirty="0" err="1">
                <a:effectLst/>
                <a:latin typeface="Times New Roman" panose="02020603050405020304" pitchFamily="18" charset="0"/>
                <a:cs typeface="Times New Roman" panose="02020603050405020304" pitchFamily="18" charset="0"/>
              </a:rPr>
              <a:t>ImageDisplay</a:t>
            </a:r>
            <a:r>
              <a:rPr lang="en-IN" sz="1800" b="0" dirty="0">
                <a:effectLst/>
                <a:latin typeface="Times New Roman" panose="02020603050405020304" pitchFamily="18" charset="0"/>
                <a:cs typeface="Times New Roman" panose="02020603050405020304" pitchFamily="18" charset="0"/>
              </a:rPr>
              <a:t>="http://127.0.0.1:5000/static/images/"+fileName,ImageDisplay1="http://127.0.0.1:5000/static/gray.jpg", ImageDisplay2="http://127.0.0.1:5000/static/threshold.jpg",ImageDisplay3="http://127.0.0.1:5000/static/matrix.png")</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return </a:t>
            </a:r>
            <a:r>
              <a:rPr lang="en-IN" sz="1800" b="0" dirty="0" err="1">
                <a:effectLst/>
                <a:latin typeface="Times New Roman" panose="02020603050405020304" pitchFamily="18" charset="0"/>
                <a:cs typeface="Times New Roman" panose="02020603050405020304" pitchFamily="18" charset="0"/>
              </a:rPr>
              <a:t>render_template</a:t>
            </a:r>
            <a:r>
              <a:rPr lang="en-IN" sz="1800" b="0" dirty="0">
                <a:effectLst/>
                <a:latin typeface="Times New Roman" panose="02020603050405020304" pitchFamily="18" charset="0"/>
                <a:cs typeface="Times New Roman" panose="02020603050405020304" pitchFamily="18" charset="0"/>
              </a:rPr>
              <a:t>('home.html')</a:t>
            </a:r>
          </a:p>
          <a:p>
            <a:r>
              <a:rPr lang="en-IN" sz="1800" b="0" dirty="0">
                <a:effectLst/>
                <a:latin typeface="Times New Roman" panose="02020603050405020304" pitchFamily="18" charset="0"/>
                <a:cs typeface="Times New Roman" panose="02020603050405020304" pitchFamily="18" charset="0"/>
              </a:rPr>
              <a:t>if __name__ == '__main__':</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app.run</a:t>
            </a:r>
            <a:r>
              <a:rPr lang="en-IN" sz="1800" b="0" dirty="0">
                <a:effectLst/>
                <a:latin typeface="Times New Roman" panose="02020603050405020304" pitchFamily="18" charset="0"/>
                <a:cs typeface="Times New Roman" panose="02020603050405020304" pitchFamily="18" charset="0"/>
              </a:rPr>
              <a:t>(debug=True)</a:t>
            </a:r>
          </a:p>
          <a:p>
            <a:br>
              <a:rPr lang="en-IN" sz="1800" b="0" dirty="0">
                <a:effectLst/>
                <a:latin typeface="Times New Roman" panose="02020603050405020304" pitchFamily="18" charset="0"/>
                <a:cs typeface="Times New Roman" panose="02020603050405020304" pitchFamily="18" charset="0"/>
              </a:rPr>
            </a:br>
            <a:endParaRPr lang="en-IN" sz="1800" b="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134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D8C2AF-96FC-0EE9-8970-99A5A9C725DC}"/>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5" name="TextBox 4">
            <a:extLst>
              <a:ext uri="{FF2B5EF4-FFF2-40B4-BE49-F238E27FC236}">
                <a16:creationId xmlns:a16="http://schemas.microsoft.com/office/drawing/2014/main" id="{FDE51725-42D0-1317-B909-C6EC9663AF62}"/>
              </a:ext>
            </a:extLst>
          </p:cNvPr>
          <p:cNvSpPr txBox="1"/>
          <p:nvPr/>
        </p:nvSpPr>
        <p:spPr>
          <a:xfrm>
            <a:off x="4914900" y="304800"/>
            <a:ext cx="4800600" cy="769441"/>
          </a:xfrm>
          <a:prstGeom prst="rect">
            <a:avLst/>
          </a:prstGeom>
          <a:noFill/>
        </p:spPr>
        <p:txBody>
          <a:bodyPr wrap="square" rtlCol="0">
            <a:spAutoFit/>
          </a:bodyPr>
          <a:lstStyle/>
          <a:p>
            <a:pPr algn="ctr"/>
            <a:r>
              <a:rPr lang="en-IN" sz="4400" b="1" dirty="0">
                <a:solidFill>
                  <a:srgbClr val="891589"/>
                </a:solidFill>
                <a:latin typeface="Times New Roman" panose="02020603050405020304" pitchFamily="18" charset="0"/>
                <a:cs typeface="Times New Roman" panose="02020603050405020304" pitchFamily="18" charset="0"/>
              </a:rPr>
              <a:t>MOTIVATION</a:t>
            </a:r>
          </a:p>
        </p:txBody>
      </p:sp>
      <p:sp>
        <p:nvSpPr>
          <p:cNvPr id="6" name="TextBox 5">
            <a:extLst>
              <a:ext uri="{FF2B5EF4-FFF2-40B4-BE49-F238E27FC236}">
                <a16:creationId xmlns:a16="http://schemas.microsoft.com/office/drawing/2014/main" id="{EF017332-4001-3F73-8871-26BDD59149DB}"/>
              </a:ext>
            </a:extLst>
          </p:cNvPr>
          <p:cNvSpPr txBox="1"/>
          <p:nvPr/>
        </p:nvSpPr>
        <p:spPr>
          <a:xfrm>
            <a:off x="762000" y="1524000"/>
            <a:ext cx="12862560" cy="556594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Having prior knowledge about our own facial shapes helps us make better choices about apparel and fashion.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Our ability to style ourselves to look our best without consulting an expert on how our clothing choices relate to our face shape is helped by the coherence of our face shape.</a:t>
            </a:r>
          </a:p>
          <a:p>
            <a:pPr marL="342900" indent="-342900" algn="just">
              <a:lnSpc>
                <a:spcPct val="150000"/>
              </a:lnSpc>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By accurately detecting users' face shapes and providing personalized recommendations, companies can significantly improve the user experience. </a:t>
            </a:r>
          </a:p>
          <a:p>
            <a:pPr marL="342900" indent="-342900" algn="just">
              <a:lnSpc>
                <a:spcPct val="150000"/>
              </a:lnSpc>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Face shape detection and personalized recommendations streamline the decision-making process for users by presenting them with options that are most relevant to their needs</a:t>
            </a:r>
          </a:p>
          <a:p>
            <a:pPr marL="342900" indent="-342900" algn="just">
              <a:lnSpc>
                <a:spcPct val="150000"/>
              </a:lnSpc>
              <a:buFont typeface="Arial" panose="020B0604020202020204" pitchFamily="34" charset="0"/>
              <a:buChar char="•"/>
            </a:pPr>
            <a:r>
              <a:rPr lang="en-US" sz="2400" b="0" i="0" dirty="0">
                <a:solidFill>
                  <a:srgbClr val="0D0D0D"/>
                </a:solidFill>
                <a:effectLst/>
                <a:latin typeface="Times New Roman" panose="02020603050405020304" pitchFamily="18" charset="0"/>
                <a:cs typeface="Times New Roman" panose="02020603050405020304" pitchFamily="18" charset="0"/>
              </a:rPr>
              <a:t>Personalized recommendations not only help users find products they are interested in but also present opportunities for cross-selling and up-selling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6638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FB1F75-D3F3-74BC-3058-7DE542F2EE51}"/>
              </a:ext>
            </a:extLst>
          </p:cNvPr>
          <p:cNvSpPr>
            <a:spLocks noGrp="1"/>
          </p:cNvSpPr>
          <p:nvPr>
            <p:ph type="sldNum" sz="quarter" idx="12"/>
          </p:nvPr>
        </p:nvSpPr>
        <p:spPr/>
        <p:txBody>
          <a:bodyPr/>
          <a:lstStyle/>
          <a:p>
            <a:fld id="{B6F15528-21DE-4FAA-801E-634DDDAF4B2B}" type="slidenum">
              <a:rPr lang="en-US" smtClean="0"/>
              <a:pPr/>
              <a:t>60</a:t>
            </a:fld>
            <a:endParaRPr lang="en-US"/>
          </a:p>
        </p:txBody>
      </p:sp>
      <p:sp>
        <p:nvSpPr>
          <p:cNvPr id="5" name="TextBox 4">
            <a:extLst>
              <a:ext uri="{FF2B5EF4-FFF2-40B4-BE49-F238E27FC236}">
                <a16:creationId xmlns:a16="http://schemas.microsoft.com/office/drawing/2014/main" id="{6AEC7BAB-E79E-EA98-29AD-C8975F11BDC1}"/>
              </a:ext>
            </a:extLst>
          </p:cNvPr>
          <p:cNvSpPr txBox="1"/>
          <p:nvPr/>
        </p:nvSpPr>
        <p:spPr>
          <a:xfrm>
            <a:off x="140800" y="381298"/>
            <a:ext cx="14348800" cy="8402300"/>
          </a:xfrm>
          <a:prstGeom prst="rect">
            <a:avLst/>
          </a:prstGeom>
          <a:noFill/>
        </p:spPr>
        <p:txBody>
          <a:bodyPr wrap="none" rtlCol="0">
            <a:spAutoFit/>
          </a:bodyPr>
          <a:lstStyle/>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plt.title</a:t>
            </a:r>
            <a:r>
              <a:rPr lang="en-IN" sz="1800" b="0" dirty="0">
                <a:effectLst/>
                <a:latin typeface="Times New Roman" panose="02020603050405020304" pitchFamily="18" charset="0"/>
                <a:cs typeface="Times New Roman" panose="02020603050405020304" pitchFamily="18" charset="0"/>
              </a:rPr>
              <a:t>("Accuracy </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between face shapes....")</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plt.savefig</a:t>
            </a:r>
            <a:r>
              <a:rPr lang="en-IN" sz="1800" b="0" dirty="0">
                <a:effectLst/>
                <a:latin typeface="Times New Roman" panose="02020603050405020304" pitchFamily="18" charset="0"/>
                <a:cs typeface="Times New Roman" panose="02020603050405020304" pitchFamily="18" charset="0"/>
              </a:rPr>
              <a:t>('static/matrix.png')</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elif</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np.argmax</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 == 3:</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str_label</a:t>
            </a:r>
            <a:r>
              <a:rPr lang="en-IN" sz="1800" b="0" dirty="0">
                <a:effectLst/>
                <a:latin typeface="Times New Roman" panose="02020603050405020304" pitchFamily="18" charset="0"/>
                <a:cs typeface="Times New Roman" panose="02020603050405020304" pitchFamily="18" charset="0"/>
              </a:rPr>
              <a:t> = 'round'</a:t>
            </a:r>
          </a:p>
          <a:p>
            <a:r>
              <a:rPr lang="en-IN" sz="1800" b="0" dirty="0">
                <a:effectLst/>
                <a:latin typeface="Times New Roman" panose="02020603050405020304" pitchFamily="18" charset="0"/>
                <a:cs typeface="Times New Roman" panose="02020603050405020304" pitchFamily="18" charset="0"/>
              </a:rPr>
              <a:t>                print("The predicted image of the face has round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[3]*100))</a:t>
            </a:r>
          </a:p>
          <a:p>
            <a:r>
              <a:rPr lang="en-IN" sz="1800" b="0" dirty="0">
                <a:effectLst/>
                <a:latin typeface="Times New Roman" panose="02020603050405020304" pitchFamily="18" charset="0"/>
                <a:cs typeface="Times New Roman" panose="02020603050405020304" pitchFamily="18" charset="0"/>
              </a:rPr>
              <a:t>                accuracy = "The predicted image of the face has round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[3]*100)</a:t>
            </a:r>
          </a:p>
          <a:p>
            <a:r>
              <a:rPr lang="en-IN" sz="1800" b="0" dirty="0">
                <a:effectLst/>
                <a:latin typeface="Times New Roman" panose="02020603050405020304" pitchFamily="18" charset="0"/>
                <a:cs typeface="Times New Roman" panose="02020603050405020304" pitchFamily="18" charset="0"/>
              </a:rPr>
              <a:t>                suggestions="HAIRSTYLES: Length :Medium \n Styles :textured lob, slick back high ponytail, side parted pixie cut, long layers, symmetrical </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lengths, long bob, deep side part, </a:t>
            </a:r>
            <a:r>
              <a:rPr lang="en-IN" sz="1800" b="0" dirty="0" err="1">
                <a:effectLst/>
                <a:latin typeface="Times New Roman" panose="02020603050405020304" pitchFamily="18" charset="0"/>
                <a:cs typeface="Times New Roman" panose="02020603050405020304" pitchFamily="18" charset="0"/>
              </a:rPr>
              <a:t>Bangs:blunt</a:t>
            </a:r>
            <a:r>
              <a:rPr lang="en-IN" sz="1800" b="0" dirty="0">
                <a:effectLst/>
                <a:latin typeface="Times New Roman" panose="02020603050405020304" pitchFamily="18" charset="0"/>
                <a:cs typeface="Times New Roman" panose="02020603050405020304" pitchFamily="18" charset="0"/>
              </a:rPr>
              <a:t> bangs, thick bangs \n  EYE GLASSES : Rectangle, Square,  Aviators, Geometric \n\n</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 CONTOUR AND </a:t>
            </a:r>
            <a:r>
              <a:rPr lang="en-IN" sz="1800" b="0" dirty="0" err="1">
                <a:effectLst/>
                <a:latin typeface="Times New Roman" panose="02020603050405020304" pitchFamily="18" charset="0"/>
                <a:cs typeface="Times New Roman" panose="02020603050405020304" pitchFamily="18" charset="0"/>
              </a:rPr>
              <a:t>HIGHLIGTH:apply</a:t>
            </a:r>
            <a:r>
              <a:rPr lang="en-IN" sz="1800" b="0" dirty="0">
                <a:effectLst/>
                <a:latin typeface="Times New Roman" panose="02020603050405020304" pitchFamily="18" charset="0"/>
                <a:cs typeface="Times New Roman" panose="02020603050405020304" pitchFamily="18" charset="0"/>
              </a:rPr>
              <a:t> bronzer to your hairline and jawline \n highlight on your </a:t>
            </a:r>
            <a:r>
              <a:rPr lang="en-IN" sz="1800" b="0" dirty="0" err="1">
                <a:effectLst/>
                <a:latin typeface="Times New Roman" panose="02020603050405020304" pitchFamily="18" charset="0"/>
                <a:cs typeface="Times New Roman" panose="02020603050405020304" pitchFamily="18" charset="0"/>
              </a:rPr>
              <a:t>forehead,chin</a:t>
            </a:r>
            <a:r>
              <a:rPr lang="en-IN" sz="1800" b="0" dirty="0">
                <a:effectLst/>
                <a:latin typeface="Times New Roman" panose="02020603050405020304" pitchFamily="18" charset="0"/>
                <a:cs typeface="Times New Roman" panose="02020603050405020304" pitchFamily="18" charset="0"/>
              </a:rPr>
              <a:t> and cheekbones \n\n </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EYEBROW </a:t>
            </a:r>
            <a:r>
              <a:rPr lang="en-IN" sz="1800" b="0" dirty="0" err="1">
                <a:effectLst/>
                <a:latin typeface="Times New Roman" panose="02020603050405020304" pitchFamily="18" charset="0"/>
                <a:cs typeface="Times New Roman" panose="02020603050405020304" pitchFamily="18" charset="0"/>
              </a:rPr>
              <a:t>SHAPE:a</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lifted,angled</a:t>
            </a:r>
            <a:r>
              <a:rPr lang="en-IN" sz="1800" b="0" dirty="0">
                <a:effectLst/>
                <a:latin typeface="Times New Roman" panose="02020603050405020304" pitchFamily="18" charset="0"/>
                <a:cs typeface="Times New Roman" panose="02020603050405020304" pitchFamily="18" charset="0"/>
              </a:rPr>
              <a:t> arch"</a:t>
            </a:r>
          </a:p>
          <a:p>
            <a:r>
              <a:rPr lang="en-IN" sz="1800" b="0" dirty="0">
                <a:effectLst/>
                <a:latin typeface="Times New Roman" panose="02020603050405020304" pitchFamily="18" charset="0"/>
                <a:cs typeface="Times New Roman" panose="02020603050405020304" pitchFamily="18" charset="0"/>
              </a:rPr>
              <a:t>                A=float(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[0])</a:t>
            </a:r>
          </a:p>
          <a:p>
            <a:r>
              <a:rPr lang="en-IN" sz="1800" b="0" dirty="0">
                <a:effectLst/>
                <a:latin typeface="Times New Roman" panose="02020603050405020304" pitchFamily="18" charset="0"/>
                <a:cs typeface="Times New Roman" panose="02020603050405020304" pitchFamily="18" charset="0"/>
              </a:rPr>
              <a:t>                B=float(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[1])</a:t>
            </a:r>
          </a:p>
          <a:p>
            <a:r>
              <a:rPr lang="en-IN" sz="1800" b="0" dirty="0">
                <a:effectLst/>
                <a:latin typeface="Times New Roman" panose="02020603050405020304" pitchFamily="18" charset="0"/>
                <a:cs typeface="Times New Roman" panose="02020603050405020304" pitchFamily="18" charset="0"/>
              </a:rPr>
              <a:t>                C=float(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[2])</a:t>
            </a:r>
          </a:p>
          <a:p>
            <a:r>
              <a:rPr lang="en-IN" sz="1800" b="0" dirty="0">
                <a:effectLst/>
                <a:latin typeface="Times New Roman" panose="02020603050405020304" pitchFamily="18" charset="0"/>
                <a:cs typeface="Times New Roman" panose="02020603050405020304" pitchFamily="18" charset="0"/>
              </a:rPr>
              <a:t>                D=float(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a:t>
            </a:r>
          </a:p>
          <a:p>
            <a:r>
              <a:rPr lang="en-IN" sz="1800" b="0" dirty="0">
                <a:effectLst/>
                <a:latin typeface="Times New Roman" panose="02020603050405020304" pitchFamily="18" charset="0"/>
                <a:cs typeface="Times New Roman" panose="02020603050405020304" pitchFamily="18" charset="0"/>
              </a:rPr>
              <a:t>                E=float(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dic</a:t>
            </a:r>
            <a:r>
              <a:rPr lang="en-IN" sz="1800" b="0" dirty="0">
                <a:effectLst/>
                <a:latin typeface="Times New Roman" panose="02020603050405020304" pitchFamily="18" charset="0"/>
                <a:cs typeface="Times New Roman" panose="02020603050405020304" pitchFamily="18" charset="0"/>
              </a:rPr>
              <a:t>={'heart':A,'oblong':B,'oval':C,'round':D,'</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dic.keys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dic.values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fig = </a:t>
            </a:r>
            <a:r>
              <a:rPr lang="en-IN" sz="1800" b="0" dirty="0" err="1">
                <a:effectLst/>
                <a:latin typeface="Times New Roman" panose="02020603050405020304" pitchFamily="18" charset="0"/>
                <a:cs typeface="Times New Roman" panose="02020603050405020304" pitchFamily="18" charset="0"/>
              </a:rPr>
              <a:t>plt.figure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figsize</a:t>
            </a:r>
            <a:r>
              <a:rPr lang="en-IN" sz="1800" b="0" dirty="0">
                <a:effectLst/>
                <a:latin typeface="Times New Roman" panose="02020603050405020304" pitchFamily="18" charset="0"/>
                <a:cs typeface="Times New Roman" panose="02020603050405020304" pitchFamily="18" charset="0"/>
              </a:rPr>
              <a:t> = (5, 5))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plt.bar</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color</a:t>
            </a:r>
            <a:r>
              <a:rPr lang="en-IN" sz="1800" b="0" dirty="0">
                <a:effectLst/>
                <a:latin typeface="Times New Roman" panose="02020603050405020304" pitchFamily="18" charset="0"/>
                <a:cs typeface="Times New Roman" panose="02020603050405020304" pitchFamily="18" charset="0"/>
              </a:rPr>
              <a:t> ='maroon', width = 0.3)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plt.xlabel</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plt.ylabel</a:t>
            </a:r>
            <a:r>
              <a:rPr lang="en-IN" sz="1800" b="0" dirty="0">
                <a:effectLst/>
                <a:latin typeface="Times New Roman" panose="02020603050405020304" pitchFamily="18" charset="0"/>
                <a:cs typeface="Times New Roman" panose="02020603050405020304" pitchFamily="18" charset="0"/>
              </a:rPr>
              <a:t>("Accuracy Level")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plt.title</a:t>
            </a:r>
            <a:r>
              <a:rPr lang="en-IN" sz="1800" b="0" dirty="0">
                <a:effectLst/>
                <a:latin typeface="Times New Roman" panose="02020603050405020304" pitchFamily="18" charset="0"/>
                <a:cs typeface="Times New Roman" panose="02020603050405020304" pitchFamily="18" charset="0"/>
              </a:rPr>
              <a:t>("Accuracy </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between face shapes....")</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plt.savefig</a:t>
            </a:r>
            <a:r>
              <a:rPr lang="en-IN" sz="1800" b="0" dirty="0">
                <a:effectLst/>
                <a:latin typeface="Times New Roman" panose="02020603050405020304" pitchFamily="18" charset="0"/>
                <a:cs typeface="Times New Roman" panose="02020603050405020304" pitchFamily="18" charset="0"/>
              </a:rPr>
              <a:t>('static/matrix.png’)</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elif</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np.argmax</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 == 4:</a:t>
            </a:r>
          </a:p>
          <a:p>
            <a:endParaRPr lang="en-IN" sz="1800" b="0" dirty="0">
              <a:effectLst/>
              <a:latin typeface="Times New Roman" panose="02020603050405020304" pitchFamily="18" charset="0"/>
              <a:cs typeface="Times New Roman" panose="02020603050405020304" pitchFamily="18" charset="0"/>
            </a:endParaRP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3532064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2A7331-C870-7F95-98DC-8CDE881F7AFB}"/>
              </a:ext>
            </a:extLst>
          </p:cNvPr>
          <p:cNvSpPr>
            <a:spLocks noGrp="1"/>
          </p:cNvSpPr>
          <p:nvPr>
            <p:ph type="sldNum" sz="quarter" idx="12"/>
          </p:nvPr>
        </p:nvSpPr>
        <p:spPr/>
        <p:txBody>
          <a:bodyPr/>
          <a:lstStyle/>
          <a:p>
            <a:fld id="{B6F15528-21DE-4FAA-801E-634DDDAF4B2B}" type="slidenum">
              <a:rPr lang="en-US" smtClean="0"/>
              <a:pPr/>
              <a:t>61</a:t>
            </a:fld>
            <a:endParaRPr lang="en-US"/>
          </a:p>
        </p:txBody>
      </p:sp>
      <p:sp>
        <p:nvSpPr>
          <p:cNvPr id="5" name="TextBox 4">
            <a:extLst>
              <a:ext uri="{FF2B5EF4-FFF2-40B4-BE49-F238E27FC236}">
                <a16:creationId xmlns:a16="http://schemas.microsoft.com/office/drawing/2014/main" id="{24756E93-3AB2-8923-8A99-C8D97B2FAE4A}"/>
              </a:ext>
            </a:extLst>
          </p:cNvPr>
          <p:cNvSpPr txBox="1"/>
          <p:nvPr/>
        </p:nvSpPr>
        <p:spPr>
          <a:xfrm>
            <a:off x="76200" y="163829"/>
            <a:ext cx="14708514" cy="9233297"/>
          </a:xfrm>
          <a:prstGeom prst="rect">
            <a:avLst/>
          </a:prstGeom>
          <a:noFill/>
        </p:spPr>
        <p:txBody>
          <a:bodyPr wrap="none" rtlCol="0">
            <a:spAutoFit/>
          </a:bodyPr>
          <a:lstStyle/>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str_label</a:t>
            </a:r>
            <a:r>
              <a:rPr lang="en-IN" sz="1800" b="0" dirty="0">
                <a:effectLst/>
                <a:latin typeface="Times New Roman" panose="02020603050405020304" pitchFamily="18" charset="0"/>
                <a:cs typeface="Times New Roman" panose="02020603050405020304" pitchFamily="18" charset="0"/>
              </a:rPr>
              <a:t> = '</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a:t>
            </a:r>
          </a:p>
          <a:p>
            <a:r>
              <a:rPr lang="en-IN" sz="1800" b="0" dirty="0">
                <a:effectLst/>
                <a:latin typeface="Times New Roman" panose="02020603050405020304" pitchFamily="18" charset="0"/>
                <a:cs typeface="Times New Roman" panose="02020603050405020304" pitchFamily="18" charset="0"/>
              </a:rPr>
              <a:t>                print("The predicted image of the face has </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[4]*100))</a:t>
            </a:r>
          </a:p>
          <a:p>
            <a:r>
              <a:rPr lang="en-IN" sz="1800" b="0" dirty="0">
                <a:effectLst/>
                <a:latin typeface="Times New Roman" panose="02020603050405020304" pitchFamily="18" charset="0"/>
                <a:cs typeface="Times New Roman" panose="02020603050405020304" pitchFamily="18" charset="0"/>
              </a:rPr>
              <a:t>                accuracy = "The predicted image of the face has </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 shape with a accuracy of {} %".format(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[4]*100)</a:t>
            </a:r>
          </a:p>
          <a:p>
            <a:r>
              <a:rPr lang="en-IN" sz="1800" b="0" dirty="0">
                <a:effectLst/>
                <a:latin typeface="Times New Roman" panose="02020603050405020304" pitchFamily="18" charset="0"/>
                <a:cs typeface="Times New Roman" panose="02020603050405020304" pitchFamily="18" charset="0"/>
              </a:rPr>
              <a:t>                suggestions="HAIRSTYLES: Length :Medium or Long.\n Styles :straight hair with long layers, soft waves, shoulder length bob, tousled lob,</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 long and voluminous waves, blunt chin bob \n\n </a:t>
            </a:r>
            <a:r>
              <a:rPr lang="en-IN" sz="1800" b="0" dirty="0" err="1">
                <a:effectLst/>
                <a:latin typeface="Times New Roman" panose="02020603050405020304" pitchFamily="18" charset="0"/>
                <a:cs typeface="Times New Roman" panose="02020603050405020304" pitchFamily="18" charset="0"/>
              </a:rPr>
              <a:t>Bangs:soft,wispy</a:t>
            </a:r>
            <a:r>
              <a:rPr lang="en-IN" sz="1800" b="0" dirty="0">
                <a:effectLst/>
                <a:latin typeface="Times New Roman" panose="02020603050405020304" pitchFamily="18" charset="0"/>
                <a:cs typeface="Times New Roman" panose="02020603050405020304" pitchFamily="18" charset="0"/>
              </a:rPr>
              <a:t> side swept bangs, long layered bangs \n\n EYE GLASSES : Round, Cat eye, </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Wayfare</a:t>
            </a:r>
            <a:r>
              <a:rPr lang="en-IN" sz="1800" b="0" dirty="0">
                <a:effectLst/>
                <a:latin typeface="Times New Roman" panose="02020603050405020304" pitchFamily="18" charset="0"/>
                <a:cs typeface="Times New Roman" panose="02020603050405020304" pitchFamily="18" charset="0"/>
              </a:rPr>
              <a:t>, Oval, Aviators,  </a:t>
            </a:r>
            <a:r>
              <a:rPr lang="en-IN" sz="1800" b="0" dirty="0" err="1">
                <a:effectLst/>
                <a:latin typeface="Times New Roman" panose="02020603050405020304" pitchFamily="18" charset="0"/>
                <a:cs typeface="Times New Roman" panose="02020603050405020304" pitchFamily="18" charset="0"/>
              </a:rPr>
              <a:t>browline</a:t>
            </a:r>
            <a:r>
              <a:rPr lang="en-IN" sz="1800" b="0" dirty="0">
                <a:effectLst/>
                <a:latin typeface="Times New Roman" panose="02020603050405020304" pitchFamily="18" charset="0"/>
                <a:cs typeface="Times New Roman" panose="02020603050405020304" pitchFamily="18" charset="0"/>
              </a:rPr>
              <a:t> \n\n CONTOUR AND </a:t>
            </a:r>
            <a:r>
              <a:rPr lang="en-IN" sz="1800" b="0" dirty="0" err="1">
                <a:effectLst/>
                <a:latin typeface="Times New Roman" panose="02020603050405020304" pitchFamily="18" charset="0"/>
                <a:cs typeface="Times New Roman" panose="02020603050405020304" pitchFamily="18" charset="0"/>
              </a:rPr>
              <a:t>HIGHLIGHT:add</a:t>
            </a:r>
            <a:r>
              <a:rPr lang="en-IN" sz="1800" b="0" dirty="0">
                <a:effectLst/>
                <a:latin typeface="Times New Roman" panose="02020603050405020304" pitchFamily="18" charset="0"/>
                <a:cs typeface="Times New Roman" panose="02020603050405020304" pitchFamily="18" charset="0"/>
              </a:rPr>
              <a:t> length to your face by applying bronzer on the outer corners of your </a:t>
            </a:r>
          </a:p>
          <a:p>
            <a:r>
              <a:rPr lang="en-IN" dirty="0">
                <a:latin typeface="Times New Roman" panose="02020603050405020304" pitchFamily="18" charset="0"/>
                <a:cs typeface="Times New Roman" panose="02020603050405020304" pitchFamily="18" charset="0"/>
              </a:rPr>
              <a:t>                 </a:t>
            </a:r>
            <a:r>
              <a:rPr lang="en-IN" sz="1800" b="0" dirty="0">
                <a:effectLst/>
                <a:latin typeface="Times New Roman" panose="02020603050405020304" pitchFamily="18" charset="0"/>
                <a:cs typeface="Times New Roman" panose="02020603050405020304" pitchFamily="18" charset="0"/>
              </a:rPr>
              <a:t>forehead and jawline \n highlight your </a:t>
            </a:r>
            <a:r>
              <a:rPr lang="en-IN" sz="1800" b="0" dirty="0" err="1">
                <a:effectLst/>
                <a:latin typeface="Times New Roman" panose="02020603050405020304" pitchFamily="18" charset="0"/>
                <a:cs typeface="Times New Roman" panose="02020603050405020304" pitchFamily="18" charset="0"/>
              </a:rPr>
              <a:t>cheekbones,center</a:t>
            </a:r>
            <a:r>
              <a:rPr lang="en-IN" sz="1800" b="0" dirty="0">
                <a:effectLst/>
                <a:latin typeface="Times New Roman" panose="02020603050405020304" pitchFamily="18" charset="0"/>
                <a:cs typeface="Times New Roman" panose="02020603050405020304" pitchFamily="18" charset="0"/>
              </a:rPr>
              <a:t> of </a:t>
            </a:r>
            <a:r>
              <a:rPr lang="en-IN" sz="1800" b="0" dirty="0" err="1">
                <a:effectLst/>
                <a:latin typeface="Times New Roman" panose="02020603050405020304" pitchFamily="18" charset="0"/>
                <a:cs typeface="Times New Roman" panose="02020603050405020304" pitchFamily="18" charset="0"/>
              </a:rPr>
              <a:t>forehead,nose</a:t>
            </a:r>
            <a:r>
              <a:rPr lang="en-IN" sz="1800" b="0" dirty="0">
                <a:effectLst/>
                <a:latin typeface="Times New Roman" panose="02020603050405020304" pitchFamily="18" charset="0"/>
                <a:cs typeface="Times New Roman" panose="02020603050405020304" pitchFamily="18" charset="0"/>
              </a:rPr>
              <a:t> tip and chin \n\n EYEBROW </a:t>
            </a:r>
            <a:r>
              <a:rPr lang="en-IN" sz="1800" b="0" dirty="0" err="1">
                <a:effectLst/>
                <a:latin typeface="Times New Roman" panose="02020603050405020304" pitchFamily="18" charset="0"/>
                <a:cs typeface="Times New Roman" panose="02020603050405020304" pitchFamily="18" charset="0"/>
              </a:rPr>
              <a:t>SHAPE:a</a:t>
            </a:r>
            <a:r>
              <a:rPr lang="en-IN" sz="1800" b="0" dirty="0">
                <a:effectLst/>
                <a:latin typeface="Times New Roman" panose="02020603050405020304" pitchFamily="18" charset="0"/>
                <a:cs typeface="Times New Roman" panose="02020603050405020304" pitchFamily="18" charset="0"/>
              </a:rPr>
              <a:t> strong bro with a defined arch"</a:t>
            </a:r>
          </a:p>
          <a:p>
            <a:r>
              <a:rPr lang="en-IN" sz="1800" b="0" dirty="0">
                <a:effectLst/>
                <a:latin typeface="Times New Roman" panose="02020603050405020304" pitchFamily="18" charset="0"/>
                <a:cs typeface="Times New Roman" panose="02020603050405020304" pitchFamily="18" charset="0"/>
              </a:rPr>
              <a:t>                A=float(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[0])</a:t>
            </a:r>
          </a:p>
          <a:p>
            <a:r>
              <a:rPr lang="en-IN" sz="1800" b="0" dirty="0">
                <a:effectLst/>
                <a:latin typeface="Times New Roman" panose="02020603050405020304" pitchFamily="18" charset="0"/>
                <a:cs typeface="Times New Roman" panose="02020603050405020304" pitchFamily="18" charset="0"/>
              </a:rPr>
              <a:t>                B=float(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[1])</a:t>
            </a:r>
          </a:p>
          <a:p>
            <a:r>
              <a:rPr lang="en-IN" sz="1800" b="0" dirty="0">
                <a:effectLst/>
                <a:latin typeface="Times New Roman" panose="02020603050405020304" pitchFamily="18" charset="0"/>
                <a:cs typeface="Times New Roman" panose="02020603050405020304" pitchFamily="18" charset="0"/>
              </a:rPr>
              <a:t>                C=float(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[2])</a:t>
            </a:r>
          </a:p>
          <a:p>
            <a:r>
              <a:rPr lang="en-IN" sz="1800" b="0" dirty="0">
                <a:effectLst/>
                <a:latin typeface="Times New Roman" panose="02020603050405020304" pitchFamily="18" charset="0"/>
                <a:cs typeface="Times New Roman" panose="02020603050405020304" pitchFamily="18" charset="0"/>
              </a:rPr>
              <a:t>                D=float(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[3])</a:t>
            </a:r>
          </a:p>
          <a:p>
            <a:r>
              <a:rPr lang="en-IN" sz="1800" b="0" dirty="0">
                <a:effectLst/>
                <a:latin typeface="Times New Roman" panose="02020603050405020304" pitchFamily="18" charset="0"/>
                <a:cs typeface="Times New Roman" panose="02020603050405020304" pitchFamily="18" charset="0"/>
              </a:rPr>
              <a:t>                E=float(</a:t>
            </a:r>
            <a:r>
              <a:rPr lang="en-IN" sz="1800" b="0" dirty="0" err="1">
                <a:effectLst/>
                <a:latin typeface="Times New Roman" panose="02020603050405020304" pitchFamily="18" charset="0"/>
                <a:cs typeface="Times New Roman" panose="02020603050405020304" pitchFamily="18" charset="0"/>
              </a:rPr>
              <a:t>model_out</a:t>
            </a:r>
            <a:r>
              <a:rPr lang="en-IN" sz="1800" b="0" dirty="0">
                <a:effectLst/>
                <a:latin typeface="Times New Roman" panose="02020603050405020304" pitchFamily="18" charset="0"/>
                <a:cs typeface="Times New Roman" panose="02020603050405020304" pitchFamily="18" charset="0"/>
              </a:rPr>
              <a:t>[4])</a:t>
            </a:r>
          </a:p>
          <a:p>
            <a:br>
              <a:rPr lang="en-IN" sz="1800" b="0" dirty="0">
                <a:effectLst/>
                <a:latin typeface="Times New Roman" panose="02020603050405020304" pitchFamily="18" charset="0"/>
                <a:cs typeface="Times New Roman" panose="02020603050405020304" pitchFamily="18" charset="0"/>
              </a:rPr>
            </a:b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dic</a:t>
            </a:r>
            <a:r>
              <a:rPr lang="en-IN" sz="1800" b="0" dirty="0">
                <a:effectLst/>
                <a:latin typeface="Times New Roman" panose="02020603050405020304" pitchFamily="18" charset="0"/>
                <a:cs typeface="Times New Roman" panose="02020603050405020304" pitchFamily="18" charset="0"/>
              </a:rPr>
              <a:t>={'heart':A,'oblong':B,'oval':C,'round':D,'</a:t>
            </a:r>
            <a:r>
              <a:rPr lang="en-IN" sz="1800" b="0" dirty="0" err="1">
                <a:effectLst/>
                <a:latin typeface="Times New Roman" panose="02020603050405020304" pitchFamily="18" charset="0"/>
                <a:cs typeface="Times New Roman" panose="02020603050405020304" pitchFamily="18" charset="0"/>
              </a:rPr>
              <a:t>sqaure</a:t>
            </a:r>
            <a:r>
              <a:rPr lang="en-IN" sz="1800" b="0" dirty="0">
                <a:effectLst/>
                <a:latin typeface="Times New Roman" panose="02020603050405020304" pitchFamily="18" charset="0"/>
                <a:cs typeface="Times New Roman" panose="02020603050405020304" pitchFamily="18" charset="0"/>
              </a:rPr>
              <a:t>':E}</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dic.keys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 list(</a:t>
            </a:r>
            <a:r>
              <a:rPr lang="en-IN" sz="1800" b="0" dirty="0" err="1">
                <a:effectLst/>
                <a:latin typeface="Times New Roman" panose="02020603050405020304" pitchFamily="18" charset="0"/>
                <a:cs typeface="Times New Roman" panose="02020603050405020304" pitchFamily="18" charset="0"/>
              </a:rPr>
              <a:t>dic.values</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fig = </a:t>
            </a:r>
            <a:r>
              <a:rPr lang="en-IN" sz="1800" b="0" dirty="0" err="1">
                <a:effectLst/>
                <a:latin typeface="Times New Roman" panose="02020603050405020304" pitchFamily="18" charset="0"/>
                <a:cs typeface="Times New Roman" panose="02020603050405020304" pitchFamily="18" charset="0"/>
              </a:rPr>
              <a:t>plt.figure</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figsize</a:t>
            </a:r>
            <a:r>
              <a:rPr lang="en-IN" sz="1800" b="0" dirty="0">
                <a:effectLst/>
                <a:latin typeface="Times New Roman" panose="02020603050405020304" pitchFamily="18" charset="0"/>
                <a:cs typeface="Times New Roman" panose="02020603050405020304" pitchFamily="18" charset="0"/>
              </a:rPr>
              <a:t> = (5, 5))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plt.bar</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algm</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accu</a:t>
            </a:r>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color</a:t>
            </a:r>
            <a:r>
              <a:rPr lang="en-IN" sz="1800" b="0" dirty="0">
                <a:effectLst/>
                <a:latin typeface="Times New Roman" panose="02020603050405020304" pitchFamily="18" charset="0"/>
                <a:cs typeface="Times New Roman" panose="02020603050405020304" pitchFamily="18" charset="0"/>
              </a:rPr>
              <a:t> ='maroon', width = 0.3)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plt.xlabel</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plt.ylabel</a:t>
            </a:r>
            <a:r>
              <a:rPr lang="en-IN" sz="1800" b="0" dirty="0">
                <a:effectLst/>
                <a:latin typeface="Times New Roman" panose="02020603050405020304" pitchFamily="18" charset="0"/>
                <a:cs typeface="Times New Roman" panose="02020603050405020304" pitchFamily="18" charset="0"/>
              </a:rPr>
              <a:t>("Accuracy Level") </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plt.title</a:t>
            </a:r>
            <a:r>
              <a:rPr lang="en-IN" sz="1800" b="0" dirty="0">
                <a:effectLst/>
                <a:latin typeface="Times New Roman" panose="02020603050405020304" pitchFamily="18" charset="0"/>
                <a:cs typeface="Times New Roman" panose="02020603050405020304" pitchFamily="18" charset="0"/>
              </a:rPr>
              <a:t>("Accuracy </a:t>
            </a:r>
            <a:r>
              <a:rPr lang="en-IN" sz="1800" b="0" dirty="0" err="1">
                <a:effectLst/>
                <a:latin typeface="Times New Roman" panose="02020603050405020304" pitchFamily="18" charset="0"/>
                <a:cs typeface="Times New Roman" panose="02020603050405020304" pitchFamily="18" charset="0"/>
              </a:rPr>
              <a:t>Comparision</a:t>
            </a:r>
            <a:r>
              <a:rPr lang="en-IN" sz="1800" b="0" dirty="0">
                <a:effectLst/>
                <a:latin typeface="Times New Roman" panose="02020603050405020304" pitchFamily="18" charset="0"/>
                <a:cs typeface="Times New Roman" panose="02020603050405020304" pitchFamily="18" charset="0"/>
              </a:rPr>
              <a:t> between face shapes....")</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plt.savefig</a:t>
            </a:r>
            <a:r>
              <a:rPr lang="en-IN" sz="1800" b="0" dirty="0">
                <a:effectLst/>
                <a:latin typeface="Times New Roman" panose="02020603050405020304" pitchFamily="18" charset="0"/>
                <a:cs typeface="Times New Roman" panose="02020603050405020304" pitchFamily="18" charset="0"/>
              </a:rPr>
              <a:t>('static/matrix.png')       </a:t>
            </a:r>
          </a:p>
          <a:p>
            <a:r>
              <a:rPr lang="en-IN" sz="1800" b="0" dirty="0">
                <a:effectLst/>
                <a:latin typeface="Times New Roman" panose="02020603050405020304" pitchFamily="18" charset="0"/>
                <a:cs typeface="Times New Roman" panose="02020603050405020304" pitchFamily="18" charset="0"/>
              </a:rPr>
              <a:t>            return </a:t>
            </a:r>
            <a:r>
              <a:rPr lang="en-IN" sz="1800" b="0" dirty="0" err="1">
                <a:effectLst/>
                <a:latin typeface="Times New Roman" panose="02020603050405020304" pitchFamily="18" charset="0"/>
                <a:cs typeface="Times New Roman" panose="02020603050405020304" pitchFamily="18" charset="0"/>
              </a:rPr>
              <a:t>render_template</a:t>
            </a:r>
            <a:r>
              <a:rPr lang="en-IN" sz="1800" b="0" dirty="0">
                <a:effectLst/>
                <a:latin typeface="Times New Roman" panose="02020603050405020304" pitchFamily="18" charset="0"/>
                <a:cs typeface="Times New Roman" panose="02020603050405020304" pitchFamily="18" charset="0"/>
              </a:rPr>
              <a:t>('home.html', status=</a:t>
            </a:r>
            <a:r>
              <a:rPr lang="en-IN" sz="1800" b="0" dirty="0" err="1">
                <a:effectLst/>
                <a:latin typeface="Times New Roman" panose="02020603050405020304" pitchFamily="18" charset="0"/>
                <a:cs typeface="Times New Roman" panose="02020603050405020304" pitchFamily="18" charset="0"/>
              </a:rPr>
              <a:t>str_label,accuracy</a:t>
            </a:r>
            <a:r>
              <a:rPr lang="en-IN" sz="1800" b="0" dirty="0">
                <a:effectLst/>
                <a:latin typeface="Times New Roman" panose="02020603050405020304" pitchFamily="18" charset="0"/>
                <a:cs typeface="Times New Roman" panose="02020603050405020304" pitchFamily="18" charset="0"/>
              </a:rPr>
              <a:t>=</a:t>
            </a:r>
            <a:r>
              <a:rPr lang="en-IN" sz="1800" b="0" dirty="0" err="1">
                <a:effectLst/>
                <a:latin typeface="Times New Roman" panose="02020603050405020304" pitchFamily="18" charset="0"/>
                <a:cs typeface="Times New Roman" panose="02020603050405020304" pitchFamily="18" charset="0"/>
              </a:rPr>
              <a:t>accuracy,suggestions</a:t>
            </a:r>
            <a:r>
              <a:rPr lang="en-IN" sz="1800" b="0" dirty="0">
                <a:effectLst/>
                <a:latin typeface="Times New Roman" panose="02020603050405020304" pitchFamily="18" charset="0"/>
                <a:cs typeface="Times New Roman" panose="02020603050405020304" pitchFamily="18" charset="0"/>
              </a:rPr>
              <a:t>=suggestions ,</a:t>
            </a:r>
          </a:p>
          <a:p>
            <a:r>
              <a:rPr lang="en-IN" dirty="0">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ImageDisplay</a:t>
            </a:r>
            <a:r>
              <a:rPr lang="en-IN" sz="1800" b="0" dirty="0">
                <a:effectLst/>
                <a:latin typeface="Times New Roman" panose="02020603050405020304" pitchFamily="18" charset="0"/>
                <a:cs typeface="Times New Roman" panose="02020603050405020304" pitchFamily="18" charset="0"/>
              </a:rPr>
              <a:t>="http://127.0.0.1:5000/static/images/"+fileName,ImageDisplay1="http://127.0.0.1:5000/static/gray.jpg",</a:t>
            </a:r>
          </a:p>
          <a:p>
            <a:r>
              <a:rPr lang="en-IN" sz="1800" b="0" dirty="0">
                <a:effectLst/>
                <a:latin typeface="Times New Roman" panose="02020603050405020304" pitchFamily="18" charset="0"/>
                <a:cs typeface="Times New Roman" panose="02020603050405020304" pitchFamily="18" charset="0"/>
              </a:rPr>
              <a:t> ImageDisplay2="http://127.0.0.1:5000/static/threshold.jpg",ImageDisplay3="http://127.0.0.1:5000/static/matrix.png")</a:t>
            </a:r>
          </a:p>
          <a:p>
            <a:r>
              <a:rPr lang="en-IN" sz="1800" b="0" dirty="0">
                <a:effectLst/>
                <a:latin typeface="Times New Roman" panose="02020603050405020304" pitchFamily="18" charset="0"/>
                <a:cs typeface="Times New Roman" panose="02020603050405020304" pitchFamily="18" charset="0"/>
              </a:rPr>
              <a:t>    </a:t>
            </a:r>
          </a:p>
          <a:p>
            <a:r>
              <a:rPr lang="en-IN" sz="1800" b="0" dirty="0">
                <a:effectLst/>
                <a:latin typeface="Times New Roman" panose="02020603050405020304" pitchFamily="18" charset="0"/>
                <a:cs typeface="Times New Roman" panose="02020603050405020304" pitchFamily="18" charset="0"/>
              </a:rPr>
              <a:t>        return </a:t>
            </a:r>
            <a:r>
              <a:rPr lang="en-IN" sz="1800" b="0" dirty="0" err="1">
                <a:effectLst/>
                <a:latin typeface="Times New Roman" panose="02020603050405020304" pitchFamily="18" charset="0"/>
                <a:cs typeface="Times New Roman" panose="02020603050405020304" pitchFamily="18" charset="0"/>
              </a:rPr>
              <a:t>render_template</a:t>
            </a:r>
            <a:r>
              <a:rPr lang="en-IN" sz="1800" b="0" dirty="0">
                <a:effectLst/>
                <a:latin typeface="Times New Roman" panose="02020603050405020304" pitchFamily="18" charset="0"/>
                <a:cs typeface="Times New Roman" panose="02020603050405020304" pitchFamily="18" charset="0"/>
              </a:rPr>
              <a:t>('home.html')</a:t>
            </a:r>
          </a:p>
          <a:p>
            <a:r>
              <a:rPr lang="en-IN" sz="1800" b="0" dirty="0">
                <a:effectLst/>
                <a:latin typeface="Times New Roman" panose="02020603050405020304" pitchFamily="18" charset="0"/>
                <a:cs typeface="Times New Roman" panose="02020603050405020304" pitchFamily="18" charset="0"/>
              </a:rPr>
              <a:t>if __name__ == '__main__':</a:t>
            </a:r>
          </a:p>
          <a:p>
            <a:r>
              <a:rPr lang="en-IN" sz="1800" b="0" dirty="0">
                <a:effectLst/>
                <a:latin typeface="Times New Roman" panose="02020603050405020304" pitchFamily="18" charset="0"/>
                <a:cs typeface="Times New Roman" panose="02020603050405020304" pitchFamily="18" charset="0"/>
              </a:rPr>
              <a:t>    </a:t>
            </a:r>
            <a:r>
              <a:rPr lang="en-IN" sz="1800" b="0" dirty="0" err="1">
                <a:effectLst/>
                <a:latin typeface="Times New Roman" panose="02020603050405020304" pitchFamily="18" charset="0"/>
                <a:cs typeface="Times New Roman" panose="02020603050405020304" pitchFamily="18" charset="0"/>
              </a:rPr>
              <a:t>app.run</a:t>
            </a:r>
            <a:r>
              <a:rPr lang="en-IN" sz="1800" b="0" dirty="0">
                <a:effectLst/>
                <a:latin typeface="Times New Roman" panose="02020603050405020304" pitchFamily="18" charset="0"/>
                <a:cs typeface="Times New Roman" panose="02020603050405020304" pitchFamily="18" charset="0"/>
              </a:rPr>
              <a:t>(debug=True)</a:t>
            </a:r>
          </a:p>
          <a:p>
            <a:br>
              <a:rPr lang="en-IN" sz="1800" b="0" dirty="0">
                <a:effectLst/>
                <a:latin typeface="Times New Roman" panose="02020603050405020304" pitchFamily="18" charset="0"/>
                <a:cs typeface="Times New Roman" panose="02020603050405020304" pitchFamily="18" charset="0"/>
              </a:rPr>
            </a:br>
            <a:endParaRPr lang="en-IN" sz="1800" b="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33647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B28063-AF83-F780-019B-80F7F1A657C4}"/>
              </a:ext>
            </a:extLst>
          </p:cNvPr>
          <p:cNvSpPr>
            <a:spLocks noGrp="1"/>
          </p:cNvSpPr>
          <p:nvPr>
            <p:ph type="ctrTitle"/>
          </p:nvPr>
        </p:nvSpPr>
        <p:spPr>
          <a:xfrm>
            <a:off x="836813" y="1014626"/>
            <a:ext cx="6395258" cy="582720"/>
          </a:xfrm>
        </p:spPr>
        <p:txBody>
          <a:bodyPr/>
          <a:lstStyle/>
          <a:p>
            <a:pPr algn="l"/>
            <a:r>
              <a:rPr lang="en-IN" sz="336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UNIT TESTING TEST CASE 01</a:t>
            </a:r>
          </a:p>
        </p:txBody>
      </p:sp>
      <p:sp>
        <p:nvSpPr>
          <p:cNvPr id="4" name="Slide Number Placeholder 3">
            <a:extLst>
              <a:ext uri="{FF2B5EF4-FFF2-40B4-BE49-F238E27FC236}">
                <a16:creationId xmlns:a16="http://schemas.microsoft.com/office/drawing/2014/main" id="{76436BA6-A916-2A88-B1E1-96774A44C7C1}"/>
              </a:ext>
            </a:extLst>
          </p:cNvPr>
          <p:cNvSpPr>
            <a:spLocks noGrp="1"/>
          </p:cNvSpPr>
          <p:nvPr>
            <p:ph type="sldNum" sz="quarter" idx="12"/>
          </p:nvPr>
        </p:nvSpPr>
        <p:spPr>
          <a:xfrm>
            <a:off x="13478716" y="7659730"/>
            <a:ext cx="820007" cy="438150"/>
          </a:xfrm>
        </p:spPr>
        <p:txBody>
          <a:bodyPr/>
          <a:lstStyle/>
          <a:p>
            <a:pPr defTabSz="548640">
              <a:defRPr/>
            </a:pPr>
            <a:fld id="{75E78F4E-7198-4AC4-8BD6-47A66480D040}" type="slidenum">
              <a:rPr lang="en-IN" sz="1920" b="1">
                <a:solidFill>
                  <a:prstClr val="black"/>
                </a:solidFill>
                <a:latin typeface="Times New Roman" panose="02020603050405020304" pitchFamily="18" charset="0"/>
                <a:cs typeface="Times New Roman" panose="02020603050405020304" pitchFamily="18" charset="0"/>
              </a:rPr>
              <a:pPr defTabSz="548640">
                <a:defRPr/>
              </a:pPr>
              <a:t>62</a:t>
            </a:fld>
            <a:endParaRPr lang="en-IN" sz="1920" b="1" dirty="0">
              <a:solidFill>
                <a:prstClr val="black"/>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B0E426D0-C02E-DD5D-72CB-D73FA467DACD}"/>
              </a:ext>
            </a:extLst>
          </p:cNvPr>
          <p:cNvSpPr/>
          <p:nvPr/>
        </p:nvSpPr>
        <p:spPr>
          <a:xfrm>
            <a:off x="687149" y="1829102"/>
            <a:ext cx="12535594" cy="40754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IN" sz="2160">
              <a:solidFill>
                <a:prstClr val="white"/>
              </a:solidFill>
              <a:latin typeface="Trebuchet MS"/>
            </a:endParaRPr>
          </a:p>
        </p:txBody>
      </p:sp>
      <p:cxnSp>
        <p:nvCxnSpPr>
          <p:cNvPr id="11" name="Straight Connector 10">
            <a:extLst>
              <a:ext uri="{FF2B5EF4-FFF2-40B4-BE49-F238E27FC236}">
                <a16:creationId xmlns:a16="http://schemas.microsoft.com/office/drawing/2014/main" id="{CCC0BC89-BF62-1754-705E-1724749320C6}"/>
              </a:ext>
            </a:extLst>
          </p:cNvPr>
          <p:cNvCxnSpPr>
            <a:cxnSpLocks/>
          </p:cNvCxnSpPr>
          <p:nvPr/>
        </p:nvCxnSpPr>
        <p:spPr>
          <a:xfrm>
            <a:off x="742603" y="2504902"/>
            <a:ext cx="12535594"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F7A3575-E602-F92C-878F-5F0A00B94D62}"/>
              </a:ext>
            </a:extLst>
          </p:cNvPr>
          <p:cNvCxnSpPr>
            <a:cxnSpLocks/>
          </p:cNvCxnSpPr>
          <p:nvPr/>
        </p:nvCxnSpPr>
        <p:spPr>
          <a:xfrm flipV="1">
            <a:off x="742603" y="3142211"/>
            <a:ext cx="12535594" cy="49877"/>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FBF15C5-1EAD-4704-7E9E-066B8D342D19}"/>
              </a:ext>
            </a:extLst>
          </p:cNvPr>
          <p:cNvCxnSpPr>
            <a:cxnSpLocks/>
          </p:cNvCxnSpPr>
          <p:nvPr/>
        </p:nvCxnSpPr>
        <p:spPr>
          <a:xfrm flipV="1">
            <a:off x="742603" y="3801688"/>
            <a:ext cx="12535594" cy="27708"/>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039AACE-4621-59CB-10D6-18802C295D21}"/>
              </a:ext>
            </a:extLst>
          </p:cNvPr>
          <p:cNvCxnSpPr>
            <a:cxnSpLocks/>
          </p:cNvCxnSpPr>
          <p:nvPr/>
        </p:nvCxnSpPr>
        <p:spPr>
          <a:xfrm>
            <a:off x="731520" y="4466705"/>
            <a:ext cx="12557760" cy="2770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9AAD55C-2921-93F7-B1CF-AB9C6BEBAD5E}"/>
              </a:ext>
            </a:extLst>
          </p:cNvPr>
          <p:cNvCxnSpPr/>
          <p:nvPr/>
        </p:nvCxnSpPr>
        <p:spPr>
          <a:xfrm flipV="1">
            <a:off x="731520" y="5131724"/>
            <a:ext cx="12546677" cy="88669"/>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2A4C9CB-8382-A58F-D8B0-9023E07B4436}"/>
              </a:ext>
            </a:extLst>
          </p:cNvPr>
          <p:cNvCxnSpPr>
            <a:cxnSpLocks/>
          </p:cNvCxnSpPr>
          <p:nvPr/>
        </p:nvCxnSpPr>
        <p:spPr>
          <a:xfrm flipV="1">
            <a:off x="698253" y="5863466"/>
            <a:ext cx="12524492" cy="68808"/>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722A69E-D600-308B-36CE-B0E60C2A4BED}"/>
              </a:ext>
            </a:extLst>
          </p:cNvPr>
          <p:cNvCxnSpPr>
            <a:cxnSpLocks/>
          </p:cNvCxnSpPr>
          <p:nvPr/>
        </p:nvCxnSpPr>
        <p:spPr>
          <a:xfrm>
            <a:off x="4522123" y="1817717"/>
            <a:ext cx="0" cy="4114557"/>
          </a:xfrm>
          <a:prstGeom prst="line">
            <a:avLst/>
          </a:prstGeom>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59E910AC-5F26-1D97-D051-DED17CAC2C2F}"/>
              </a:ext>
            </a:extLst>
          </p:cNvPr>
          <p:cNvSpPr txBox="1"/>
          <p:nvPr/>
        </p:nvSpPr>
        <p:spPr>
          <a:xfrm>
            <a:off x="1363305" y="1906388"/>
            <a:ext cx="2294294"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S1# Test Case :-</a:t>
            </a:r>
          </a:p>
        </p:txBody>
      </p:sp>
      <p:sp>
        <p:nvSpPr>
          <p:cNvPr id="35" name="TextBox 34">
            <a:extLst>
              <a:ext uri="{FF2B5EF4-FFF2-40B4-BE49-F238E27FC236}">
                <a16:creationId xmlns:a16="http://schemas.microsoft.com/office/drawing/2014/main" id="{06AE505A-5CB9-8D30-3A6E-BA37CB478EEF}"/>
              </a:ext>
            </a:extLst>
          </p:cNvPr>
          <p:cNvSpPr txBox="1"/>
          <p:nvPr/>
        </p:nvSpPr>
        <p:spPr>
          <a:xfrm>
            <a:off x="1241369" y="2593573"/>
            <a:ext cx="2781990"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Name of the Test :-</a:t>
            </a:r>
          </a:p>
        </p:txBody>
      </p:sp>
      <p:sp>
        <p:nvSpPr>
          <p:cNvPr id="36" name="TextBox 35">
            <a:extLst>
              <a:ext uri="{FF2B5EF4-FFF2-40B4-BE49-F238E27FC236}">
                <a16:creationId xmlns:a16="http://schemas.microsoft.com/office/drawing/2014/main" id="{2B239DEB-A3EF-D38B-8BBC-93880DB4C2E9}"/>
              </a:ext>
            </a:extLst>
          </p:cNvPr>
          <p:cNvSpPr txBox="1"/>
          <p:nvPr/>
        </p:nvSpPr>
        <p:spPr>
          <a:xfrm>
            <a:off x="1219200" y="3192087"/>
            <a:ext cx="3192088"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Items Being Tested :-</a:t>
            </a:r>
          </a:p>
        </p:txBody>
      </p:sp>
      <p:sp>
        <p:nvSpPr>
          <p:cNvPr id="37" name="TextBox 36">
            <a:extLst>
              <a:ext uri="{FF2B5EF4-FFF2-40B4-BE49-F238E27FC236}">
                <a16:creationId xmlns:a16="http://schemas.microsoft.com/office/drawing/2014/main" id="{EA27C756-4C1C-74AC-A969-D12BB69F3B28}"/>
              </a:ext>
            </a:extLst>
          </p:cNvPr>
          <p:cNvSpPr txBox="1"/>
          <p:nvPr/>
        </p:nvSpPr>
        <p:spPr>
          <a:xfrm>
            <a:off x="1374388" y="3889594"/>
            <a:ext cx="2648971"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Sample Input :-</a:t>
            </a:r>
          </a:p>
        </p:txBody>
      </p:sp>
      <p:sp>
        <p:nvSpPr>
          <p:cNvPr id="38" name="TextBox 37">
            <a:extLst>
              <a:ext uri="{FF2B5EF4-FFF2-40B4-BE49-F238E27FC236}">
                <a16:creationId xmlns:a16="http://schemas.microsoft.com/office/drawing/2014/main" id="{1ED022A0-2132-10D6-6EC5-C546BB6E1BDD}"/>
              </a:ext>
            </a:extLst>
          </p:cNvPr>
          <p:cNvSpPr txBox="1"/>
          <p:nvPr/>
        </p:nvSpPr>
        <p:spPr>
          <a:xfrm>
            <a:off x="1241369" y="4578543"/>
            <a:ext cx="3003662"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Expected output :-</a:t>
            </a:r>
          </a:p>
        </p:txBody>
      </p:sp>
      <p:sp>
        <p:nvSpPr>
          <p:cNvPr id="40" name="TextBox 39">
            <a:extLst>
              <a:ext uri="{FF2B5EF4-FFF2-40B4-BE49-F238E27FC236}">
                <a16:creationId xmlns:a16="http://schemas.microsoft.com/office/drawing/2014/main" id="{2D35925D-79C0-3C37-46DD-4C60A0B37142}"/>
              </a:ext>
            </a:extLst>
          </p:cNvPr>
          <p:cNvSpPr txBox="1"/>
          <p:nvPr/>
        </p:nvSpPr>
        <p:spPr>
          <a:xfrm>
            <a:off x="1407655" y="5326364"/>
            <a:ext cx="1795549" cy="424732"/>
          </a:xfrm>
          <a:prstGeom prst="rect">
            <a:avLst/>
          </a:prstGeom>
          <a:noFill/>
        </p:spPr>
        <p:txBody>
          <a:bodyPr wrap="square" rtlCol="0">
            <a:spAutoFit/>
          </a:bodyPr>
          <a:lstStyle/>
          <a:p>
            <a:pPr defTabSz="548640">
              <a:defRPr/>
            </a:pPr>
            <a:r>
              <a:rPr lang="en-IN" sz="2160" dirty="0">
                <a:solidFill>
                  <a:prstClr val="black"/>
                </a:solidFill>
                <a:latin typeface="Times New Roman" panose="02020603050405020304" pitchFamily="18" charset="0"/>
                <a:cs typeface="Times New Roman" panose="02020603050405020304" pitchFamily="18" charset="0"/>
              </a:rPr>
              <a:t>Result :-</a:t>
            </a:r>
          </a:p>
        </p:txBody>
      </p:sp>
      <p:sp>
        <p:nvSpPr>
          <p:cNvPr id="41" name="TextBox 40">
            <a:extLst>
              <a:ext uri="{FF2B5EF4-FFF2-40B4-BE49-F238E27FC236}">
                <a16:creationId xmlns:a16="http://schemas.microsoft.com/office/drawing/2014/main" id="{3433D2EC-0AD3-A01A-4438-67EF2EE32B14}"/>
              </a:ext>
            </a:extLst>
          </p:cNvPr>
          <p:cNvSpPr txBox="1"/>
          <p:nvPr/>
        </p:nvSpPr>
        <p:spPr>
          <a:xfrm>
            <a:off x="4621878" y="1906388"/>
            <a:ext cx="3258589"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  1</a:t>
            </a:r>
          </a:p>
        </p:txBody>
      </p:sp>
      <p:sp>
        <p:nvSpPr>
          <p:cNvPr id="42" name="TextBox 41">
            <a:extLst>
              <a:ext uri="{FF2B5EF4-FFF2-40B4-BE49-F238E27FC236}">
                <a16:creationId xmlns:a16="http://schemas.microsoft.com/office/drawing/2014/main" id="{5C9C704C-9F32-FD20-B135-DC5EF3A57CBA}"/>
              </a:ext>
            </a:extLst>
          </p:cNvPr>
          <p:cNvSpPr txBox="1"/>
          <p:nvPr/>
        </p:nvSpPr>
        <p:spPr>
          <a:xfrm>
            <a:off x="4644043" y="2560322"/>
            <a:ext cx="5098472"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Uploading Image</a:t>
            </a:r>
          </a:p>
        </p:txBody>
      </p:sp>
      <p:sp>
        <p:nvSpPr>
          <p:cNvPr id="43" name="TextBox 42">
            <a:extLst>
              <a:ext uri="{FF2B5EF4-FFF2-40B4-BE49-F238E27FC236}">
                <a16:creationId xmlns:a16="http://schemas.microsoft.com/office/drawing/2014/main" id="{EF477AE8-B1FA-613F-EE4C-56DE6B3EDD8B}"/>
              </a:ext>
            </a:extLst>
          </p:cNvPr>
          <p:cNvSpPr txBox="1"/>
          <p:nvPr/>
        </p:nvSpPr>
        <p:spPr>
          <a:xfrm>
            <a:off x="4632961" y="3256581"/>
            <a:ext cx="7414952"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Tested for uploading different images</a:t>
            </a:r>
          </a:p>
        </p:txBody>
      </p:sp>
      <p:sp>
        <p:nvSpPr>
          <p:cNvPr id="44" name="TextBox 43">
            <a:extLst>
              <a:ext uri="{FF2B5EF4-FFF2-40B4-BE49-F238E27FC236}">
                <a16:creationId xmlns:a16="http://schemas.microsoft.com/office/drawing/2014/main" id="{BF3F9E2F-945F-2BDA-A694-BAF4BC7A35DC}"/>
              </a:ext>
            </a:extLst>
          </p:cNvPr>
          <p:cNvSpPr txBox="1"/>
          <p:nvPr/>
        </p:nvSpPr>
        <p:spPr>
          <a:xfrm>
            <a:off x="4644042" y="3936292"/>
            <a:ext cx="6882938"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Upload sample image</a:t>
            </a:r>
          </a:p>
        </p:txBody>
      </p:sp>
      <p:sp>
        <p:nvSpPr>
          <p:cNvPr id="45" name="TextBox 44">
            <a:extLst>
              <a:ext uri="{FF2B5EF4-FFF2-40B4-BE49-F238E27FC236}">
                <a16:creationId xmlns:a16="http://schemas.microsoft.com/office/drawing/2014/main" id="{791914A7-2761-356B-E127-6DAAA5CE9530}"/>
              </a:ext>
            </a:extLst>
          </p:cNvPr>
          <p:cNvSpPr txBox="1"/>
          <p:nvPr/>
        </p:nvSpPr>
        <p:spPr>
          <a:xfrm>
            <a:off x="4644043" y="4564088"/>
            <a:ext cx="5951910"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Image should upload properly</a:t>
            </a:r>
          </a:p>
        </p:txBody>
      </p:sp>
      <p:sp>
        <p:nvSpPr>
          <p:cNvPr id="47" name="TextBox 46">
            <a:extLst>
              <a:ext uri="{FF2B5EF4-FFF2-40B4-BE49-F238E27FC236}">
                <a16:creationId xmlns:a16="http://schemas.microsoft.com/office/drawing/2014/main" id="{060C31F3-EABA-08E1-F486-A7DA7C3603EB}"/>
              </a:ext>
            </a:extLst>
          </p:cNvPr>
          <p:cNvSpPr txBox="1"/>
          <p:nvPr/>
        </p:nvSpPr>
        <p:spPr>
          <a:xfrm>
            <a:off x="5020887" y="5312475"/>
            <a:ext cx="1760905"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successful</a:t>
            </a:r>
          </a:p>
        </p:txBody>
      </p:sp>
      <p:sp>
        <p:nvSpPr>
          <p:cNvPr id="27" name="TextBox 26"/>
          <p:cNvSpPr txBox="1"/>
          <p:nvPr/>
        </p:nvSpPr>
        <p:spPr>
          <a:xfrm>
            <a:off x="4812356" y="250807"/>
            <a:ext cx="5146986" cy="769441"/>
          </a:xfrm>
          <a:prstGeom prst="rect">
            <a:avLst/>
          </a:prstGeom>
          <a:noFill/>
        </p:spPr>
        <p:txBody>
          <a:bodyPr wrap="none" rtlCol="0">
            <a:spAutoFit/>
          </a:bodyPr>
          <a:lstStyle/>
          <a:p>
            <a:r>
              <a:rPr lang="en-US" sz="4400" b="1" dirty="0">
                <a:solidFill>
                  <a:srgbClr val="891589"/>
                </a:solidFill>
                <a:effectLst>
                  <a:outerShdw blurRad="38100" dist="38100" dir="2700000" algn="tl">
                    <a:srgbClr val="000000">
                      <a:alpha val="43137"/>
                    </a:srgbClr>
                  </a:outerShdw>
                </a:effectLst>
                <a:latin typeface="Times New Roman" pitchFamily="18" charset="0"/>
                <a:cs typeface="Times New Roman" pitchFamily="18" charset="0"/>
              </a:rPr>
              <a:t>SYSTEM TESTING</a:t>
            </a:r>
          </a:p>
        </p:txBody>
      </p:sp>
      <p:sp>
        <p:nvSpPr>
          <p:cNvPr id="29" name="TextBox 28"/>
          <p:cNvSpPr txBox="1"/>
          <p:nvPr/>
        </p:nvSpPr>
        <p:spPr>
          <a:xfrm>
            <a:off x="5595455" y="6717517"/>
            <a:ext cx="2744982" cy="461665"/>
          </a:xfrm>
          <a:prstGeom prst="rect">
            <a:avLst/>
          </a:prstGeom>
          <a:noFill/>
        </p:spPr>
        <p:txBody>
          <a:bodyPr wrap="none" rtlCol="0">
            <a:spAutoFit/>
          </a:bodyPr>
          <a:lstStyle/>
          <a:p>
            <a:r>
              <a:rPr lang="en-US" sz="2400" dirty="0">
                <a:latin typeface="Times New Roman" pitchFamily="18" charset="0"/>
                <a:cs typeface="Times New Roman" pitchFamily="18" charset="0"/>
              </a:rPr>
              <a:t>Table 1:Test Case 01</a:t>
            </a:r>
          </a:p>
        </p:txBody>
      </p:sp>
    </p:spTree>
    <p:extLst>
      <p:ext uri="{BB962C8B-B14F-4D97-AF65-F5344CB8AC3E}">
        <p14:creationId xmlns:p14="http://schemas.microsoft.com/office/powerpoint/2010/main" val="3693242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05C4F6-574E-4264-400C-081C16A6251F}"/>
              </a:ext>
            </a:extLst>
          </p:cNvPr>
          <p:cNvSpPr>
            <a:spLocks noGrp="1"/>
          </p:cNvSpPr>
          <p:nvPr>
            <p:ph type="ctrTitle"/>
          </p:nvPr>
        </p:nvSpPr>
        <p:spPr>
          <a:xfrm>
            <a:off x="0" y="831906"/>
            <a:ext cx="6373924" cy="593803"/>
          </a:xfrm>
        </p:spPr>
        <p:txBody>
          <a:bodyPr/>
          <a:lstStyle/>
          <a:p>
            <a:r>
              <a:rPr lang="en-IN" sz="336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UNIT TESTING TEST CASE 02</a:t>
            </a:r>
            <a:endParaRPr lang="en-IN" sz="3360"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FD116543-F7FC-1CAA-EC3A-C93B56EBFB09}"/>
              </a:ext>
            </a:extLst>
          </p:cNvPr>
          <p:cNvSpPr>
            <a:spLocks noGrp="1"/>
          </p:cNvSpPr>
          <p:nvPr>
            <p:ph type="sldNum" sz="quarter" idx="12"/>
          </p:nvPr>
        </p:nvSpPr>
        <p:spPr>
          <a:xfrm>
            <a:off x="13478716" y="7604311"/>
            <a:ext cx="820007" cy="438150"/>
          </a:xfrm>
        </p:spPr>
        <p:txBody>
          <a:bodyPr/>
          <a:lstStyle/>
          <a:p>
            <a:pPr defTabSz="548640">
              <a:defRPr/>
            </a:pPr>
            <a:fld id="{75E78F4E-7198-4AC4-8BD6-47A66480D040}" type="slidenum">
              <a:rPr lang="en-IN" sz="1920" b="1">
                <a:solidFill>
                  <a:prstClr val="black"/>
                </a:solidFill>
                <a:latin typeface="Times New Roman" panose="02020603050405020304" pitchFamily="18" charset="0"/>
                <a:cs typeface="Times New Roman" panose="02020603050405020304" pitchFamily="18" charset="0"/>
              </a:rPr>
              <a:pPr defTabSz="548640">
                <a:defRPr/>
              </a:pPr>
              <a:t>63</a:t>
            </a:fld>
            <a:endParaRPr lang="en-IN" sz="1920" b="1" dirty="0">
              <a:solidFill>
                <a:prstClr val="black"/>
              </a:solidFill>
              <a:latin typeface="Times New Roman" panose="02020603050405020304" pitchFamily="18" charset="0"/>
              <a:cs typeface="Times New Roman" panose="02020603050405020304" pitchFamily="18" charset="0"/>
            </a:endParaRPr>
          </a:p>
        </p:txBody>
      </p:sp>
      <p:sp>
        <p:nvSpPr>
          <p:cNvPr id="7" name="Rectangle 6">
            <a:hlinkClick r:id="rId2" action="ppaction://hlinkfile"/>
            <a:extLst>
              <a:ext uri="{FF2B5EF4-FFF2-40B4-BE49-F238E27FC236}">
                <a16:creationId xmlns:a16="http://schemas.microsoft.com/office/drawing/2014/main" id="{36296C1C-1D01-2256-EF54-EE9C736F462C}"/>
              </a:ext>
            </a:extLst>
          </p:cNvPr>
          <p:cNvSpPr/>
          <p:nvPr/>
        </p:nvSpPr>
        <p:spPr>
          <a:xfrm>
            <a:off x="264163" y="1573879"/>
            <a:ext cx="13147037" cy="4263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IN" sz="2160" dirty="0">
              <a:solidFill>
                <a:prstClr val="white"/>
              </a:solidFill>
              <a:latin typeface="Trebuchet MS"/>
            </a:endParaRPr>
          </a:p>
        </p:txBody>
      </p:sp>
      <p:cxnSp>
        <p:nvCxnSpPr>
          <p:cNvPr id="11" name="Straight Connector 10">
            <a:extLst>
              <a:ext uri="{FF2B5EF4-FFF2-40B4-BE49-F238E27FC236}">
                <a16:creationId xmlns:a16="http://schemas.microsoft.com/office/drawing/2014/main" id="{D33F46AD-71C2-DAF9-51FF-80ACF9F99703}"/>
              </a:ext>
            </a:extLst>
          </p:cNvPr>
          <p:cNvCxnSpPr>
            <a:cxnSpLocks/>
          </p:cNvCxnSpPr>
          <p:nvPr/>
        </p:nvCxnSpPr>
        <p:spPr>
          <a:xfrm>
            <a:off x="331677" y="2283229"/>
            <a:ext cx="13147039" cy="8443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F357A7D-36DD-9ED3-ABCF-FA49EB8B4491}"/>
              </a:ext>
            </a:extLst>
          </p:cNvPr>
          <p:cNvCxnSpPr>
            <a:cxnSpLocks/>
          </p:cNvCxnSpPr>
          <p:nvPr/>
        </p:nvCxnSpPr>
        <p:spPr>
          <a:xfrm>
            <a:off x="331679" y="2970414"/>
            <a:ext cx="13147037"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C34A7BE-BCFE-7EB9-801D-17449AEDBB39}"/>
              </a:ext>
            </a:extLst>
          </p:cNvPr>
          <p:cNvCxnSpPr>
            <a:cxnSpLocks/>
          </p:cNvCxnSpPr>
          <p:nvPr/>
        </p:nvCxnSpPr>
        <p:spPr>
          <a:xfrm flipV="1">
            <a:off x="279873" y="3624907"/>
            <a:ext cx="13175306" cy="1"/>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BC4AF19-0CD7-4E08-9643-A1BE8C27E856}"/>
              </a:ext>
            </a:extLst>
          </p:cNvPr>
          <p:cNvCxnSpPr>
            <a:cxnSpLocks/>
          </p:cNvCxnSpPr>
          <p:nvPr/>
        </p:nvCxnSpPr>
        <p:spPr>
          <a:xfrm flipV="1">
            <a:off x="331676" y="4267201"/>
            <a:ext cx="13175306" cy="77586"/>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61B0042-CCD9-B4C2-7FA3-6BF5AD196DF0}"/>
              </a:ext>
            </a:extLst>
          </p:cNvPr>
          <p:cNvCxnSpPr>
            <a:cxnSpLocks/>
          </p:cNvCxnSpPr>
          <p:nvPr/>
        </p:nvCxnSpPr>
        <p:spPr>
          <a:xfrm>
            <a:off x="320593" y="5054139"/>
            <a:ext cx="13090607" cy="3304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45BB853-8093-0FF5-3B14-C1F927130DF7}"/>
              </a:ext>
            </a:extLst>
          </p:cNvPr>
          <p:cNvCxnSpPr/>
          <p:nvPr/>
        </p:nvCxnSpPr>
        <p:spPr>
          <a:xfrm>
            <a:off x="331674" y="5696989"/>
            <a:ext cx="8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4C5218-1EDE-326A-42DB-496D88C63426}"/>
              </a:ext>
            </a:extLst>
          </p:cNvPr>
          <p:cNvCxnSpPr>
            <a:cxnSpLocks/>
          </p:cNvCxnSpPr>
          <p:nvPr/>
        </p:nvCxnSpPr>
        <p:spPr>
          <a:xfrm>
            <a:off x="4100946" y="1573879"/>
            <a:ext cx="0" cy="426341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0D8E1AC-8413-65E3-965C-00C517823974}"/>
              </a:ext>
            </a:extLst>
          </p:cNvPr>
          <p:cNvSpPr txBox="1"/>
          <p:nvPr/>
        </p:nvSpPr>
        <p:spPr>
          <a:xfrm>
            <a:off x="1207702" y="1750751"/>
            <a:ext cx="9460297" cy="471522"/>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Name of Test                       </a:t>
            </a:r>
            <a:r>
              <a:rPr lang="en-IN" sz="2400" dirty="0">
                <a:solidFill>
                  <a:prstClr val="black"/>
                </a:solidFill>
                <a:latin typeface="Times New Roman" panose="02020603050405020304" pitchFamily="18" charset="0"/>
                <a:ea typeface="Calibri" panose="020F0502020204030204" pitchFamily="34" charset="0"/>
              </a:rPr>
              <a:t>Detecting Oval face shape images </a:t>
            </a:r>
            <a:endParaRPr lang="en-IN" sz="2400" dirty="0">
              <a:solidFill>
                <a:prstClr val="black"/>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A5829C88-FA82-B688-EE27-0FC7FF9723B7}"/>
              </a:ext>
            </a:extLst>
          </p:cNvPr>
          <p:cNvSpPr txBox="1"/>
          <p:nvPr/>
        </p:nvSpPr>
        <p:spPr>
          <a:xfrm>
            <a:off x="674043" y="2367661"/>
            <a:ext cx="9866495"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cs typeface="Times New Roman" panose="02020603050405020304" pitchFamily="18" charset="0"/>
              </a:rPr>
              <a:t>      Items being tested                 </a:t>
            </a:r>
            <a:r>
              <a:rPr lang="en-IN" sz="2400" dirty="0">
                <a:solidFill>
                  <a:prstClr val="black"/>
                </a:solidFill>
                <a:latin typeface="Times New Roman" panose="02020603050405020304" pitchFamily="18" charset="0"/>
                <a:ea typeface="Calibri" panose="020F0502020204030204" pitchFamily="34" charset="0"/>
              </a:rPr>
              <a:t>Test for different Oval face shape images </a:t>
            </a:r>
            <a:endParaRPr lang="en-IN" sz="2400" dirty="0">
              <a:solidFill>
                <a:prstClr val="black"/>
              </a:solidFill>
              <a:latin typeface="Trebuchet MS"/>
            </a:endParaRPr>
          </a:p>
        </p:txBody>
      </p:sp>
      <p:sp>
        <p:nvSpPr>
          <p:cNvPr id="31" name="TextBox 30">
            <a:extLst>
              <a:ext uri="{FF2B5EF4-FFF2-40B4-BE49-F238E27FC236}">
                <a16:creationId xmlns:a16="http://schemas.microsoft.com/office/drawing/2014/main" id="{298A33DB-F35F-40E6-032B-A36B89C44C30}"/>
              </a:ext>
            </a:extLst>
          </p:cNvPr>
          <p:cNvSpPr txBox="1"/>
          <p:nvPr/>
        </p:nvSpPr>
        <p:spPr>
          <a:xfrm>
            <a:off x="332510" y="3046233"/>
            <a:ext cx="10208029"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ea typeface="Calibri" panose="020F0502020204030204" pitchFamily="34" charset="0"/>
              </a:rPr>
              <a:t>        Sample Input                          Tested for different images of Oval face shape </a:t>
            </a:r>
            <a:endParaRPr lang="en-IN" sz="2400" dirty="0">
              <a:solidFill>
                <a:prstClr val="black"/>
              </a:solidFill>
              <a:latin typeface="Trebuchet MS"/>
            </a:endParaRPr>
          </a:p>
        </p:txBody>
      </p:sp>
      <p:sp>
        <p:nvSpPr>
          <p:cNvPr id="32" name="TextBox 31">
            <a:extLst>
              <a:ext uri="{FF2B5EF4-FFF2-40B4-BE49-F238E27FC236}">
                <a16:creationId xmlns:a16="http://schemas.microsoft.com/office/drawing/2014/main" id="{7103214B-9C0B-DF25-4C0C-8BEA4EB3F079}"/>
              </a:ext>
            </a:extLst>
          </p:cNvPr>
          <p:cNvSpPr txBox="1"/>
          <p:nvPr/>
        </p:nvSpPr>
        <p:spPr>
          <a:xfrm>
            <a:off x="864523" y="3717932"/>
            <a:ext cx="11251277" cy="830997"/>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ea typeface="Calibri" panose="020F0502020204030204" pitchFamily="34" charset="0"/>
              </a:rPr>
              <a:t>Expected output                      face shape and Recommendations should be displayed</a:t>
            </a:r>
            <a:endParaRPr lang="en-US" sz="2400" baseline="0" dirty="0">
              <a:latin typeface="Times New Roman" pitchFamily="18" charset="0"/>
              <a:cs typeface="Times New Roman" pitchFamily="18" charset="0"/>
            </a:endParaRPr>
          </a:p>
          <a:p>
            <a:pPr defTabSz="548640">
              <a:defRPr/>
            </a:pPr>
            <a:endParaRPr lang="en-IN" sz="2400" dirty="0">
              <a:solidFill>
                <a:prstClr val="black"/>
              </a:solidFill>
              <a:latin typeface="Trebuchet MS"/>
            </a:endParaRPr>
          </a:p>
        </p:txBody>
      </p:sp>
      <p:sp>
        <p:nvSpPr>
          <p:cNvPr id="35" name="TextBox 34">
            <a:extLst>
              <a:ext uri="{FF2B5EF4-FFF2-40B4-BE49-F238E27FC236}">
                <a16:creationId xmlns:a16="http://schemas.microsoft.com/office/drawing/2014/main" id="{4B9A5FEF-3925-3AD1-73E6-C74E5CEA8442}"/>
              </a:ext>
            </a:extLst>
          </p:cNvPr>
          <p:cNvSpPr txBox="1"/>
          <p:nvPr/>
        </p:nvSpPr>
        <p:spPr>
          <a:xfrm>
            <a:off x="623955" y="4518389"/>
            <a:ext cx="12724016" cy="461665"/>
          </a:xfrm>
          <a:prstGeom prst="rect">
            <a:avLst/>
          </a:prstGeom>
          <a:noFill/>
        </p:spPr>
        <p:txBody>
          <a:bodyPr wrap="square" rtlCol="0">
            <a:spAutoFit/>
          </a:bodyPr>
          <a:lstStyle/>
          <a:p>
            <a:pPr defTabSz="548640">
              <a:defRPr/>
            </a:pPr>
            <a:r>
              <a:rPr lang="en-IN" sz="2400" dirty="0">
                <a:solidFill>
                  <a:prstClr val="black"/>
                </a:solidFill>
                <a:latin typeface="Times New Roman" panose="02020603050405020304" pitchFamily="18" charset="0"/>
                <a:ea typeface="Calibri" panose="020F0502020204030204" pitchFamily="34" charset="0"/>
              </a:rPr>
              <a:t>   Actual output                           Should Display the personalized recommendations for the face shape</a:t>
            </a:r>
            <a:endParaRPr lang="en-IN" sz="2400" dirty="0">
              <a:solidFill>
                <a:prstClr val="black"/>
              </a:solidFill>
              <a:latin typeface="Trebuchet MS"/>
            </a:endParaRPr>
          </a:p>
        </p:txBody>
      </p:sp>
      <p:sp>
        <p:nvSpPr>
          <p:cNvPr id="20" name="TextBox 19"/>
          <p:cNvSpPr txBox="1"/>
          <p:nvPr/>
        </p:nvSpPr>
        <p:spPr>
          <a:xfrm>
            <a:off x="4671277" y="31351"/>
            <a:ext cx="5057410" cy="757130"/>
          </a:xfrm>
          <a:prstGeom prst="rect">
            <a:avLst/>
          </a:prstGeom>
          <a:noFill/>
        </p:spPr>
        <p:txBody>
          <a:bodyPr wrap="none" rtlCol="0">
            <a:spAutoFit/>
          </a:bodyPr>
          <a:lstStyle/>
          <a:p>
            <a:r>
              <a:rPr lang="en-US" sz="4320" b="1" dirty="0">
                <a:solidFill>
                  <a:srgbClr val="891589"/>
                </a:solidFill>
                <a:effectLst>
                  <a:outerShdw blurRad="38100" dist="38100" dir="2700000" algn="tl">
                    <a:srgbClr val="000000">
                      <a:alpha val="43137"/>
                    </a:srgbClr>
                  </a:outerShdw>
                </a:effectLst>
                <a:latin typeface="Times New Roman" pitchFamily="18" charset="0"/>
                <a:cs typeface="Times New Roman" pitchFamily="18" charset="0"/>
              </a:rPr>
              <a:t>SYSTEM TESTING</a:t>
            </a:r>
          </a:p>
        </p:txBody>
      </p:sp>
      <p:sp>
        <p:nvSpPr>
          <p:cNvPr id="23" name="TextBox 22"/>
          <p:cNvSpPr txBox="1"/>
          <p:nvPr/>
        </p:nvSpPr>
        <p:spPr>
          <a:xfrm>
            <a:off x="5942709" y="6516415"/>
            <a:ext cx="2744982" cy="461665"/>
          </a:xfrm>
          <a:prstGeom prst="rect">
            <a:avLst/>
          </a:prstGeom>
          <a:noFill/>
        </p:spPr>
        <p:txBody>
          <a:bodyPr wrap="none" rtlCol="0">
            <a:spAutoFit/>
          </a:bodyPr>
          <a:lstStyle/>
          <a:p>
            <a:r>
              <a:rPr lang="en-US" sz="2400" dirty="0">
                <a:latin typeface="Times New Roman" pitchFamily="18" charset="0"/>
                <a:cs typeface="Times New Roman" pitchFamily="18" charset="0"/>
              </a:rPr>
              <a:t>Table 2:Test Case 02</a:t>
            </a:r>
          </a:p>
        </p:txBody>
      </p:sp>
      <p:sp>
        <p:nvSpPr>
          <p:cNvPr id="3" name="TextBox 2">
            <a:extLst>
              <a:ext uri="{FF2B5EF4-FFF2-40B4-BE49-F238E27FC236}">
                <a16:creationId xmlns:a16="http://schemas.microsoft.com/office/drawing/2014/main" id="{BCDA6D92-B3FA-B59D-B10A-053F7DB0221B}"/>
              </a:ext>
            </a:extLst>
          </p:cNvPr>
          <p:cNvSpPr txBox="1"/>
          <p:nvPr/>
        </p:nvSpPr>
        <p:spPr>
          <a:xfrm>
            <a:off x="1129837" y="5214271"/>
            <a:ext cx="613341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Result                                                 Successful</a:t>
            </a:r>
          </a:p>
        </p:txBody>
      </p:sp>
    </p:spTree>
    <p:extLst>
      <p:ext uri="{BB962C8B-B14F-4D97-AF65-F5344CB8AC3E}">
        <p14:creationId xmlns:p14="http://schemas.microsoft.com/office/powerpoint/2010/main" val="3735982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ctrTitle"/>
          </p:nvPr>
        </p:nvSpPr>
        <p:spPr>
          <a:xfrm>
            <a:off x="4404796" y="321253"/>
            <a:ext cx="5469973" cy="690638"/>
          </a:xfrm>
          <a:prstGeom prst="rect">
            <a:avLst/>
          </a:prstGeom>
          <a:noFill/>
        </p:spPr>
        <p:txBody>
          <a:bodyPr wrap="square" rtlCol="0">
            <a:spAutoFit/>
          </a:bodyPr>
          <a:lstStyle/>
          <a:p>
            <a:r>
              <a:rPr lang="en-US" sz="4320" b="1" dirty="0">
                <a:solidFill>
                  <a:srgbClr val="891589"/>
                </a:solidFill>
                <a:effectLst>
                  <a:outerShdw blurRad="38100" dist="38100" dir="2700000" algn="tl">
                    <a:srgbClr val="000000">
                      <a:alpha val="43137"/>
                    </a:srgbClr>
                  </a:outerShdw>
                </a:effectLst>
                <a:latin typeface="Times New Roman" pitchFamily="18" charset="0"/>
                <a:cs typeface="Times New Roman" pitchFamily="18" charset="0"/>
              </a:rPr>
              <a:t>SYSTEM TESTING</a:t>
            </a:r>
          </a:p>
        </p:txBody>
      </p:sp>
      <p:sp>
        <p:nvSpPr>
          <p:cNvPr id="4" name="Slide Number Placeholder 3"/>
          <p:cNvSpPr>
            <a:spLocks noGrp="1"/>
          </p:cNvSpPr>
          <p:nvPr>
            <p:ph type="sldNum" sz="quarter" idx="12"/>
          </p:nvPr>
        </p:nvSpPr>
        <p:spPr>
          <a:xfrm>
            <a:off x="13193075" y="7477180"/>
            <a:ext cx="820007" cy="414385"/>
          </a:xfrm>
        </p:spPr>
        <p:txBody>
          <a:bodyPr/>
          <a:lstStyle/>
          <a:p>
            <a:fld id="{75E78F4E-7198-4AC4-8BD6-47A66480D040}" type="slidenum">
              <a:rPr lang="en-IN" sz="1920" b="1">
                <a:solidFill>
                  <a:schemeClr val="tx1"/>
                </a:solidFill>
              </a:rPr>
              <a:pPr/>
              <a:t>64</a:t>
            </a:fld>
            <a:endParaRPr lang="en-IN" sz="1920" b="1" dirty="0">
              <a:solidFill>
                <a:schemeClr val="tx1"/>
              </a:solidFill>
            </a:endParaRPr>
          </a:p>
        </p:txBody>
      </p:sp>
      <p:sp>
        <p:nvSpPr>
          <p:cNvPr id="30" name="Title 4">
            <a:extLst>
              <a:ext uri="{FF2B5EF4-FFF2-40B4-BE49-F238E27FC236}">
                <a16:creationId xmlns:a16="http://schemas.microsoft.com/office/drawing/2014/main" id="{07B28063-AF83-F780-019B-80F7F1A657C4}"/>
              </a:ext>
            </a:extLst>
          </p:cNvPr>
          <p:cNvSpPr txBox="1">
            <a:spLocks/>
          </p:cNvSpPr>
          <p:nvPr/>
        </p:nvSpPr>
        <p:spPr>
          <a:xfrm>
            <a:off x="836813" y="1014626"/>
            <a:ext cx="6395258" cy="582720"/>
          </a:xfrm>
          <a:prstGeom prst="rect">
            <a:avLst/>
          </a:prstGeom>
        </p:spPr>
        <p:txBody>
          <a:bodyPr vert="horz" lIns="109728" tIns="54864" rIns="109728" bIns="54864" rtlCol="0" anchor="b">
            <a:noAutofit/>
          </a:bodyPr>
          <a:lstStyle/>
          <a:p>
            <a:pPr defTabSz="548640">
              <a:spcBef>
                <a:spcPct val="0"/>
              </a:spcBef>
              <a:defRPr/>
            </a:pPr>
            <a:r>
              <a:rPr lang="en-IN" sz="336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UNIT</a:t>
            </a:r>
            <a:r>
              <a:rPr lang="en-IN" sz="3360" b="1" dirty="0">
                <a:latin typeface="Times New Roman" panose="02020603050405020304" pitchFamily="18" charset="0"/>
                <a:ea typeface="+mj-ea"/>
                <a:cs typeface="Times New Roman" panose="02020603050405020304" pitchFamily="18" charset="0"/>
              </a:rPr>
              <a:t> TESTING TEST CASE </a:t>
            </a:r>
            <a:r>
              <a:rPr lang="en-IN" sz="336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03</a:t>
            </a:r>
          </a:p>
        </p:txBody>
      </p:sp>
      <p:sp>
        <p:nvSpPr>
          <p:cNvPr id="31" name="TextBox 30"/>
          <p:cNvSpPr txBox="1"/>
          <p:nvPr/>
        </p:nvSpPr>
        <p:spPr>
          <a:xfrm>
            <a:off x="6069634" y="6800781"/>
            <a:ext cx="2491131" cy="424732"/>
          </a:xfrm>
          <a:prstGeom prst="rect">
            <a:avLst/>
          </a:prstGeom>
          <a:noFill/>
        </p:spPr>
        <p:txBody>
          <a:bodyPr wrap="none" rtlCol="0">
            <a:spAutoFit/>
          </a:bodyPr>
          <a:lstStyle/>
          <a:p>
            <a:r>
              <a:rPr lang="en-US" sz="2160" dirty="0">
                <a:latin typeface="Times New Roman" pitchFamily="18" charset="0"/>
                <a:cs typeface="Times New Roman" pitchFamily="18" charset="0"/>
              </a:rPr>
              <a:t>Table 3:Test Case 03</a:t>
            </a:r>
          </a:p>
        </p:txBody>
      </p:sp>
      <p:graphicFrame>
        <p:nvGraphicFramePr>
          <p:cNvPr id="8" name="Table 7"/>
          <p:cNvGraphicFramePr>
            <a:graphicFrameLocks noGrp="1"/>
          </p:cNvGraphicFramePr>
          <p:nvPr>
            <p:extLst>
              <p:ext uri="{D42A27DB-BD31-4B8C-83A1-F6EECF244321}">
                <p14:modId xmlns:p14="http://schemas.microsoft.com/office/powerpoint/2010/main" val="637054741"/>
              </p:ext>
            </p:extLst>
          </p:nvPr>
        </p:nvGraphicFramePr>
        <p:xfrm>
          <a:off x="1489167" y="1881053"/>
          <a:ext cx="12440031" cy="4748345"/>
        </p:xfrm>
        <a:graphic>
          <a:graphicData uri="http://schemas.openxmlformats.org/drawingml/2006/table">
            <a:tbl>
              <a:tblPr/>
              <a:tblGrid>
                <a:gridCol w="12440031">
                  <a:extLst>
                    <a:ext uri="{9D8B030D-6E8A-4147-A177-3AD203B41FA5}">
                      <a16:colId xmlns:a16="http://schemas.microsoft.com/office/drawing/2014/main" val="20000"/>
                    </a:ext>
                  </a:extLst>
                </a:gridCol>
              </a:tblGrid>
              <a:tr h="4748345">
                <a:tc>
                  <a:txBody>
                    <a:bodyPr/>
                    <a:lstStyle/>
                    <a:p>
                      <a:endParaRPr lang="en-US" sz="2600" dirty="0"/>
                    </a:p>
                    <a:p>
                      <a:r>
                        <a:rPr lang="en-US" sz="2200" baseline="0" dirty="0">
                          <a:latin typeface="Times New Roman" pitchFamily="18" charset="0"/>
                          <a:cs typeface="Times New Roman" pitchFamily="18" charset="0"/>
                        </a:rPr>
                        <a:t> </a:t>
                      </a:r>
                      <a:r>
                        <a:rPr lang="en-US" sz="2400" baseline="0" dirty="0">
                          <a:latin typeface="Times New Roman" pitchFamily="18" charset="0"/>
                          <a:cs typeface="Times New Roman" pitchFamily="18" charset="0"/>
                        </a:rPr>
                        <a:t>Name of  Test                             Detecting </a:t>
                      </a:r>
                      <a:r>
                        <a:rPr lang="en-IN" sz="2400" dirty="0">
                          <a:solidFill>
                            <a:prstClr val="black"/>
                          </a:solidFill>
                          <a:latin typeface="Times New Roman" panose="02020603050405020304" pitchFamily="18" charset="0"/>
                          <a:ea typeface="Calibri" panose="020F0502020204030204" pitchFamily="34" charset="0"/>
                        </a:rPr>
                        <a:t>Oblong face shape images </a:t>
                      </a:r>
                      <a:endParaRPr lang="en-US" sz="2400" baseline="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Items</a:t>
                      </a:r>
                      <a:r>
                        <a:rPr lang="en-US" sz="2400" baseline="0" dirty="0">
                          <a:latin typeface="Times New Roman" pitchFamily="18" charset="0"/>
                          <a:cs typeface="Times New Roman" pitchFamily="18" charset="0"/>
                        </a:rPr>
                        <a:t> being  tested                      Test for different </a:t>
                      </a:r>
                      <a:r>
                        <a:rPr lang="en-IN" sz="2400" dirty="0">
                          <a:solidFill>
                            <a:prstClr val="black"/>
                          </a:solidFill>
                          <a:latin typeface="Times New Roman" panose="02020603050405020304" pitchFamily="18" charset="0"/>
                          <a:ea typeface="Calibri" panose="020F0502020204030204" pitchFamily="34" charset="0"/>
                        </a:rPr>
                        <a:t>Oblong face shape images </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r>
                        <a:rPr lang="en-US" sz="2400" baseline="0" dirty="0">
                          <a:latin typeface="Times New Roman" pitchFamily="18" charset="0"/>
                          <a:cs typeface="Times New Roman" pitchFamily="18" charset="0"/>
                        </a:rPr>
                        <a:t>Sample Input                               Tested for different images of </a:t>
                      </a:r>
                      <a:r>
                        <a:rPr lang="en-IN" sz="2400" dirty="0">
                          <a:solidFill>
                            <a:prstClr val="black"/>
                          </a:solidFill>
                          <a:latin typeface="Times New Roman" panose="02020603050405020304" pitchFamily="18" charset="0"/>
                          <a:ea typeface="Calibri" panose="020F0502020204030204" pitchFamily="34" charset="0"/>
                        </a:rPr>
                        <a:t>Oblong face shape </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r>
                        <a:rPr lang="en-US" sz="2400" baseline="0" dirty="0">
                          <a:latin typeface="Times New Roman" pitchFamily="18" charset="0"/>
                          <a:cs typeface="Times New Roman" pitchFamily="18" charset="0"/>
                        </a:rPr>
                        <a:t>Expected output                       </a:t>
                      </a:r>
                      <a:r>
                        <a:rPr lang="en-IN" sz="2400" dirty="0">
                          <a:solidFill>
                            <a:prstClr val="black"/>
                          </a:solidFill>
                          <a:latin typeface="Times New Roman" panose="02020603050405020304" pitchFamily="18" charset="0"/>
                          <a:ea typeface="Calibri" panose="020F0502020204030204" pitchFamily="34" charset="0"/>
                        </a:rPr>
                        <a:t>face shape and Recommendations should be displayed</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r>
                        <a:rPr lang="en-US" sz="2400" baseline="0" dirty="0">
                          <a:latin typeface="Times New Roman" pitchFamily="18" charset="0"/>
                          <a:cs typeface="Times New Roman" pitchFamily="18" charset="0"/>
                        </a:rPr>
                        <a:t>Actual output                           </a:t>
                      </a:r>
                      <a:r>
                        <a:rPr lang="en-IN" sz="2400" dirty="0">
                          <a:solidFill>
                            <a:prstClr val="black"/>
                          </a:solidFill>
                          <a:latin typeface="Times New Roman" panose="02020603050405020304" pitchFamily="18" charset="0"/>
                          <a:ea typeface="Calibri" panose="020F0502020204030204" pitchFamily="34" charset="0"/>
                        </a:rPr>
                        <a:t>Should Display the personalized recommendations for the face shape</a:t>
                      </a:r>
                      <a:endParaRPr lang="en-US" sz="2400" baseline="0" dirty="0">
                        <a:latin typeface="Times New Roman" pitchFamily="18" charset="0"/>
                        <a:cs typeface="Times New Roman" pitchFamily="18" charset="0"/>
                      </a:endParaRPr>
                    </a:p>
                  </a:txBody>
                  <a:tcPr marL="109728" marR="109728" marT="54864" marB="54864">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cxnSp>
        <p:nvCxnSpPr>
          <p:cNvPr id="10" name="Straight Connector 9"/>
          <p:cNvCxnSpPr>
            <a:cxnSpLocks/>
          </p:cNvCxnSpPr>
          <p:nvPr/>
        </p:nvCxnSpPr>
        <p:spPr>
          <a:xfrm>
            <a:off x="4796680" y="1896727"/>
            <a:ext cx="0" cy="473267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a:cxnSpLocks/>
          </p:cNvCxnSpPr>
          <p:nvPr/>
        </p:nvCxnSpPr>
        <p:spPr>
          <a:xfrm flipV="1">
            <a:off x="1504841" y="2696239"/>
            <a:ext cx="12363559" cy="9629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cxnSpLocks/>
          </p:cNvCxnSpPr>
          <p:nvPr/>
        </p:nvCxnSpPr>
        <p:spPr>
          <a:xfrm flipV="1">
            <a:off x="1504841" y="3504612"/>
            <a:ext cx="12363559" cy="56476"/>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a:cxnSpLocks/>
          </p:cNvCxnSpPr>
          <p:nvPr/>
        </p:nvCxnSpPr>
        <p:spPr>
          <a:xfrm flipV="1">
            <a:off x="1500692" y="4230102"/>
            <a:ext cx="12139108" cy="46064"/>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cxnSpLocks/>
          </p:cNvCxnSpPr>
          <p:nvPr/>
        </p:nvCxnSpPr>
        <p:spPr>
          <a:xfrm>
            <a:off x="1536192" y="4969111"/>
            <a:ext cx="12332208" cy="2734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cxnSpLocks/>
          </p:cNvCxnSpPr>
          <p:nvPr/>
        </p:nvCxnSpPr>
        <p:spPr>
          <a:xfrm>
            <a:off x="1489167" y="5810740"/>
            <a:ext cx="12379233"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CD1C0CF-CE90-0EBC-CC7C-210CDAF4DFAB}"/>
              </a:ext>
            </a:extLst>
          </p:cNvPr>
          <p:cNvSpPr txBox="1"/>
          <p:nvPr/>
        </p:nvSpPr>
        <p:spPr>
          <a:xfrm>
            <a:off x="2057400" y="5982124"/>
            <a:ext cx="613341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Result                                                 Successful</a:t>
            </a:r>
          </a:p>
        </p:txBody>
      </p:sp>
    </p:spTree>
    <p:extLst>
      <p:ext uri="{BB962C8B-B14F-4D97-AF65-F5344CB8AC3E}">
        <p14:creationId xmlns:p14="http://schemas.microsoft.com/office/powerpoint/2010/main" val="3145605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ctrTitle"/>
          </p:nvPr>
        </p:nvSpPr>
        <p:spPr>
          <a:xfrm>
            <a:off x="4326418" y="273066"/>
            <a:ext cx="5203492" cy="690638"/>
          </a:xfrm>
          <a:prstGeom prst="rect">
            <a:avLst/>
          </a:prstGeom>
          <a:noFill/>
        </p:spPr>
        <p:txBody>
          <a:bodyPr wrap="square" rtlCol="0">
            <a:spAutoFit/>
          </a:bodyPr>
          <a:lstStyle/>
          <a:p>
            <a:r>
              <a:rPr lang="en-US" sz="4320" b="1" dirty="0">
                <a:solidFill>
                  <a:srgbClr val="891589"/>
                </a:solidFill>
                <a:effectLst>
                  <a:outerShdw blurRad="38100" dist="38100" dir="2700000" algn="tl">
                    <a:srgbClr val="000000">
                      <a:alpha val="43137"/>
                    </a:srgbClr>
                  </a:outerShdw>
                </a:effectLst>
                <a:latin typeface="Times New Roman" pitchFamily="18" charset="0"/>
                <a:cs typeface="Times New Roman" pitchFamily="18" charset="0"/>
              </a:rPr>
              <a:t>SYSTEM TESTING</a:t>
            </a:r>
          </a:p>
        </p:txBody>
      </p:sp>
      <p:sp>
        <p:nvSpPr>
          <p:cNvPr id="4" name="Slide Number Placeholder 3"/>
          <p:cNvSpPr>
            <a:spLocks noGrp="1"/>
          </p:cNvSpPr>
          <p:nvPr>
            <p:ph type="sldNum" sz="quarter" idx="12"/>
          </p:nvPr>
        </p:nvSpPr>
        <p:spPr>
          <a:xfrm>
            <a:off x="13114699" y="7390714"/>
            <a:ext cx="820007" cy="438150"/>
          </a:xfrm>
        </p:spPr>
        <p:txBody>
          <a:bodyPr/>
          <a:lstStyle/>
          <a:p>
            <a:fld id="{75E78F4E-7198-4AC4-8BD6-47A66480D040}" type="slidenum">
              <a:rPr lang="en-IN" sz="1920" b="1">
                <a:solidFill>
                  <a:schemeClr val="tx1"/>
                </a:solidFill>
                <a:latin typeface="Times New Roman" pitchFamily="18" charset="0"/>
                <a:cs typeface="Times New Roman" pitchFamily="18" charset="0"/>
              </a:rPr>
              <a:pPr/>
              <a:t>65</a:t>
            </a:fld>
            <a:endParaRPr lang="en-IN" sz="1920" b="1" dirty="0">
              <a:solidFill>
                <a:schemeClr val="tx1"/>
              </a:solidFill>
              <a:latin typeface="Times New Roman" pitchFamily="18" charset="0"/>
              <a:cs typeface="Times New Roman" pitchFamily="18" charset="0"/>
            </a:endParaRPr>
          </a:p>
        </p:txBody>
      </p:sp>
      <p:sp>
        <p:nvSpPr>
          <p:cNvPr id="8" name="Title 4">
            <a:extLst>
              <a:ext uri="{FF2B5EF4-FFF2-40B4-BE49-F238E27FC236}">
                <a16:creationId xmlns:a16="http://schemas.microsoft.com/office/drawing/2014/main" id="{07B28063-AF83-F780-019B-80F7F1A657C4}"/>
              </a:ext>
            </a:extLst>
          </p:cNvPr>
          <p:cNvSpPr txBox="1">
            <a:spLocks/>
          </p:cNvSpPr>
          <p:nvPr/>
        </p:nvSpPr>
        <p:spPr>
          <a:xfrm>
            <a:off x="836813" y="1014626"/>
            <a:ext cx="6395258" cy="582720"/>
          </a:xfrm>
          <a:prstGeom prst="rect">
            <a:avLst/>
          </a:prstGeom>
        </p:spPr>
        <p:txBody>
          <a:bodyPr vert="horz" lIns="109728" tIns="54864" rIns="109728" bIns="54864" rtlCol="0" anchor="b">
            <a:noAutofit/>
          </a:bodyPr>
          <a:lstStyle/>
          <a:p>
            <a:pPr defTabSz="548640">
              <a:spcBef>
                <a:spcPct val="0"/>
              </a:spcBef>
              <a:defRPr/>
            </a:pPr>
            <a:r>
              <a:rPr lang="en-IN" sz="336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UNIT</a:t>
            </a:r>
            <a:r>
              <a:rPr lang="en-IN" sz="3360" b="1" dirty="0">
                <a:latin typeface="Times New Roman" panose="02020603050405020304" pitchFamily="18" charset="0"/>
                <a:ea typeface="+mj-ea"/>
                <a:cs typeface="Times New Roman" panose="02020603050405020304" pitchFamily="18" charset="0"/>
              </a:rPr>
              <a:t> TESTING TEST CASE </a:t>
            </a:r>
            <a:r>
              <a:rPr lang="en-IN" sz="336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04</a:t>
            </a:r>
          </a:p>
        </p:txBody>
      </p:sp>
      <p:sp>
        <p:nvSpPr>
          <p:cNvPr id="9" name="TextBox 8"/>
          <p:cNvSpPr txBox="1"/>
          <p:nvPr/>
        </p:nvSpPr>
        <p:spPr>
          <a:xfrm>
            <a:off x="5517201" y="6955685"/>
            <a:ext cx="2821926" cy="461665"/>
          </a:xfrm>
          <a:prstGeom prst="rect">
            <a:avLst/>
          </a:prstGeom>
          <a:noFill/>
        </p:spPr>
        <p:txBody>
          <a:bodyPr wrap="none" rtlCol="0">
            <a:spAutoFit/>
          </a:bodyPr>
          <a:lstStyle/>
          <a:p>
            <a:r>
              <a:rPr lang="en-US" sz="2400" dirty="0">
                <a:latin typeface="Times New Roman" pitchFamily="18" charset="0"/>
                <a:cs typeface="Times New Roman" pitchFamily="18" charset="0"/>
              </a:rPr>
              <a:t>Table  4:Test Case 04</a:t>
            </a:r>
          </a:p>
        </p:txBody>
      </p:sp>
      <p:graphicFrame>
        <p:nvGraphicFramePr>
          <p:cNvPr id="10" name="Table 9"/>
          <p:cNvGraphicFramePr>
            <a:graphicFrameLocks noGrp="1"/>
          </p:cNvGraphicFramePr>
          <p:nvPr>
            <p:extLst>
              <p:ext uri="{D42A27DB-BD31-4B8C-83A1-F6EECF244321}">
                <p14:modId xmlns:p14="http://schemas.microsoft.com/office/powerpoint/2010/main" val="3920890366"/>
              </p:ext>
            </p:extLst>
          </p:nvPr>
        </p:nvGraphicFramePr>
        <p:xfrm>
          <a:off x="1124089" y="2169397"/>
          <a:ext cx="12004393" cy="4612402"/>
        </p:xfrm>
        <a:graphic>
          <a:graphicData uri="http://schemas.openxmlformats.org/drawingml/2006/table">
            <a:tbl>
              <a:tblPr/>
              <a:tblGrid>
                <a:gridCol w="12004393">
                  <a:extLst>
                    <a:ext uri="{9D8B030D-6E8A-4147-A177-3AD203B41FA5}">
                      <a16:colId xmlns:a16="http://schemas.microsoft.com/office/drawing/2014/main" val="20000"/>
                    </a:ext>
                  </a:extLst>
                </a:gridCol>
              </a:tblGrid>
              <a:tr h="4612402">
                <a:tc>
                  <a:txBody>
                    <a:bodyPr/>
                    <a:lstStyle/>
                    <a:p>
                      <a:endParaRPr lang="en-US" sz="2600" dirty="0"/>
                    </a:p>
                    <a:p>
                      <a:r>
                        <a:rPr lang="en-US" sz="2200" baseline="0" dirty="0">
                          <a:latin typeface="Times New Roman" pitchFamily="18" charset="0"/>
                          <a:cs typeface="Times New Roman" pitchFamily="18" charset="0"/>
                        </a:rPr>
                        <a:t> </a:t>
                      </a:r>
                      <a:r>
                        <a:rPr lang="en-US" sz="2400" baseline="0" dirty="0">
                          <a:latin typeface="Times New Roman" pitchFamily="18" charset="0"/>
                          <a:cs typeface="Times New Roman" pitchFamily="18" charset="0"/>
                        </a:rPr>
                        <a:t>Name of  Test                             Detecting </a:t>
                      </a:r>
                      <a:r>
                        <a:rPr lang="en-IN" sz="2400" baseline="0" dirty="0">
                          <a:solidFill>
                            <a:prstClr val="black"/>
                          </a:solidFill>
                          <a:latin typeface="Times New Roman" panose="02020603050405020304" pitchFamily="18" charset="0"/>
                          <a:cs typeface="Times New Roman" pitchFamily="18" charset="0"/>
                        </a:rPr>
                        <a:t>Round</a:t>
                      </a:r>
                      <a:r>
                        <a:rPr lang="en-IN" sz="2400" dirty="0">
                          <a:solidFill>
                            <a:prstClr val="black"/>
                          </a:solidFill>
                          <a:latin typeface="Times New Roman" panose="02020603050405020304" pitchFamily="18" charset="0"/>
                          <a:ea typeface="Calibri" panose="020F0502020204030204" pitchFamily="34" charset="0"/>
                        </a:rPr>
                        <a:t> face shape images </a:t>
                      </a:r>
                      <a:endParaRPr lang="en-US" sz="2400" baseline="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Items</a:t>
                      </a:r>
                      <a:r>
                        <a:rPr lang="en-US" sz="2400" baseline="0" dirty="0">
                          <a:latin typeface="Times New Roman" pitchFamily="18" charset="0"/>
                          <a:cs typeface="Times New Roman" pitchFamily="18" charset="0"/>
                        </a:rPr>
                        <a:t> being  tested                       Test for different </a:t>
                      </a:r>
                      <a:r>
                        <a:rPr lang="en-IN" sz="2400" dirty="0">
                          <a:solidFill>
                            <a:prstClr val="black"/>
                          </a:solidFill>
                          <a:latin typeface="Times New Roman" panose="02020603050405020304" pitchFamily="18" charset="0"/>
                          <a:ea typeface="Calibri" panose="020F0502020204030204" pitchFamily="34" charset="0"/>
                        </a:rPr>
                        <a:t>Oblong face shape images </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r>
                        <a:rPr lang="en-US" sz="2400" baseline="0" dirty="0">
                          <a:latin typeface="Times New Roman" pitchFamily="18" charset="0"/>
                          <a:cs typeface="Times New Roman" pitchFamily="18" charset="0"/>
                        </a:rPr>
                        <a:t>Sample Input                               Tested for different images of  </a:t>
                      </a:r>
                      <a:r>
                        <a:rPr lang="en-IN" sz="2400" dirty="0">
                          <a:solidFill>
                            <a:prstClr val="black"/>
                          </a:solidFill>
                          <a:latin typeface="Times New Roman" panose="02020603050405020304" pitchFamily="18" charset="0"/>
                          <a:ea typeface="Calibri" panose="020F0502020204030204" pitchFamily="34" charset="0"/>
                        </a:rPr>
                        <a:t>Oblong face shape</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r>
                        <a:rPr lang="en-US" sz="2400" baseline="0" dirty="0">
                          <a:latin typeface="Times New Roman" pitchFamily="18" charset="0"/>
                          <a:cs typeface="Times New Roman" pitchFamily="18" charset="0"/>
                        </a:rPr>
                        <a:t>Expected output                    </a:t>
                      </a:r>
                      <a:r>
                        <a:rPr lang="en-IN" sz="2400" dirty="0">
                          <a:solidFill>
                            <a:prstClr val="black"/>
                          </a:solidFill>
                          <a:latin typeface="Times New Roman" panose="02020603050405020304" pitchFamily="18" charset="0"/>
                          <a:ea typeface="Calibri" panose="020F0502020204030204" pitchFamily="34" charset="0"/>
                        </a:rPr>
                        <a:t>face shape and Recommendations should be displayed</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r>
                        <a:rPr lang="en-US" sz="2400" baseline="0" dirty="0">
                          <a:latin typeface="Times New Roman" pitchFamily="18" charset="0"/>
                          <a:cs typeface="Times New Roman" pitchFamily="18" charset="0"/>
                        </a:rPr>
                        <a:t>Actual output                    </a:t>
                      </a:r>
                      <a:r>
                        <a:rPr lang="en-IN" sz="2400" dirty="0">
                          <a:solidFill>
                            <a:prstClr val="black"/>
                          </a:solidFill>
                          <a:latin typeface="Times New Roman" panose="02020603050405020304" pitchFamily="18" charset="0"/>
                          <a:ea typeface="Calibri" panose="020F0502020204030204" pitchFamily="34" charset="0"/>
                        </a:rPr>
                        <a:t>Should Display the personalized recommendations for the face shape</a:t>
                      </a:r>
                      <a:endParaRPr lang="en-US" sz="2400" baseline="0" dirty="0">
                        <a:latin typeface="Times New Roman" pitchFamily="18" charset="0"/>
                        <a:cs typeface="Times New Roman" pitchFamily="18" charset="0"/>
                      </a:endParaRPr>
                    </a:p>
                  </a:txBody>
                  <a:tcPr marL="109728" marR="109728" marT="54864" marB="54864">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cxnSp>
        <p:nvCxnSpPr>
          <p:cNvPr id="12" name="Straight Connector 11"/>
          <p:cNvCxnSpPr>
            <a:cxnSpLocks/>
          </p:cNvCxnSpPr>
          <p:nvPr/>
        </p:nvCxnSpPr>
        <p:spPr>
          <a:xfrm>
            <a:off x="4326418" y="2169397"/>
            <a:ext cx="0" cy="461240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cxnSpLocks/>
          </p:cNvCxnSpPr>
          <p:nvPr/>
        </p:nvCxnSpPr>
        <p:spPr>
          <a:xfrm flipV="1">
            <a:off x="1124089" y="3288947"/>
            <a:ext cx="11990609" cy="1958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a:cxnSpLocks/>
          </p:cNvCxnSpPr>
          <p:nvPr/>
        </p:nvCxnSpPr>
        <p:spPr>
          <a:xfrm>
            <a:off x="1144307" y="4059936"/>
            <a:ext cx="11970391" cy="639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cxnSpLocks/>
          </p:cNvCxnSpPr>
          <p:nvPr/>
        </p:nvCxnSpPr>
        <p:spPr>
          <a:xfrm>
            <a:off x="1084143" y="4728601"/>
            <a:ext cx="12030555" cy="8913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cxnSpLocks/>
          </p:cNvCxnSpPr>
          <p:nvPr/>
        </p:nvCxnSpPr>
        <p:spPr>
          <a:xfrm>
            <a:off x="1084143" y="5486400"/>
            <a:ext cx="12030555"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6F561A37-3497-5A72-CA97-6689EEE10A16}"/>
              </a:ext>
            </a:extLst>
          </p:cNvPr>
          <p:cNvCxnSpPr>
            <a:cxnSpLocks/>
          </p:cNvCxnSpPr>
          <p:nvPr/>
        </p:nvCxnSpPr>
        <p:spPr>
          <a:xfrm>
            <a:off x="1144307" y="6172200"/>
            <a:ext cx="12030555"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1FEE2CC-3D29-12FF-DC79-1A5D2B2293D4}"/>
              </a:ext>
            </a:extLst>
          </p:cNvPr>
          <p:cNvSpPr txBox="1"/>
          <p:nvPr/>
        </p:nvSpPr>
        <p:spPr>
          <a:xfrm>
            <a:off x="1828800" y="6176245"/>
            <a:ext cx="613341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Result                                                 Successful</a:t>
            </a:r>
          </a:p>
        </p:txBody>
      </p:sp>
    </p:spTree>
    <p:extLst>
      <p:ext uri="{BB962C8B-B14F-4D97-AF65-F5344CB8AC3E}">
        <p14:creationId xmlns:p14="http://schemas.microsoft.com/office/powerpoint/2010/main" val="1732314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ctrTitle"/>
          </p:nvPr>
        </p:nvSpPr>
        <p:spPr>
          <a:xfrm>
            <a:off x="4483172" y="352604"/>
            <a:ext cx="5203492" cy="690638"/>
          </a:xfrm>
          <a:prstGeom prst="rect">
            <a:avLst/>
          </a:prstGeom>
          <a:noFill/>
        </p:spPr>
        <p:txBody>
          <a:bodyPr wrap="square" rtlCol="0">
            <a:spAutoFit/>
          </a:bodyPr>
          <a:lstStyle/>
          <a:p>
            <a:r>
              <a:rPr lang="en-US" sz="4320" b="1" dirty="0">
                <a:solidFill>
                  <a:srgbClr val="891589"/>
                </a:solidFill>
                <a:effectLst>
                  <a:outerShdw blurRad="38100" dist="38100" dir="2700000" algn="tl">
                    <a:srgbClr val="000000">
                      <a:alpha val="43137"/>
                    </a:srgbClr>
                  </a:outerShdw>
                </a:effectLst>
                <a:latin typeface="Times New Roman" pitchFamily="18" charset="0"/>
                <a:cs typeface="Times New Roman" pitchFamily="18" charset="0"/>
              </a:rPr>
              <a:t>SYSTEM TESTING</a:t>
            </a:r>
          </a:p>
        </p:txBody>
      </p:sp>
      <p:sp>
        <p:nvSpPr>
          <p:cNvPr id="4" name="Slide Number Placeholder 3"/>
          <p:cNvSpPr>
            <a:spLocks noGrp="1"/>
          </p:cNvSpPr>
          <p:nvPr>
            <p:ph type="sldNum" sz="quarter" idx="12"/>
          </p:nvPr>
        </p:nvSpPr>
        <p:spPr>
          <a:xfrm>
            <a:off x="12628760" y="7296662"/>
            <a:ext cx="820007" cy="438150"/>
          </a:xfrm>
        </p:spPr>
        <p:txBody>
          <a:bodyPr/>
          <a:lstStyle/>
          <a:p>
            <a:fld id="{75E78F4E-7198-4AC4-8BD6-47A66480D040}" type="slidenum">
              <a:rPr lang="en-IN" sz="1920" b="1">
                <a:solidFill>
                  <a:schemeClr val="tx1"/>
                </a:solidFill>
                <a:latin typeface="Times New Roman" pitchFamily="18" charset="0"/>
                <a:cs typeface="Times New Roman" pitchFamily="18" charset="0"/>
              </a:rPr>
              <a:pPr/>
              <a:t>66</a:t>
            </a:fld>
            <a:endParaRPr lang="en-IN" sz="1920" b="1" dirty="0">
              <a:solidFill>
                <a:schemeClr val="tx1"/>
              </a:solidFill>
              <a:latin typeface="Times New Roman" pitchFamily="18" charset="0"/>
              <a:cs typeface="Times New Roman" pitchFamily="18" charset="0"/>
            </a:endParaRPr>
          </a:p>
        </p:txBody>
      </p:sp>
      <p:sp>
        <p:nvSpPr>
          <p:cNvPr id="8" name="Title 4">
            <a:extLst>
              <a:ext uri="{FF2B5EF4-FFF2-40B4-BE49-F238E27FC236}">
                <a16:creationId xmlns:a16="http://schemas.microsoft.com/office/drawing/2014/main" id="{07B28063-AF83-F780-019B-80F7F1A657C4}"/>
              </a:ext>
            </a:extLst>
          </p:cNvPr>
          <p:cNvSpPr txBox="1">
            <a:spLocks/>
          </p:cNvSpPr>
          <p:nvPr/>
        </p:nvSpPr>
        <p:spPr>
          <a:xfrm>
            <a:off x="836813" y="1014626"/>
            <a:ext cx="6395258" cy="582720"/>
          </a:xfrm>
          <a:prstGeom prst="rect">
            <a:avLst/>
          </a:prstGeom>
        </p:spPr>
        <p:txBody>
          <a:bodyPr vert="horz" lIns="109728" tIns="54864" rIns="109728" bIns="54864" rtlCol="0" anchor="b">
            <a:noAutofit/>
          </a:bodyPr>
          <a:lstStyle/>
          <a:p>
            <a:pPr defTabSz="548640">
              <a:spcBef>
                <a:spcPct val="0"/>
              </a:spcBef>
              <a:defRPr/>
            </a:pPr>
            <a:r>
              <a:rPr lang="en-IN" sz="336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UNIT</a:t>
            </a:r>
            <a:r>
              <a:rPr lang="en-IN" sz="3360" b="1" dirty="0">
                <a:latin typeface="Times New Roman" panose="02020603050405020304" pitchFamily="18" charset="0"/>
                <a:ea typeface="+mj-ea"/>
                <a:cs typeface="Times New Roman" panose="02020603050405020304" pitchFamily="18" charset="0"/>
              </a:rPr>
              <a:t> TESTING TEST CASE </a:t>
            </a:r>
            <a:r>
              <a:rPr lang="en-IN" sz="336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05</a:t>
            </a:r>
          </a:p>
        </p:txBody>
      </p:sp>
      <p:sp>
        <p:nvSpPr>
          <p:cNvPr id="9" name="TextBox 8"/>
          <p:cNvSpPr txBox="1"/>
          <p:nvPr/>
        </p:nvSpPr>
        <p:spPr>
          <a:xfrm>
            <a:off x="6035237" y="6890110"/>
            <a:ext cx="2744982" cy="461665"/>
          </a:xfrm>
          <a:prstGeom prst="rect">
            <a:avLst/>
          </a:prstGeom>
          <a:noFill/>
        </p:spPr>
        <p:txBody>
          <a:bodyPr wrap="none" rtlCol="0">
            <a:spAutoFit/>
          </a:bodyPr>
          <a:lstStyle/>
          <a:p>
            <a:r>
              <a:rPr lang="en-US" sz="2400" dirty="0">
                <a:latin typeface="Times New Roman" pitchFamily="18" charset="0"/>
                <a:cs typeface="Times New Roman" pitchFamily="18" charset="0"/>
              </a:rPr>
              <a:t>Table 5:Test Case 05</a:t>
            </a:r>
          </a:p>
        </p:txBody>
      </p:sp>
      <p:graphicFrame>
        <p:nvGraphicFramePr>
          <p:cNvPr id="10" name="Table 9"/>
          <p:cNvGraphicFramePr>
            <a:graphicFrameLocks noGrp="1"/>
          </p:cNvGraphicFramePr>
          <p:nvPr>
            <p:extLst>
              <p:ext uri="{D42A27DB-BD31-4B8C-83A1-F6EECF244321}">
                <p14:modId xmlns:p14="http://schemas.microsoft.com/office/powerpoint/2010/main" val="2351837398"/>
              </p:ext>
            </p:extLst>
          </p:nvPr>
        </p:nvGraphicFramePr>
        <p:xfrm>
          <a:off x="1175658" y="1943753"/>
          <a:ext cx="12432791" cy="4946355"/>
        </p:xfrm>
        <a:graphic>
          <a:graphicData uri="http://schemas.openxmlformats.org/drawingml/2006/table">
            <a:tbl>
              <a:tblPr/>
              <a:tblGrid>
                <a:gridCol w="12432791">
                  <a:extLst>
                    <a:ext uri="{9D8B030D-6E8A-4147-A177-3AD203B41FA5}">
                      <a16:colId xmlns:a16="http://schemas.microsoft.com/office/drawing/2014/main" val="20000"/>
                    </a:ext>
                  </a:extLst>
                </a:gridCol>
              </a:tblGrid>
              <a:tr h="4946355">
                <a:tc>
                  <a:txBody>
                    <a:bodyPr/>
                    <a:lstStyle/>
                    <a:p>
                      <a:endParaRPr lang="en-US" sz="2400" dirty="0"/>
                    </a:p>
                    <a:p>
                      <a:r>
                        <a:rPr lang="en-US" sz="2400" baseline="0" dirty="0">
                          <a:latin typeface="Times New Roman" pitchFamily="18" charset="0"/>
                          <a:cs typeface="Times New Roman" pitchFamily="18" charset="0"/>
                        </a:rPr>
                        <a:t> Name of  Test                                Detecting Square</a:t>
                      </a:r>
                      <a:r>
                        <a:rPr lang="en-IN" sz="2400" dirty="0">
                          <a:solidFill>
                            <a:prstClr val="black"/>
                          </a:solidFill>
                          <a:latin typeface="Times New Roman" panose="02020603050405020304" pitchFamily="18" charset="0"/>
                          <a:ea typeface="Calibri" panose="020F0502020204030204" pitchFamily="34" charset="0"/>
                        </a:rPr>
                        <a:t> face shape images </a:t>
                      </a:r>
                      <a:r>
                        <a:rPr lang="en-US" sz="2400" baseline="0" dirty="0">
                          <a:latin typeface="Times New Roman" pitchFamily="18" charset="0"/>
                          <a:cs typeface="Times New Roman" pitchFamily="18" charset="0"/>
                        </a:rPr>
                        <a:t>                                                                                           </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Items</a:t>
                      </a:r>
                      <a:r>
                        <a:rPr lang="en-US" sz="2400" baseline="0" dirty="0">
                          <a:latin typeface="Times New Roman" pitchFamily="18" charset="0"/>
                          <a:cs typeface="Times New Roman" pitchFamily="18" charset="0"/>
                        </a:rPr>
                        <a:t> being  tested                        test for different Square</a:t>
                      </a:r>
                      <a:r>
                        <a:rPr lang="en-IN" sz="2400" dirty="0">
                          <a:solidFill>
                            <a:prstClr val="black"/>
                          </a:solidFill>
                          <a:latin typeface="Times New Roman" panose="02020603050405020304" pitchFamily="18" charset="0"/>
                          <a:ea typeface="Calibri" panose="020F0502020204030204" pitchFamily="34" charset="0"/>
                        </a:rPr>
                        <a:t> face shape images</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r>
                        <a:rPr lang="en-US" sz="2400" baseline="0" dirty="0">
                          <a:latin typeface="Times New Roman" pitchFamily="18" charset="0"/>
                          <a:cs typeface="Times New Roman" pitchFamily="18" charset="0"/>
                        </a:rPr>
                        <a:t>Sample Input                                  Tested for different images of  Square</a:t>
                      </a:r>
                      <a:r>
                        <a:rPr lang="en-IN" sz="2400" dirty="0">
                          <a:solidFill>
                            <a:prstClr val="black"/>
                          </a:solidFill>
                          <a:latin typeface="Times New Roman" panose="02020603050405020304" pitchFamily="18" charset="0"/>
                          <a:ea typeface="Calibri" panose="020F0502020204030204" pitchFamily="34" charset="0"/>
                        </a:rPr>
                        <a:t> face shape</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r>
                        <a:rPr lang="en-US" sz="2400" baseline="0" dirty="0">
                          <a:latin typeface="Times New Roman" pitchFamily="18" charset="0"/>
                          <a:cs typeface="Times New Roman" pitchFamily="18" charset="0"/>
                        </a:rPr>
                        <a:t>Expected output                           </a:t>
                      </a:r>
                      <a:r>
                        <a:rPr lang="en-IN" sz="2400" dirty="0">
                          <a:solidFill>
                            <a:prstClr val="black"/>
                          </a:solidFill>
                          <a:latin typeface="Times New Roman" panose="02020603050405020304" pitchFamily="18" charset="0"/>
                          <a:ea typeface="Calibri" panose="020F0502020204030204" pitchFamily="34" charset="0"/>
                        </a:rPr>
                        <a:t> face shape and Recommendations should be displayed</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r>
                        <a:rPr lang="en-US" sz="2400" baseline="0" dirty="0">
                          <a:latin typeface="Times New Roman" pitchFamily="18" charset="0"/>
                          <a:cs typeface="Times New Roman" pitchFamily="18" charset="0"/>
                        </a:rPr>
                        <a:t>Actual output                           </a:t>
                      </a:r>
                      <a:r>
                        <a:rPr lang="en-IN" sz="2400" dirty="0">
                          <a:solidFill>
                            <a:prstClr val="black"/>
                          </a:solidFill>
                          <a:latin typeface="Times New Roman" panose="02020603050405020304" pitchFamily="18" charset="0"/>
                          <a:ea typeface="Calibri" panose="020F0502020204030204" pitchFamily="34" charset="0"/>
                        </a:rPr>
                        <a:t>Should Display the personalized recommendations for the face shape</a:t>
                      </a:r>
                      <a:endParaRPr lang="en-US" sz="2400" baseline="0" dirty="0">
                        <a:latin typeface="Times New Roman" pitchFamily="18" charset="0"/>
                        <a:cs typeface="Times New Roman" pitchFamily="18" charset="0"/>
                      </a:endParaRPr>
                    </a:p>
                  </a:txBody>
                  <a:tcPr marL="109728" marR="109728" marT="54864" marB="54864">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cxnSp>
        <p:nvCxnSpPr>
          <p:cNvPr id="14" name="Straight Connector 13"/>
          <p:cNvCxnSpPr>
            <a:cxnSpLocks/>
          </p:cNvCxnSpPr>
          <p:nvPr/>
        </p:nvCxnSpPr>
        <p:spPr>
          <a:xfrm>
            <a:off x="4733980" y="1975106"/>
            <a:ext cx="0" cy="4915002"/>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cxnSpLocks/>
          </p:cNvCxnSpPr>
          <p:nvPr/>
        </p:nvCxnSpPr>
        <p:spPr>
          <a:xfrm flipV="1">
            <a:off x="1207009" y="2819400"/>
            <a:ext cx="12432791" cy="12758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cxnSpLocks/>
          </p:cNvCxnSpPr>
          <p:nvPr/>
        </p:nvCxnSpPr>
        <p:spPr>
          <a:xfrm flipV="1">
            <a:off x="1191333" y="3509120"/>
            <a:ext cx="12432791" cy="11190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cxnSpLocks/>
          </p:cNvCxnSpPr>
          <p:nvPr/>
        </p:nvCxnSpPr>
        <p:spPr>
          <a:xfrm flipV="1">
            <a:off x="1143182" y="4279391"/>
            <a:ext cx="12432791" cy="9405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p:cNvCxnSpPr>
            <a:cxnSpLocks/>
          </p:cNvCxnSpPr>
          <p:nvPr/>
        </p:nvCxnSpPr>
        <p:spPr>
          <a:xfrm flipV="1">
            <a:off x="1175657" y="5063163"/>
            <a:ext cx="12464143" cy="94054"/>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cxnSpLocks/>
          </p:cNvCxnSpPr>
          <p:nvPr/>
        </p:nvCxnSpPr>
        <p:spPr>
          <a:xfrm>
            <a:off x="1175657" y="6019800"/>
            <a:ext cx="12495493"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5E6CBE66-4D27-D181-729A-716F2102EA07}"/>
              </a:ext>
            </a:extLst>
          </p:cNvPr>
          <p:cNvSpPr txBox="1"/>
          <p:nvPr/>
        </p:nvSpPr>
        <p:spPr>
          <a:xfrm>
            <a:off x="2133600" y="6232179"/>
            <a:ext cx="613341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Result                                                 Successful</a:t>
            </a:r>
          </a:p>
        </p:txBody>
      </p:sp>
    </p:spTree>
    <p:extLst>
      <p:ext uri="{BB962C8B-B14F-4D97-AF65-F5344CB8AC3E}">
        <p14:creationId xmlns:p14="http://schemas.microsoft.com/office/powerpoint/2010/main" val="2293926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txBox="1">
            <a:spLocks noGrp="1"/>
          </p:cNvSpPr>
          <p:nvPr>
            <p:ph type="ctrTitle"/>
          </p:nvPr>
        </p:nvSpPr>
        <p:spPr>
          <a:xfrm>
            <a:off x="3981557" y="321253"/>
            <a:ext cx="5705106" cy="690638"/>
          </a:xfrm>
          <a:prstGeom prst="rect">
            <a:avLst/>
          </a:prstGeom>
          <a:noFill/>
        </p:spPr>
        <p:txBody>
          <a:bodyPr wrap="square" rtlCol="0">
            <a:spAutoFit/>
          </a:bodyPr>
          <a:lstStyle/>
          <a:p>
            <a:r>
              <a:rPr lang="en-US" sz="4320" b="1" dirty="0">
                <a:solidFill>
                  <a:srgbClr val="891589"/>
                </a:solidFill>
                <a:effectLst>
                  <a:outerShdw blurRad="38100" dist="38100" dir="2700000" algn="tl">
                    <a:srgbClr val="000000">
                      <a:alpha val="43137"/>
                    </a:srgbClr>
                  </a:outerShdw>
                </a:effectLst>
                <a:latin typeface="Times New Roman" pitchFamily="18" charset="0"/>
                <a:cs typeface="Times New Roman" pitchFamily="18" charset="0"/>
              </a:rPr>
              <a:t>SYSTEM TESTING</a:t>
            </a:r>
          </a:p>
        </p:txBody>
      </p:sp>
      <p:sp>
        <p:nvSpPr>
          <p:cNvPr id="4" name="Slide Number Placeholder 3"/>
          <p:cNvSpPr>
            <a:spLocks noGrp="1"/>
          </p:cNvSpPr>
          <p:nvPr>
            <p:ph type="sldNum" sz="quarter" idx="12"/>
          </p:nvPr>
        </p:nvSpPr>
        <p:spPr>
          <a:xfrm>
            <a:off x="13177400" y="7202608"/>
            <a:ext cx="820007" cy="438150"/>
          </a:xfrm>
        </p:spPr>
        <p:txBody>
          <a:bodyPr/>
          <a:lstStyle/>
          <a:p>
            <a:fld id="{75E78F4E-7198-4AC4-8BD6-47A66480D040}" type="slidenum">
              <a:rPr lang="en-IN" sz="1920" b="1">
                <a:solidFill>
                  <a:schemeClr val="tx1"/>
                </a:solidFill>
                <a:latin typeface="Times New Roman" pitchFamily="18" charset="0"/>
                <a:cs typeface="Times New Roman" pitchFamily="18" charset="0"/>
              </a:rPr>
              <a:pPr/>
              <a:t>67</a:t>
            </a:fld>
            <a:endParaRPr lang="en-IN" sz="1920" b="1" dirty="0">
              <a:solidFill>
                <a:schemeClr val="tx1"/>
              </a:solidFill>
              <a:latin typeface="Times New Roman" pitchFamily="18" charset="0"/>
              <a:cs typeface="Times New Roman" pitchFamily="18" charset="0"/>
            </a:endParaRPr>
          </a:p>
        </p:txBody>
      </p:sp>
      <p:sp>
        <p:nvSpPr>
          <p:cNvPr id="8" name="Title 4">
            <a:extLst>
              <a:ext uri="{FF2B5EF4-FFF2-40B4-BE49-F238E27FC236}">
                <a16:creationId xmlns:a16="http://schemas.microsoft.com/office/drawing/2014/main" id="{07B28063-AF83-F780-019B-80F7F1A657C4}"/>
              </a:ext>
            </a:extLst>
          </p:cNvPr>
          <p:cNvSpPr txBox="1">
            <a:spLocks/>
          </p:cNvSpPr>
          <p:nvPr/>
        </p:nvSpPr>
        <p:spPr>
          <a:xfrm>
            <a:off x="836813" y="1014626"/>
            <a:ext cx="6395258" cy="582720"/>
          </a:xfrm>
          <a:prstGeom prst="rect">
            <a:avLst/>
          </a:prstGeom>
        </p:spPr>
        <p:txBody>
          <a:bodyPr vert="horz" lIns="109728" tIns="54864" rIns="109728" bIns="54864" rtlCol="0" anchor="b">
            <a:noAutofit/>
          </a:bodyPr>
          <a:lstStyle/>
          <a:p>
            <a:pPr defTabSz="548640">
              <a:spcBef>
                <a:spcPct val="0"/>
              </a:spcBef>
              <a:defRPr/>
            </a:pPr>
            <a:r>
              <a:rPr lang="en-IN" sz="336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UNIT</a:t>
            </a:r>
            <a:r>
              <a:rPr lang="en-IN" sz="3360" b="1" dirty="0">
                <a:latin typeface="Times New Roman" panose="02020603050405020304" pitchFamily="18" charset="0"/>
                <a:ea typeface="+mj-ea"/>
                <a:cs typeface="Times New Roman" panose="02020603050405020304" pitchFamily="18" charset="0"/>
              </a:rPr>
              <a:t> TESTING TEST CASE </a:t>
            </a:r>
            <a:r>
              <a:rPr lang="en-IN" sz="3360" b="1"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06</a:t>
            </a:r>
          </a:p>
        </p:txBody>
      </p:sp>
      <p:sp>
        <p:nvSpPr>
          <p:cNvPr id="9" name="TextBox 8"/>
          <p:cNvSpPr txBox="1"/>
          <p:nvPr/>
        </p:nvSpPr>
        <p:spPr>
          <a:xfrm>
            <a:off x="5638800" y="6620246"/>
            <a:ext cx="2744982" cy="461665"/>
          </a:xfrm>
          <a:prstGeom prst="rect">
            <a:avLst/>
          </a:prstGeom>
          <a:noFill/>
        </p:spPr>
        <p:txBody>
          <a:bodyPr wrap="none" rtlCol="0">
            <a:spAutoFit/>
          </a:bodyPr>
          <a:lstStyle/>
          <a:p>
            <a:r>
              <a:rPr lang="en-US" sz="2400" dirty="0">
                <a:latin typeface="Times New Roman" pitchFamily="18" charset="0"/>
                <a:cs typeface="Times New Roman" pitchFamily="18" charset="0"/>
              </a:rPr>
              <a:t>Table 6:Test Case 06</a:t>
            </a:r>
          </a:p>
        </p:txBody>
      </p:sp>
      <p:graphicFrame>
        <p:nvGraphicFramePr>
          <p:cNvPr id="13" name="Table 12"/>
          <p:cNvGraphicFramePr>
            <a:graphicFrameLocks noGrp="1"/>
          </p:cNvGraphicFramePr>
          <p:nvPr>
            <p:extLst>
              <p:ext uri="{D42A27DB-BD31-4B8C-83A1-F6EECF244321}">
                <p14:modId xmlns:p14="http://schemas.microsoft.com/office/powerpoint/2010/main" val="3508266287"/>
              </p:ext>
            </p:extLst>
          </p:nvPr>
        </p:nvGraphicFramePr>
        <p:xfrm>
          <a:off x="1301061" y="1849700"/>
          <a:ext cx="12186339" cy="4770545"/>
        </p:xfrm>
        <a:graphic>
          <a:graphicData uri="http://schemas.openxmlformats.org/drawingml/2006/table">
            <a:tbl>
              <a:tblPr/>
              <a:tblGrid>
                <a:gridCol w="12186339">
                  <a:extLst>
                    <a:ext uri="{9D8B030D-6E8A-4147-A177-3AD203B41FA5}">
                      <a16:colId xmlns:a16="http://schemas.microsoft.com/office/drawing/2014/main" val="20000"/>
                    </a:ext>
                  </a:extLst>
                </a:gridCol>
              </a:tblGrid>
              <a:tr h="4770545">
                <a:tc>
                  <a:txBody>
                    <a:bodyPr/>
                    <a:lstStyle/>
                    <a:p>
                      <a:endParaRPr lang="en-US" sz="2600" dirty="0"/>
                    </a:p>
                    <a:p>
                      <a:r>
                        <a:rPr lang="en-US" sz="2200" baseline="0" dirty="0">
                          <a:latin typeface="Times New Roman" pitchFamily="18" charset="0"/>
                          <a:cs typeface="Times New Roman" pitchFamily="18" charset="0"/>
                        </a:rPr>
                        <a:t> </a:t>
                      </a:r>
                      <a:r>
                        <a:rPr lang="en-US" sz="2400" baseline="0" dirty="0">
                          <a:latin typeface="Times New Roman" pitchFamily="18" charset="0"/>
                          <a:cs typeface="Times New Roman" pitchFamily="18" charset="0"/>
                        </a:rPr>
                        <a:t>Name of  Test                             Detecting Heart</a:t>
                      </a:r>
                      <a:r>
                        <a:rPr lang="en-IN" sz="2400" dirty="0">
                          <a:solidFill>
                            <a:prstClr val="black"/>
                          </a:solidFill>
                          <a:latin typeface="Times New Roman" panose="02020603050405020304" pitchFamily="18" charset="0"/>
                          <a:ea typeface="Calibri" panose="020F0502020204030204" pitchFamily="34" charset="0"/>
                        </a:rPr>
                        <a:t> face shape images </a:t>
                      </a:r>
                      <a:r>
                        <a:rPr lang="en-US" sz="2400" baseline="0" dirty="0">
                          <a:latin typeface="Times New Roman" pitchFamily="18" charset="0"/>
                          <a:cs typeface="Times New Roman" pitchFamily="18" charset="0"/>
                        </a:rPr>
                        <a:t>                                                                                            </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Items</a:t>
                      </a:r>
                      <a:r>
                        <a:rPr lang="en-US" sz="2400" baseline="0" dirty="0">
                          <a:latin typeface="Times New Roman" pitchFamily="18" charset="0"/>
                          <a:cs typeface="Times New Roman" pitchFamily="18" charset="0"/>
                        </a:rPr>
                        <a:t> being  tested                       test for different Heart</a:t>
                      </a:r>
                      <a:r>
                        <a:rPr lang="en-IN" sz="2400" dirty="0">
                          <a:solidFill>
                            <a:prstClr val="black"/>
                          </a:solidFill>
                          <a:latin typeface="Times New Roman" panose="02020603050405020304" pitchFamily="18" charset="0"/>
                          <a:ea typeface="Calibri" panose="020F0502020204030204" pitchFamily="34" charset="0"/>
                        </a:rPr>
                        <a:t> face shape images </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r>
                        <a:rPr lang="en-US" sz="2400" baseline="0" dirty="0">
                          <a:latin typeface="Times New Roman" pitchFamily="18" charset="0"/>
                          <a:cs typeface="Times New Roman" pitchFamily="18" charset="0"/>
                        </a:rPr>
                        <a:t>Sample Input                               Tested for different images of Heart</a:t>
                      </a:r>
                      <a:r>
                        <a:rPr lang="en-IN" sz="2400" dirty="0">
                          <a:solidFill>
                            <a:prstClr val="black"/>
                          </a:solidFill>
                          <a:latin typeface="Times New Roman" panose="02020603050405020304" pitchFamily="18" charset="0"/>
                          <a:ea typeface="Calibri" panose="020F0502020204030204" pitchFamily="34" charset="0"/>
                        </a:rPr>
                        <a:t> face shape </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r>
                        <a:rPr lang="en-US" sz="2400" baseline="0" dirty="0">
                          <a:latin typeface="Times New Roman" pitchFamily="18" charset="0"/>
                          <a:cs typeface="Times New Roman" pitchFamily="18" charset="0"/>
                        </a:rPr>
                        <a:t>Expected output                     </a:t>
                      </a:r>
                      <a:r>
                        <a:rPr lang="en-IN" sz="2400" dirty="0">
                          <a:solidFill>
                            <a:prstClr val="black"/>
                          </a:solidFill>
                          <a:latin typeface="Times New Roman" panose="02020603050405020304" pitchFamily="18" charset="0"/>
                          <a:ea typeface="Calibri" panose="020F0502020204030204" pitchFamily="34" charset="0"/>
                        </a:rPr>
                        <a:t>face shape and Recommendations should be displayed</a:t>
                      </a:r>
                      <a:endParaRPr lang="en-US" sz="2400" baseline="0" dirty="0">
                        <a:latin typeface="Times New Roman" pitchFamily="18" charset="0"/>
                        <a:cs typeface="Times New Roman" pitchFamily="18"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lang="en-US" sz="2400" baseline="0" dirty="0">
                        <a:latin typeface="Times New Roman" pitchFamily="18" charset="0"/>
                        <a:cs typeface="Times New Roman" pitchFamily="18"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r>
                        <a:rPr lang="en-US" sz="2400" baseline="0" dirty="0">
                          <a:latin typeface="Times New Roman" pitchFamily="18" charset="0"/>
                          <a:cs typeface="Times New Roman" pitchFamily="18" charset="0"/>
                        </a:rPr>
                        <a:t>Actual output                        </a:t>
                      </a:r>
                      <a:r>
                        <a:rPr lang="en-IN" sz="2400" dirty="0">
                          <a:solidFill>
                            <a:prstClr val="black"/>
                          </a:solidFill>
                          <a:latin typeface="Times New Roman" panose="02020603050405020304" pitchFamily="18" charset="0"/>
                          <a:ea typeface="Calibri" panose="020F0502020204030204" pitchFamily="34" charset="0"/>
                        </a:rPr>
                        <a:t>Should Display the personalized recommendations for the face shape</a:t>
                      </a:r>
                      <a:endParaRPr lang="en-US" sz="2400" baseline="0" dirty="0">
                        <a:latin typeface="Times New Roman" pitchFamily="18" charset="0"/>
                        <a:cs typeface="Times New Roman" pitchFamily="18" charset="0"/>
                      </a:endParaRPr>
                    </a:p>
                    <a:p>
                      <a:endParaRPr lang="en-US" sz="2400" baseline="0" dirty="0">
                        <a:latin typeface="Times New Roman" pitchFamily="18" charset="0"/>
                        <a:cs typeface="Times New Roman" pitchFamily="18" charset="0"/>
                      </a:endParaRPr>
                    </a:p>
                  </a:txBody>
                  <a:tcPr marL="109728" marR="109728" marT="54864" marB="54864">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cxnSp>
        <p:nvCxnSpPr>
          <p:cNvPr id="15" name="Straight Connector 14"/>
          <p:cNvCxnSpPr>
            <a:cxnSpLocks/>
          </p:cNvCxnSpPr>
          <p:nvPr/>
        </p:nvCxnSpPr>
        <p:spPr>
          <a:xfrm>
            <a:off x="4724400" y="1849701"/>
            <a:ext cx="0" cy="477054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cxnSpLocks/>
          </p:cNvCxnSpPr>
          <p:nvPr/>
        </p:nvCxnSpPr>
        <p:spPr>
          <a:xfrm>
            <a:off x="1332412" y="2680500"/>
            <a:ext cx="12169698" cy="88165"/>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cxnSpLocks/>
          </p:cNvCxnSpPr>
          <p:nvPr/>
        </p:nvCxnSpPr>
        <p:spPr>
          <a:xfrm>
            <a:off x="1269710" y="3448595"/>
            <a:ext cx="12217690" cy="1"/>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cxnSpLocks/>
          </p:cNvCxnSpPr>
          <p:nvPr/>
        </p:nvCxnSpPr>
        <p:spPr>
          <a:xfrm>
            <a:off x="1286351" y="4367559"/>
            <a:ext cx="12042988"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cxnSpLocks/>
          </p:cNvCxnSpPr>
          <p:nvPr/>
        </p:nvCxnSpPr>
        <p:spPr>
          <a:xfrm flipV="1">
            <a:off x="1269711" y="5047489"/>
            <a:ext cx="12217689" cy="3135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a:cxnSpLocks/>
          </p:cNvCxnSpPr>
          <p:nvPr/>
        </p:nvCxnSpPr>
        <p:spPr>
          <a:xfrm>
            <a:off x="1269710" y="5867400"/>
            <a:ext cx="12186339"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04C45EC-4BC7-B745-0E99-D5DE619BF55E}"/>
              </a:ext>
            </a:extLst>
          </p:cNvPr>
          <p:cNvSpPr txBox="1"/>
          <p:nvPr/>
        </p:nvSpPr>
        <p:spPr>
          <a:xfrm>
            <a:off x="1657695" y="5927748"/>
            <a:ext cx="6133410" cy="461665"/>
          </a:xfrm>
          <a:prstGeom prst="rect">
            <a:avLst/>
          </a:prstGeom>
          <a:noFill/>
        </p:spPr>
        <p:txBody>
          <a:bodyPr wrap="none" rtlCol="0">
            <a:spAutoFit/>
          </a:bodyPr>
          <a:lstStyle/>
          <a:p>
            <a:r>
              <a:rPr lang="en-IN" sz="2400" dirty="0">
                <a:latin typeface="Times New Roman" panose="02020603050405020304" pitchFamily="18" charset="0"/>
                <a:cs typeface="Times New Roman" panose="02020603050405020304" pitchFamily="18" charset="0"/>
              </a:rPr>
              <a:t>Result                                                 Successful</a:t>
            </a:r>
          </a:p>
        </p:txBody>
      </p:sp>
    </p:spTree>
    <p:extLst>
      <p:ext uri="{BB962C8B-B14F-4D97-AF65-F5344CB8AC3E}">
        <p14:creationId xmlns:p14="http://schemas.microsoft.com/office/powerpoint/2010/main" val="2817408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366113-02D4-6B18-E03E-18D4DF901FCC}"/>
              </a:ext>
            </a:extLst>
          </p:cNvPr>
          <p:cNvSpPr>
            <a:spLocks noGrp="1"/>
          </p:cNvSpPr>
          <p:nvPr>
            <p:ph type="ctrTitle"/>
          </p:nvPr>
        </p:nvSpPr>
        <p:spPr>
          <a:xfrm>
            <a:off x="2790227" y="215972"/>
            <a:ext cx="7179346" cy="627054"/>
          </a:xfrm>
        </p:spPr>
        <p:txBody>
          <a:bodyPr>
            <a:normAutofit fontScale="90000"/>
          </a:bodyPr>
          <a:lstStyle/>
          <a:p>
            <a:r>
              <a:rPr lang="en-IN" sz="3360" b="1" dirty="0">
                <a:solidFill>
                  <a:srgbClr val="891589"/>
                </a:solidFill>
                <a:latin typeface="Times New Roman" panose="02020603050405020304" pitchFamily="18" charset="0"/>
                <a:cs typeface="Times New Roman" panose="02020603050405020304" pitchFamily="18" charset="0"/>
              </a:rPr>
              <a:t> </a:t>
            </a:r>
            <a:r>
              <a:rPr lang="en-IN" sz="4320" b="1" dirty="0">
                <a:solidFill>
                  <a:srgbClr val="89158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 AND ANALYSIS</a:t>
            </a:r>
          </a:p>
        </p:txBody>
      </p:sp>
      <p:sp>
        <p:nvSpPr>
          <p:cNvPr id="4" name="Slide Number Placeholder 3">
            <a:extLst>
              <a:ext uri="{FF2B5EF4-FFF2-40B4-BE49-F238E27FC236}">
                <a16:creationId xmlns:a16="http://schemas.microsoft.com/office/drawing/2014/main" id="{1E8D42DB-1ED0-3BAF-C5B2-106ED45CCA5E}"/>
              </a:ext>
            </a:extLst>
          </p:cNvPr>
          <p:cNvSpPr>
            <a:spLocks noGrp="1"/>
          </p:cNvSpPr>
          <p:nvPr>
            <p:ph type="sldNum" sz="quarter" idx="12"/>
          </p:nvPr>
        </p:nvSpPr>
        <p:spPr>
          <a:xfrm>
            <a:off x="13312462" y="7559977"/>
            <a:ext cx="820007" cy="438150"/>
          </a:xfrm>
        </p:spPr>
        <p:txBody>
          <a:bodyPr/>
          <a:lstStyle/>
          <a:p>
            <a:fld id="{75E78F4E-7198-4AC4-8BD6-47A66480D040}" type="slidenum">
              <a:rPr lang="en-IN" sz="1920" b="1">
                <a:solidFill>
                  <a:schemeClr val="tx1"/>
                </a:solidFill>
                <a:latin typeface="Times New Roman" panose="02020603050405020304" pitchFamily="18" charset="0"/>
                <a:cs typeface="Times New Roman" panose="02020603050405020304" pitchFamily="18" charset="0"/>
              </a:rPr>
              <a:pPr/>
              <a:t>68</a:t>
            </a:fld>
            <a:endParaRPr lang="en-IN" sz="1920" b="1"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198364" y="7662098"/>
            <a:ext cx="2802636" cy="438150"/>
          </a:xfrm>
          <a:prstGeom prst="rect">
            <a:avLst/>
          </a:prstGeom>
          <a:noFill/>
        </p:spPr>
        <p:txBody>
          <a:bodyPr wrap="square" rtlCol="0">
            <a:spAutoFit/>
          </a:bodyPr>
          <a:lstStyle/>
          <a:p>
            <a:r>
              <a:rPr lang="en-US" sz="2160" dirty="0">
                <a:latin typeface="Times New Roman" pitchFamily="18" charset="0"/>
                <a:cs typeface="Times New Roman" pitchFamily="18" charset="0"/>
              </a:rPr>
              <a:t>Figure 17: front page </a:t>
            </a:r>
          </a:p>
        </p:txBody>
      </p:sp>
      <p:sp>
        <p:nvSpPr>
          <p:cNvPr id="8" name="TextBox 7"/>
          <p:cNvSpPr txBox="1"/>
          <p:nvPr/>
        </p:nvSpPr>
        <p:spPr>
          <a:xfrm>
            <a:off x="799446" y="971876"/>
            <a:ext cx="3088060" cy="572464"/>
          </a:xfrm>
          <a:prstGeom prst="rect">
            <a:avLst/>
          </a:prstGeom>
          <a:noFill/>
        </p:spPr>
        <p:txBody>
          <a:bodyPr wrap="square" rtlCol="0">
            <a:spAutoFit/>
          </a:bodyPr>
          <a:lstStyle/>
          <a:p>
            <a:r>
              <a:rPr lang="en-US" sz="3120" b="1" dirty="0">
                <a:latin typeface="Times New Roman" pitchFamily="18" charset="0"/>
                <a:cs typeface="Times New Roman" pitchFamily="18" charset="0"/>
              </a:rPr>
              <a:t>SNAPSHOTS</a:t>
            </a:r>
          </a:p>
        </p:txBody>
      </p:sp>
      <p:pic>
        <p:nvPicPr>
          <p:cNvPr id="11" name="Picture 10">
            <a:extLst>
              <a:ext uri="{FF2B5EF4-FFF2-40B4-BE49-F238E27FC236}">
                <a16:creationId xmlns:a16="http://schemas.microsoft.com/office/drawing/2014/main" id="{3FC36F9D-35FC-8ACA-8F7C-664407F60E62}"/>
              </a:ext>
            </a:extLst>
          </p:cNvPr>
          <p:cNvPicPr>
            <a:picLocks noChangeAspect="1"/>
          </p:cNvPicPr>
          <p:nvPr/>
        </p:nvPicPr>
        <p:blipFill rotWithShape="1">
          <a:blip r:embed="rId2">
            <a:extLst>
              <a:ext uri="{28A0092B-C50C-407E-A947-70E740481C1C}">
                <a14:useLocalDpi xmlns:a14="http://schemas.microsoft.com/office/drawing/2010/main" val="0"/>
              </a:ext>
            </a:extLst>
          </a:blip>
          <a:srcRect r="1563"/>
          <a:stretch/>
        </p:blipFill>
        <p:spPr>
          <a:xfrm>
            <a:off x="1600200" y="1514375"/>
            <a:ext cx="11201399" cy="6144986"/>
          </a:xfrm>
          <a:prstGeom prst="rect">
            <a:avLst/>
          </a:prstGeom>
        </p:spPr>
      </p:pic>
    </p:spTree>
    <p:extLst>
      <p:ext uri="{BB962C8B-B14F-4D97-AF65-F5344CB8AC3E}">
        <p14:creationId xmlns:p14="http://schemas.microsoft.com/office/powerpoint/2010/main" val="782970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903C86-2E4D-0E91-498F-B2502D534EC3}"/>
              </a:ext>
            </a:extLst>
          </p:cNvPr>
          <p:cNvSpPr>
            <a:spLocks noGrp="1"/>
          </p:cNvSpPr>
          <p:nvPr>
            <p:ph type="sldNum" sz="quarter" idx="12"/>
          </p:nvPr>
        </p:nvSpPr>
        <p:spPr>
          <a:xfrm>
            <a:off x="13423298" y="7559977"/>
            <a:ext cx="820007" cy="438150"/>
          </a:xfrm>
        </p:spPr>
        <p:txBody>
          <a:bodyPr/>
          <a:lstStyle/>
          <a:p>
            <a:fld id="{75E78F4E-7198-4AC4-8BD6-47A66480D040}" type="slidenum">
              <a:rPr lang="en-IN" sz="1920" b="1">
                <a:solidFill>
                  <a:schemeClr val="tx1"/>
                </a:solidFill>
                <a:latin typeface="Times New Roman" panose="02020603050405020304" pitchFamily="18" charset="0"/>
                <a:cs typeface="Times New Roman" panose="02020603050405020304" pitchFamily="18" charset="0"/>
              </a:rPr>
              <a:pPr/>
              <a:t>69</a:t>
            </a:fld>
            <a:endParaRPr lang="en-IN" sz="1920" b="1"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454755" y="7135245"/>
            <a:ext cx="4075155" cy="424732"/>
          </a:xfrm>
          <a:prstGeom prst="rect">
            <a:avLst/>
          </a:prstGeom>
          <a:noFill/>
        </p:spPr>
        <p:txBody>
          <a:bodyPr wrap="none" rtlCol="0">
            <a:spAutoFit/>
          </a:bodyPr>
          <a:lstStyle/>
          <a:p>
            <a:r>
              <a:rPr lang="en-US" sz="2160" dirty="0">
                <a:latin typeface="Times New Roman" pitchFamily="18" charset="0"/>
                <a:cs typeface="Times New Roman" pitchFamily="18" charset="0"/>
              </a:rPr>
              <a:t>Figure 18: datasets that are trained </a:t>
            </a:r>
          </a:p>
        </p:txBody>
      </p:sp>
      <p:sp>
        <p:nvSpPr>
          <p:cNvPr id="7" name="Title 4">
            <a:extLst>
              <a:ext uri="{FF2B5EF4-FFF2-40B4-BE49-F238E27FC236}">
                <a16:creationId xmlns:a16="http://schemas.microsoft.com/office/drawing/2014/main" id="{D7366113-02D4-6B18-E03E-18D4DF901FCC}"/>
              </a:ext>
            </a:extLst>
          </p:cNvPr>
          <p:cNvSpPr txBox="1">
            <a:spLocks/>
          </p:cNvSpPr>
          <p:nvPr/>
        </p:nvSpPr>
        <p:spPr>
          <a:xfrm>
            <a:off x="4267200" y="304936"/>
            <a:ext cx="7179346" cy="627054"/>
          </a:xfrm>
          <a:prstGeom prst="rect">
            <a:avLst/>
          </a:prstGeom>
        </p:spPr>
        <p:txBody>
          <a:bodyPr vert="horz" lIns="109728" tIns="54864" rIns="109728" bIns="54864" rtlCol="0" anchor="t">
            <a:normAutofit fontScale="92500" lnSpcReduction="20000"/>
          </a:bodyPr>
          <a:lstStyle/>
          <a:p>
            <a:pPr defTabSz="548640">
              <a:spcBef>
                <a:spcPct val="0"/>
              </a:spcBef>
              <a:defRPr/>
            </a:pPr>
            <a:r>
              <a:rPr lang="en-IN" sz="3360" b="1" dirty="0">
                <a:solidFill>
                  <a:srgbClr val="891589"/>
                </a:solidFill>
                <a:latin typeface="Times New Roman" panose="02020603050405020304" pitchFamily="18" charset="0"/>
                <a:ea typeface="+mj-ea"/>
                <a:cs typeface="Times New Roman" panose="02020603050405020304" pitchFamily="18" charset="0"/>
              </a:rPr>
              <a:t> </a:t>
            </a:r>
            <a:r>
              <a:rPr lang="en-IN" sz="4320" b="1" dirty="0">
                <a:solidFill>
                  <a:srgbClr val="891589"/>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RESULTS AND ANALYSIS</a:t>
            </a:r>
          </a:p>
        </p:txBody>
      </p:sp>
      <p:pic>
        <p:nvPicPr>
          <p:cNvPr id="3" name="Picture 2">
            <a:extLst>
              <a:ext uri="{FF2B5EF4-FFF2-40B4-BE49-F238E27FC236}">
                <a16:creationId xmlns:a16="http://schemas.microsoft.com/office/drawing/2014/main" id="{4BC49599-6D4E-4B96-FA11-FE44A72C9668}"/>
              </a:ext>
            </a:extLst>
          </p:cNvPr>
          <p:cNvPicPr>
            <a:picLocks noChangeAspect="1"/>
          </p:cNvPicPr>
          <p:nvPr/>
        </p:nvPicPr>
        <p:blipFill rotWithShape="1">
          <a:blip r:embed="rId2">
            <a:extLst>
              <a:ext uri="{28A0092B-C50C-407E-A947-70E740481C1C}">
                <a14:useLocalDpi xmlns:a14="http://schemas.microsoft.com/office/drawing/2010/main" val="0"/>
              </a:ext>
            </a:extLst>
          </a:blip>
          <a:srcRect l="16144" t="16666" r="1564" b="14815"/>
          <a:stretch/>
        </p:blipFill>
        <p:spPr>
          <a:xfrm>
            <a:off x="1295400" y="1057454"/>
            <a:ext cx="12039600" cy="563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797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163833"/>
            <a:ext cx="9304020" cy="750572"/>
          </a:xfrm>
        </p:spPr>
        <p:txBody>
          <a:bodyPr>
            <a:normAutofit fontScale="90000"/>
          </a:bodyPr>
          <a:lstStyle/>
          <a:p>
            <a:pPr algn="ctr"/>
            <a:r>
              <a:rPr lang="en-US" b="1" dirty="0">
                <a:solidFill>
                  <a:srgbClr val="891589"/>
                </a:solidFill>
                <a:latin typeface="Times New Roman" panose="02020603050405020304" pitchFamily="18" charset="0"/>
                <a:ea typeface="Cambria" pitchFamily="18" charset="0"/>
                <a:cs typeface="Times New Roman" panose="02020603050405020304" pitchFamily="18" charset="0"/>
              </a:rPr>
              <a:t>PROBLEM STATEMENT</a:t>
            </a:r>
            <a:endParaRPr lang="en-IN" b="1" dirty="0">
              <a:solidFill>
                <a:srgbClr val="891589"/>
              </a:solidFill>
              <a:latin typeface="Times New Roman" panose="02020603050405020304" pitchFamily="18" charset="0"/>
              <a:ea typeface="Cambria"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18D64D9-D32D-E9F8-98B4-8A670C9C0955}"/>
              </a:ext>
            </a:extLst>
          </p:cNvPr>
          <p:cNvSpPr>
            <a:spLocks noGrp="1"/>
          </p:cNvSpPr>
          <p:nvPr>
            <p:ph idx="1"/>
          </p:nvPr>
        </p:nvSpPr>
        <p:spPr>
          <a:xfrm>
            <a:off x="80010" y="1209199"/>
            <a:ext cx="14630400" cy="5811202"/>
          </a:xfrm>
        </p:spPr>
        <p:txBody>
          <a:bodyPr/>
          <a:lstStyle/>
          <a:p>
            <a:pPr marL="0" indent="0">
              <a:buNone/>
            </a:pPr>
            <a:r>
              <a:rPr lang="en-IN" sz="2800" b="1" dirty="0">
                <a:latin typeface="Times New Roman" panose="02020603050405020304" pitchFamily="18" charset="0"/>
                <a:cs typeface="Times New Roman" panose="02020603050405020304" pitchFamily="18" charset="0"/>
              </a:rPr>
              <a:t>“ To design and develop a reliable and user-friendly Face Shape Predictor that can accurately analyse facial features from input images, categorize individual’s face shapes, and provide personalized recommendations”.</a:t>
            </a:r>
          </a:p>
          <a:p>
            <a:pPr marL="0" indent="0">
              <a:buNone/>
            </a:pPr>
            <a:r>
              <a:rPr lang="en-IN" sz="2400" b="1" dirty="0">
                <a:latin typeface="Times New Roman" panose="02020603050405020304" pitchFamily="18" charset="0"/>
                <a:cs typeface="Times New Roman" panose="02020603050405020304" pitchFamily="18" charset="0"/>
              </a:rPr>
              <a:t> </a:t>
            </a:r>
            <a:r>
              <a:rPr lang="en-IN" sz="2880" b="1" dirty="0">
                <a:latin typeface="Times New Roman" panose="02020603050405020304" pitchFamily="18" charset="0"/>
                <a:cs typeface="Times New Roman" panose="02020603050405020304" pitchFamily="18" charset="0"/>
              </a:rPr>
              <a:t>1 . </a:t>
            </a:r>
            <a:r>
              <a:rPr lang="en-IN" sz="2880" b="1" u="sng" dirty="0">
                <a:latin typeface="Times New Roman" panose="02020603050405020304" pitchFamily="18" charset="0"/>
                <a:cs typeface="Times New Roman" panose="02020603050405020304" pitchFamily="18" charset="0"/>
              </a:rPr>
              <a:t>INPUTS</a:t>
            </a:r>
            <a:r>
              <a:rPr lang="en-IN" sz="2880" dirty="0">
                <a:latin typeface="Times New Roman" panose="02020603050405020304" pitchFamily="18" charset="0"/>
                <a:cs typeface="Times New Roman" panose="02020603050405020304" pitchFamily="18" charset="0"/>
              </a:rPr>
              <a:t>:</a:t>
            </a:r>
          </a:p>
          <a:p>
            <a:pPr marL="1173480">
              <a:spcBef>
                <a:spcPts val="114"/>
              </a:spcBef>
              <a:buClr>
                <a:srgbClr val="891589"/>
              </a:buClr>
              <a:tabLst>
                <a:tab pos="1173480" algn="l"/>
                <a:tab pos="1174242" algn="l"/>
              </a:tabLst>
            </a:pPr>
            <a:endParaRPr lang="en-US" sz="2400" dirty="0">
              <a:latin typeface="Times New Roman" panose="02020603050405020304" pitchFamily="18" charset="0"/>
              <a:ea typeface="Times New Roman" panose="02020603050405020304" pitchFamily="18" charset="0"/>
            </a:endParaRPr>
          </a:p>
          <a:p>
            <a:pPr marL="1173480">
              <a:lnSpc>
                <a:spcPct val="150000"/>
              </a:lnSpc>
              <a:spcBef>
                <a:spcPts val="114"/>
              </a:spcBef>
              <a:buClr>
                <a:srgbClr val="891589"/>
              </a:buClr>
              <a:tabLst>
                <a:tab pos="1173480" algn="l"/>
                <a:tab pos="1174242" algn="l"/>
              </a:tabLst>
            </a:pPr>
            <a:r>
              <a:rPr lang="en-US" sz="2400" dirty="0">
                <a:latin typeface="Times New Roman" panose="02020603050405020304" pitchFamily="18" charset="0"/>
                <a:ea typeface="Times New Roman" panose="02020603050405020304" pitchFamily="18" charset="0"/>
              </a:rPr>
              <a:t>User Photo: The primary input is a user's facial photograph uploaded through a web or mobile interface. This photo serves as the basis for face shape prediction.</a:t>
            </a:r>
            <a:endParaRPr lang="en-IN" sz="2400" dirty="0">
              <a:latin typeface="Times New Roman" panose="02020603050405020304" pitchFamily="18" charset="0"/>
              <a:ea typeface="Times New Roman" panose="02020603050405020304" pitchFamily="18" charset="0"/>
            </a:endParaRPr>
          </a:p>
          <a:p>
            <a:pPr marL="0" indent="0">
              <a:lnSpc>
                <a:spcPct val="150000"/>
              </a:lnSpc>
              <a:spcBef>
                <a:spcPts val="60"/>
              </a:spcBef>
              <a:buNone/>
            </a:pPr>
            <a:r>
              <a:rPr lang="en-US" sz="2400" dirty="0">
                <a:latin typeface="Times New Roman" panose="02020603050405020304" pitchFamily="18" charset="0"/>
                <a:ea typeface="Times New Roman" panose="02020603050405020304" pitchFamily="18" charset="0"/>
              </a:rPr>
              <a:t> </a:t>
            </a:r>
            <a:endParaRPr lang="en-IN" sz="2400" dirty="0">
              <a:latin typeface="Times New Roman" panose="02020603050405020304" pitchFamily="18" charset="0"/>
              <a:ea typeface="Times New Roman" panose="02020603050405020304" pitchFamily="18" charset="0"/>
            </a:endParaRPr>
          </a:p>
          <a:p>
            <a:endParaRPr lang="en-IN" sz="2880" dirty="0"/>
          </a:p>
          <a:p>
            <a:pPr marL="0" indent="0">
              <a:buNone/>
            </a:pPr>
            <a:r>
              <a:rPr lang="en-IN" sz="2880" dirty="0"/>
              <a:t>     </a:t>
            </a:r>
            <a:endParaRPr lang="en-IN" dirty="0"/>
          </a:p>
        </p:txBody>
      </p:sp>
      <p:pic>
        <p:nvPicPr>
          <p:cNvPr id="6" name="Picture 5">
            <a:extLst>
              <a:ext uri="{FF2B5EF4-FFF2-40B4-BE49-F238E27FC236}">
                <a16:creationId xmlns:a16="http://schemas.microsoft.com/office/drawing/2014/main" id="{E243CA18-82D3-3F26-B588-3B24E4999C48}"/>
              </a:ext>
            </a:extLst>
          </p:cNvPr>
          <p:cNvPicPr>
            <a:picLocks noChangeAspect="1"/>
          </p:cNvPicPr>
          <p:nvPr/>
        </p:nvPicPr>
        <p:blipFill>
          <a:blip r:embed="rId2"/>
          <a:stretch>
            <a:fillRect/>
          </a:stretch>
        </p:blipFill>
        <p:spPr>
          <a:xfrm>
            <a:off x="2804160" y="4572000"/>
            <a:ext cx="9022080" cy="290121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4DDB8A-BCD5-E15E-A70F-62F9368B5A5B}"/>
              </a:ext>
            </a:extLst>
          </p:cNvPr>
          <p:cNvSpPr>
            <a:spLocks noGrp="1"/>
          </p:cNvSpPr>
          <p:nvPr>
            <p:ph type="sldNum" sz="quarter" idx="12"/>
          </p:nvPr>
        </p:nvSpPr>
        <p:spPr>
          <a:xfrm>
            <a:off x="13323545" y="7537809"/>
            <a:ext cx="820007" cy="438150"/>
          </a:xfrm>
        </p:spPr>
        <p:txBody>
          <a:bodyPr/>
          <a:lstStyle/>
          <a:p>
            <a:fld id="{75E78F4E-7198-4AC4-8BD6-47A66480D040}" type="slidenum">
              <a:rPr lang="en-IN" sz="1920" b="1">
                <a:solidFill>
                  <a:schemeClr val="tx1"/>
                </a:solidFill>
                <a:latin typeface="Times New Roman" panose="02020603050405020304" pitchFamily="18" charset="0"/>
                <a:cs typeface="Times New Roman" panose="02020603050405020304" pitchFamily="18" charset="0"/>
              </a:rPr>
              <a:pPr/>
              <a:t>70</a:t>
            </a:fld>
            <a:endParaRPr lang="en-IN" sz="1920" b="1"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167495" y="7480026"/>
            <a:ext cx="4158511" cy="424732"/>
          </a:xfrm>
          <a:prstGeom prst="rect">
            <a:avLst/>
          </a:prstGeom>
          <a:noFill/>
        </p:spPr>
        <p:txBody>
          <a:bodyPr wrap="none" rtlCol="0">
            <a:spAutoFit/>
          </a:bodyPr>
          <a:lstStyle/>
          <a:p>
            <a:r>
              <a:rPr lang="en-US" sz="2160" dirty="0">
                <a:latin typeface="Times New Roman" pitchFamily="18" charset="0"/>
                <a:cs typeface="Times New Roman" pitchFamily="18" charset="0"/>
              </a:rPr>
              <a:t>Figure 19: choose file from datasets</a:t>
            </a:r>
          </a:p>
        </p:txBody>
      </p:sp>
      <p:sp>
        <p:nvSpPr>
          <p:cNvPr id="7" name="Title 4">
            <a:extLst>
              <a:ext uri="{FF2B5EF4-FFF2-40B4-BE49-F238E27FC236}">
                <a16:creationId xmlns:a16="http://schemas.microsoft.com/office/drawing/2014/main" id="{D7366113-02D4-6B18-E03E-18D4DF901FCC}"/>
              </a:ext>
            </a:extLst>
          </p:cNvPr>
          <p:cNvSpPr txBox="1">
            <a:spLocks/>
          </p:cNvSpPr>
          <p:nvPr/>
        </p:nvSpPr>
        <p:spPr>
          <a:xfrm>
            <a:off x="3479946" y="266482"/>
            <a:ext cx="7179346" cy="627054"/>
          </a:xfrm>
          <a:prstGeom prst="rect">
            <a:avLst/>
          </a:prstGeom>
        </p:spPr>
        <p:txBody>
          <a:bodyPr vert="horz" lIns="109728" tIns="54864" rIns="109728" bIns="54864" rtlCol="0" anchor="t">
            <a:normAutofit fontScale="92500" lnSpcReduction="20000"/>
          </a:bodyPr>
          <a:lstStyle/>
          <a:p>
            <a:pPr defTabSz="548640">
              <a:spcBef>
                <a:spcPct val="0"/>
              </a:spcBef>
              <a:defRPr/>
            </a:pPr>
            <a:r>
              <a:rPr lang="en-IN" sz="3360" b="1" dirty="0">
                <a:solidFill>
                  <a:srgbClr val="891589"/>
                </a:solidFill>
                <a:latin typeface="Times New Roman" panose="02020603050405020304" pitchFamily="18" charset="0"/>
                <a:ea typeface="+mj-ea"/>
                <a:cs typeface="Times New Roman" panose="02020603050405020304" pitchFamily="18" charset="0"/>
              </a:rPr>
              <a:t> </a:t>
            </a:r>
            <a:r>
              <a:rPr lang="en-IN" sz="4320" b="1" dirty="0">
                <a:solidFill>
                  <a:srgbClr val="891589"/>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RESULTS AND ANALYSIS</a:t>
            </a:r>
          </a:p>
        </p:txBody>
      </p:sp>
      <p:pic>
        <p:nvPicPr>
          <p:cNvPr id="3" name="Picture 2">
            <a:extLst>
              <a:ext uri="{FF2B5EF4-FFF2-40B4-BE49-F238E27FC236}">
                <a16:creationId xmlns:a16="http://schemas.microsoft.com/office/drawing/2014/main" id="{F9D05D4F-8E71-338A-670C-945D8CF585DC}"/>
              </a:ext>
            </a:extLst>
          </p:cNvPr>
          <p:cNvPicPr>
            <a:picLocks noChangeAspect="1"/>
          </p:cNvPicPr>
          <p:nvPr/>
        </p:nvPicPr>
        <p:blipFill rotWithShape="1">
          <a:blip r:embed="rId2">
            <a:extLst>
              <a:ext uri="{28A0092B-C50C-407E-A947-70E740481C1C}">
                <a14:useLocalDpi xmlns:a14="http://schemas.microsoft.com/office/drawing/2010/main" val="0"/>
              </a:ext>
            </a:extLst>
          </a:blip>
          <a:srcRect r="1563"/>
          <a:stretch/>
        </p:blipFill>
        <p:spPr>
          <a:xfrm>
            <a:off x="1507018" y="1020691"/>
            <a:ext cx="11125199" cy="6357257"/>
          </a:xfrm>
          <a:prstGeom prst="rect">
            <a:avLst/>
          </a:prstGeom>
        </p:spPr>
      </p:pic>
    </p:spTree>
    <p:extLst>
      <p:ext uri="{BB962C8B-B14F-4D97-AF65-F5344CB8AC3E}">
        <p14:creationId xmlns:p14="http://schemas.microsoft.com/office/powerpoint/2010/main" val="3772458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5DAB30-9445-5DE0-403C-F0F5B4AF053A}"/>
              </a:ext>
            </a:extLst>
          </p:cNvPr>
          <p:cNvSpPr>
            <a:spLocks noGrp="1"/>
          </p:cNvSpPr>
          <p:nvPr>
            <p:ph type="sldNum" sz="quarter" idx="12"/>
          </p:nvPr>
        </p:nvSpPr>
        <p:spPr>
          <a:xfrm>
            <a:off x="13234876" y="7471307"/>
            <a:ext cx="820007" cy="438150"/>
          </a:xfrm>
        </p:spPr>
        <p:txBody>
          <a:bodyPr/>
          <a:lstStyle/>
          <a:p>
            <a:fld id="{75E78F4E-7198-4AC4-8BD6-47A66480D040}" type="slidenum">
              <a:rPr lang="en-IN" sz="1920" b="1">
                <a:solidFill>
                  <a:schemeClr val="tx1"/>
                </a:solidFill>
                <a:latin typeface="Times New Roman" panose="02020603050405020304" pitchFamily="18" charset="0"/>
                <a:cs typeface="Times New Roman" panose="02020603050405020304" pitchFamily="18" charset="0"/>
              </a:rPr>
              <a:pPr/>
              <a:t>71</a:t>
            </a:fld>
            <a:endParaRPr lang="en-IN" sz="1920" b="1"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495800" y="7688380"/>
            <a:ext cx="6631944" cy="424732"/>
          </a:xfrm>
          <a:prstGeom prst="rect">
            <a:avLst/>
          </a:prstGeom>
          <a:noFill/>
        </p:spPr>
        <p:txBody>
          <a:bodyPr wrap="none" rtlCol="0">
            <a:spAutoFit/>
          </a:bodyPr>
          <a:lstStyle/>
          <a:p>
            <a:r>
              <a:rPr lang="en-US" sz="2160" dirty="0">
                <a:latin typeface="Times New Roman" pitchFamily="18" charset="0"/>
                <a:cs typeface="Times New Roman" pitchFamily="18" charset="0"/>
              </a:rPr>
              <a:t>Figure  20: selected  face image and its Recommendations</a:t>
            </a:r>
          </a:p>
        </p:txBody>
      </p:sp>
      <p:sp>
        <p:nvSpPr>
          <p:cNvPr id="7" name="Title 4">
            <a:extLst>
              <a:ext uri="{FF2B5EF4-FFF2-40B4-BE49-F238E27FC236}">
                <a16:creationId xmlns:a16="http://schemas.microsoft.com/office/drawing/2014/main" id="{D7366113-02D4-6B18-E03E-18D4DF901FCC}"/>
              </a:ext>
            </a:extLst>
          </p:cNvPr>
          <p:cNvSpPr txBox="1">
            <a:spLocks/>
          </p:cNvSpPr>
          <p:nvPr/>
        </p:nvSpPr>
        <p:spPr>
          <a:xfrm>
            <a:off x="3725527" y="228600"/>
            <a:ext cx="7179346" cy="627054"/>
          </a:xfrm>
          <a:prstGeom prst="rect">
            <a:avLst/>
          </a:prstGeom>
        </p:spPr>
        <p:txBody>
          <a:bodyPr vert="horz" lIns="109728" tIns="54864" rIns="109728" bIns="54864" rtlCol="0" anchor="t">
            <a:normAutofit fontScale="92500" lnSpcReduction="20000"/>
          </a:bodyPr>
          <a:lstStyle/>
          <a:p>
            <a:pPr defTabSz="548640">
              <a:spcBef>
                <a:spcPct val="0"/>
              </a:spcBef>
              <a:defRPr/>
            </a:pPr>
            <a:r>
              <a:rPr lang="en-IN" sz="3360" b="1" dirty="0">
                <a:solidFill>
                  <a:srgbClr val="891589"/>
                </a:solidFill>
                <a:latin typeface="Times New Roman" panose="02020603050405020304" pitchFamily="18" charset="0"/>
                <a:ea typeface="+mj-ea"/>
                <a:cs typeface="Times New Roman" panose="02020603050405020304" pitchFamily="18" charset="0"/>
              </a:rPr>
              <a:t> </a:t>
            </a:r>
            <a:r>
              <a:rPr lang="en-IN" sz="4320" b="1" dirty="0">
                <a:solidFill>
                  <a:srgbClr val="891589"/>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RESULTS AND ANALYSIS</a:t>
            </a:r>
          </a:p>
        </p:txBody>
      </p:sp>
      <p:pic>
        <p:nvPicPr>
          <p:cNvPr id="3" name="Picture 2">
            <a:extLst>
              <a:ext uri="{FF2B5EF4-FFF2-40B4-BE49-F238E27FC236}">
                <a16:creationId xmlns:a16="http://schemas.microsoft.com/office/drawing/2014/main" id="{0E7B23EF-DE30-81A4-AD43-C79961B4BBAE}"/>
              </a:ext>
            </a:extLst>
          </p:cNvPr>
          <p:cNvPicPr>
            <a:picLocks noChangeAspect="1"/>
          </p:cNvPicPr>
          <p:nvPr/>
        </p:nvPicPr>
        <p:blipFill rotWithShape="1">
          <a:blip r:embed="rId2">
            <a:extLst>
              <a:ext uri="{28A0092B-C50C-407E-A947-70E740481C1C}">
                <a14:useLocalDpi xmlns:a14="http://schemas.microsoft.com/office/drawing/2010/main" val="0"/>
              </a:ext>
            </a:extLst>
          </a:blip>
          <a:srcRect t="6481" r="1563" b="13889"/>
          <a:stretch/>
        </p:blipFill>
        <p:spPr>
          <a:xfrm>
            <a:off x="2296095" y="855654"/>
            <a:ext cx="9362506" cy="3154264"/>
          </a:xfrm>
          <a:prstGeom prst="rect">
            <a:avLst/>
          </a:prstGeom>
        </p:spPr>
      </p:pic>
      <p:pic>
        <p:nvPicPr>
          <p:cNvPr id="9" name="Picture 8">
            <a:extLst>
              <a:ext uri="{FF2B5EF4-FFF2-40B4-BE49-F238E27FC236}">
                <a16:creationId xmlns:a16="http://schemas.microsoft.com/office/drawing/2014/main" id="{78185128-8F06-81C9-54A8-957415D42FA1}"/>
              </a:ext>
            </a:extLst>
          </p:cNvPr>
          <p:cNvPicPr>
            <a:picLocks noChangeAspect="1"/>
          </p:cNvPicPr>
          <p:nvPr/>
        </p:nvPicPr>
        <p:blipFill rotWithShape="1">
          <a:blip r:embed="rId3">
            <a:extLst>
              <a:ext uri="{28A0092B-C50C-407E-A947-70E740481C1C}">
                <a14:useLocalDpi xmlns:a14="http://schemas.microsoft.com/office/drawing/2010/main" val="0"/>
              </a:ext>
            </a:extLst>
          </a:blip>
          <a:srcRect l="1564" t="23148" r="1562"/>
          <a:stretch/>
        </p:blipFill>
        <p:spPr>
          <a:xfrm>
            <a:off x="2296094" y="3917068"/>
            <a:ext cx="9362506" cy="3620234"/>
          </a:xfrm>
          <a:prstGeom prst="rect">
            <a:avLst/>
          </a:prstGeom>
        </p:spPr>
      </p:pic>
    </p:spTree>
    <p:extLst>
      <p:ext uri="{BB962C8B-B14F-4D97-AF65-F5344CB8AC3E}">
        <p14:creationId xmlns:p14="http://schemas.microsoft.com/office/powerpoint/2010/main" val="26075825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C0F080-EDEA-D449-46BD-E0F880176510}"/>
              </a:ext>
            </a:extLst>
          </p:cNvPr>
          <p:cNvSpPr>
            <a:spLocks noGrp="1"/>
          </p:cNvSpPr>
          <p:nvPr>
            <p:ph type="sldNum" sz="quarter" idx="12"/>
          </p:nvPr>
        </p:nvSpPr>
        <p:spPr>
          <a:xfrm>
            <a:off x="13146207" y="7548893"/>
            <a:ext cx="820007" cy="438150"/>
          </a:xfrm>
        </p:spPr>
        <p:txBody>
          <a:bodyPr/>
          <a:lstStyle/>
          <a:p>
            <a:fld id="{75E78F4E-7198-4AC4-8BD6-47A66480D040}" type="slidenum">
              <a:rPr lang="en-IN" sz="1920" b="1">
                <a:solidFill>
                  <a:schemeClr val="tx1"/>
                </a:solidFill>
                <a:latin typeface="Times New Roman" panose="02020603050405020304" pitchFamily="18" charset="0"/>
                <a:cs typeface="Times New Roman" panose="02020603050405020304" pitchFamily="18" charset="0"/>
              </a:rPr>
              <a:pPr/>
              <a:t>72</a:t>
            </a:fld>
            <a:endParaRPr lang="en-IN" sz="1920" b="1"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639313" y="7585158"/>
            <a:ext cx="6859741" cy="424732"/>
          </a:xfrm>
          <a:prstGeom prst="rect">
            <a:avLst/>
          </a:prstGeom>
          <a:noFill/>
        </p:spPr>
        <p:txBody>
          <a:bodyPr wrap="square" rtlCol="0">
            <a:spAutoFit/>
          </a:bodyPr>
          <a:lstStyle/>
          <a:p>
            <a:r>
              <a:rPr lang="en-US" sz="2160" dirty="0">
                <a:latin typeface="Times New Roman" pitchFamily="18" charset="0"/>
                <a:cs typeface="Times New Roman" pitchFamily="18" charset="0"/>
              </a:rPr>
              <a:t>Figure 21: selected  face image and its Recommendations</a:t>
            </a:r>
            <a:endParaRPr lang="en-US" sz="2160" dirty="0"/>
          </a:p>
        </p:txBody>
      </p:sp>
      <p:sp>
        <p:nvSpPr>
          <p:cNvPr id="7" name="Title 4">
            <a:extLst>
              <a:ext uri="{FF2B5EF4-FFF2-40B4-BE49-F238E27FC236}">
                <a16:creationId xmlns:a16="http://schemas.microsoft.com/office/drawing/2014/main" id="{D7366113-02D4-6B18-E03E-18D4DF901FCC}"/>
              </a:ext>
            </a:extLst>
          </p:cNvPr>
          <p:cNvSpPr txBox="1">
            <a:spLocks/>
          </p:cNvSpPr>
          <p:nvPr/>
        </p:nvSpPr>
        <p:spPr>
          <a:xfrm>
            <a:off x="3639313" y="219710"/>
            <a:ext cx="7179346" cy="627054"/>
          </a:xfrm>
          <a:prstGeom prst="rect">
            <a:avLst/>
          </a:prstGeom>
        </p:spPr>
        <p:txBody>
          <a:bodyPr vert="horz" lIns="109728" tIns="54864" rIns="109728" bIns="54864" rtlCol="0" anchor="t">
            <a:normAutofit fontScale="92500" lnSpcReduction="20000"/>
          </a:bodyPr>
          <a:lstStyle/>
          <a:p>
            <a:pPr defTabSz="548640">
              <a:spcBef>
                <a:spcPct val="0"/>
              </a:spcBef>
              <a:defRPr/>
            </a:pPr>
            <a:r>
              <a:rPr lang="en-IN" sz="3360" b="1" dirty="0">
                <a:solidFill>
                  <a:srgbClr val="891589"/>
                </a:solidFill>
                <a:latin typeface="Times New Roman" panose="02020603050405020304" pitchFamily="18" charset="0"/>
                <a:ea typeface="+mj-ea"/>
                <a:cs typeface="Times New Roman" panose="02020603050405020304" pitchFamily="18" charset="0"/>
              </a:rPr>
              <a:t> </a:t>
            </a:r>
            <a:r>
              <a:rPr lang="en-IN" sz="4320" b="1" dirty="0">
                <a:solidFill>
                  <a:srgbClr val="891589"/>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RESULTS AND ANALYSIS</a:t>
            </a:r>
          </a:p>
        </p:txBody>
      </p:sp>
      <p:pic>
        <p:nvPicPr>
          <p:cNvPr id="3" name="Picture 2">
            <a:extLst>
              <a:ext uri="{FF2B5EF4-FFF2-40B4-BE49-F238E27FC236}">
                <a16:creationId xmlns:a16="http://schemas.microsoft.com/office/drawing/2014/main" id="{94C09A71-67D7-8FC2-6713-C9D0542865A0}"/>
              </a:ext>
            </a:extLst>
          </p:cNvPr>
          <p:cNvPicPr>
            <a:picLocks noChangeAspect="1"/>
          </p:cNvPicPr>
          <p:nvPr/>
        </p:nvPicPr>
        <p:blipFill rotWithShape="1">
          <a:blip r:embed="rId2">
            <a:extLst>
              <a:ext uri="{28A0092B-C50C-407E-A947-70E740481C1C}">
                <a14:useLocalDpi xmlns:a14="http://schemas.microsoft.com/office/drawing/2010/main" val="0"/>
              </a:ext>
            </a:extLst>
          </a:blip>
          <a:srcRect t="6481" r="1563" b="18518"/>
          <a:stretch/>
        </p:blipFill>
        <p:spPr>
          <a:xfrm>
            <a:off x="2667000" y="846764"/>
            <a:ext cx="8356600" cy="3235251"/>
          </a:xfrm>
          <a:prstGeom prst="rect">
            <a:avLst/>
          </a:prstGeom>
        </p:spPr>
      </p:pic>
      <p:pic>
        <p:nvPicPr>
          <p:cNvPr id="9" name="Picture 8">
            <a:extLst>
              <a:ext uri="{FF2B5EF4-FFF2-40B4-BE49-F238E27FC236}">
                <a16:creationId xmlns:a16="http://schemas.microsoft.com/office/drawing/2014/main" id="{1460FE6C-6268-A7C2-2542-11716DA67E2A}"/>
              </a:ext>
            </a:extLst>
          </p:cNvPr>
          <p:cNvPicPr>
            <a:picLocks noChangeAspect="1"/>
          </p:cNvPicPr>
          <p:nvPr/>
        </p:nvPicPr>
        <p:blipFill rotWithShape="1">
          <a:blip r:embed="rId3">
            <a:extLst>
              <a:ext uri="{28A0092B-C50C-407E-A947-70E740481C1C}">
                <a14:useLocalDpi xmlns:a14="http://schemas.microsoft.com/office/drawing/2010/main" val="0"/>
              </a:ext>
            </a:extLst>
          </a:blip>
          <a:srcRect t="24075" r="1563" b="2669"/>
          <a:stretch/>
        </p:blipFill>
        <p:spPr>
          <a:xfrm>
            <a:off x="2667000" y="4082015"/>
            <a:ext cx="8356600" cy="3466878"/>
          </a:xfrm>
          <a:prstGeom prst="rect">
            <a:avLst/>
          </a:prstGeom>
        </p:spPr>
      </p:pic>
    </p:spTree>
    <p:extLst>
      <p:ext uri="{BB962C8B-B14F-4D97-AF65-F5344CB8AC3E}">
        <p14:creationId xmlns:p14="http://schemas.microsoft.com/office/powerpoint/2010/main" val="632573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E5FB5-E223-6B0F-17EE-6EFDA0830DF0}"/>
              </a:ext>
            </a:extLst>
          </p:cNvPr>
          <p:cNvSpPr>
            <a:spLocks noGrp="1"/>
          </p:cNvSpPr>
          <p:nvPr>
            <p:ph type="sldNum" sz="quarter" idx="12"/>
          </p:nvPr>
        </p:nvSpPr>
        <p:spPr>
          <a:xfrm>
            <a:off x="13290293" y="7526726"/>
            <a:ext cx="820007" cy="438150"/>
          </a:xfrm>
        </p:spPr>
        <p:txBody>
          <a:bodyPr/>
          <a:lstStyle/>
          <a:p>
            <a:fld id="{75E78F4E-7198-4AC4-8BD6-47A66480D040}" type="slidenum">
              <a:rPr lang="en-IN" sz="1920" b="1">
                <a:solidFill>
                  <a:schemeClr val="tx1"/>
                </a:solidFill>
                <a:latin typeface="Times New Roman" panose="02020603050405020304" pitchFamily="18" charset="0"/>
                <a:cs typeface="Times New Roman" panose="02020603050405020304" pitchFamily="18" charset="0"/>
              </a:rPr>
              <a:pPr/>
              <a:t>73</a:t>
            </a:fld>
            <a:endParaRPr lang="en-IN" sz="1920" b="1"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505200" y="7598465"/>
            <a:ext cx="6722038" cy="757130"/>
          </a:xfrm>
          <a:prstGeom prst="rect">
            <a:avLst/>
          </a:prstGeom>
          <a:noFill/>
        </p:spPr>
        <p:txBody>
          <a:bodyPr wrap="square" rtlCol="0">
            <a:spAutoFit/>
          </a:bodyPr>
          <a:lstStyle/>
          <a:p>
            <a:r>
              <a:rPr lang="en-US" sz="2160" dirty="0">
                <a:latin typeface="Times New Roman" pitchFamily="18" charset="0"/>
                <a:cs typeface="Times New Roman" pitchFamily="18" charset="0"/>
              </a:rPr>
              <a:t>Figure  22: selected  face image and its Recommendations</a:t>
            </a:r>
          </a:p>
          <a:p>
            <a:endParaRPr lang="en-US" sz="2160" dirty="0">
              <a:latin typeface="Times New Roman" pitchFamily="18" charset="0"/>
              <a:cs typeface="Times New Roman" pitchFamily="18" charset="0"/>
            </a:endParaRPr>
          </a:p>
        </p:txBody>
      </p:sp>
      <p:sp>
        <p:nvSpPr>
          <p:cNvPr id="7" name="Title 4">
            <a:extLst>
              <a:ext uri="{FF2B5EF4-FFF2-40B4-BE49-F238E27FC236}">
                <a16:creationId xmlns:a16="http://schemas.microsoft.com/office/drawing/2014/main" id="{D7366113-02D4-6B18-E03E-18D4DF901FCC}"/>
              </a:ext>
            </a:extLst>
          </p:cNvPr>
          <p:cNvSpPr txBox="1">
            <a:spLocks/>
          </p:cNvSpPr>
          <p:nvPr/>
        </p:nvSpPr>
        <p:spPr>
          <a:xfrm>
            <a:off x="3628862" y="273066"/>
            <a:ext cx="7179346" cy="627054"/>
          </a:xfrm>
          <a:prstGeom prst="rect">
            <a:avLst/>
          </a:prstGeom>
        </p:spPr>
        <p:txBody>
          <a:bodyPr vert="horz" lIns="109728" tIns="54864" rIns="109728" bIns="54864" rtlCol="0" anchor="t">
            <a:normAutofit fontScale="92500" lnSpcReduction="20000"/>
          </a:bodyPr>
          <a:lstStyle/>
          <a:p>
            <a:pPr defTabSz="548640">
              <a:spcBef>
                <a:spcPct val="0"/>
              </a:spcBef>
              <a:defRPr/>
            </a:pPr>
            <a:r>
              <a:rPr lang="en-IN" sz="3360" b="1" dirty="0">
                <a:solidFill>
                  <a:srgbClr val="891589"/>
                </a:solidFill>
                <a:latin typeface="Times New Roman" panose="02020603050405020304" pitchFamily="18" charset="0"/>
                <a:ea typeface="+mj-ea"/>
                <a:cs typeface="Times New Roman" panose="02020603050405020304" pitchFamily="18" charset="0"/>
              </a:rPr>
              <a:t> </a:t>
            </a:r>
            <a:r>
              <a:rPr lang="en-IN" sz="4320" b="1" dirty="0">
                <a:solidFill>
                  <a:srgbClr val="891589"/>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RESULTS AND ANALYSIS</a:t>
            </a:r>
          </a:p>
        </p:txBody>
      </p:sp>
      <p:pic>
        <p:nvPicPr>
          <p:cNvPr id="3" name="Picture 2">
            <a:extLst>
              <a:ext uri="{FF2B5EF4-FFF2-40B4-BE49-F238E27FC236}">
                <a16:creationId xmlns:a16="http://schemas.microsoft.com/office/drawing/2014/main" id="{14360472-33C7-BF62-DC71-EFD4C4B3875B}"/>
              </a:ext>
            </a:extLst>
          </p:cNvPr>
          <p:cNvPicPr>
            <a:picLocks noChangeAspect="1"/>
          </p:cNvPicPr>
          <p:nvPr/>
        </p:nvPicPr>
        <p:blipFill rotWithShape="1">
          <a:blip r:embed="rId2">
            <a:extLst>
              <a:ext uri="{28A0092B-C50C-407E-A947-70E740481C1C}">
                <a14:useLocalDpi xmlns:a14="http://schemas.microsoft.com/office/drawing/2010/main" val="0"/>
              </a:ext>
            </a:extLst>
          </a:blip>
          <a:srcRect t="7407" r="2084" b="21297"/>
          <a:stretch/>
        </p:blipFill>
        <p:spPr>
          <a:xfrm>
            <a:off x="2209801" y="900120"/>
            <a:ext cx="8791738" cy="3214680"/>
          </a:xfrm>
          <a:prstGeom prst="rect">
            <a:avLst/>
          </a:prstGeom>
        </p:spPr>
      </p:pic>
      <p:pic>
        <p:nvPicPr>
          <p:cNvPr id="9" name="Picture 8">
            <a:extLst>
              <a:ext uri="{FF2B5EF4-FFF2-40B4-BE49-F238E27FC236}">
                <a16:creationId xmlns:a16="http://schemas.microsoft.com/office/drawing/2014/main" id="{18C1093E-F0F8-ABC9-8834-BC209DD4CB3E}"/>
              </a:ext>
            </a:extLst>
          </p:cNvPr>
          <p:cNvPicPr>
            <a:picLocks noChangeAspect="1"/>
          </p:cNvPicPr>
          <p:nvPr/>
        </p:nvPicPr>
        <p:blipFill rotWithShape="1">
          <a:blip r:embed="rId3">
            <a:extLst>
              <a:ext uri="{28A0092B-C50C-407E-A947-70E740481C1C}">
                <a14:useLocalDpi xmlns:a14="http://schemas.microsoft.com/office/drawing/2010/main" val="0"/>
              </a:ext>
            </a:extLst>
          </a:blip>
          <a:srcRect t="24074" r="2604" b="3217"/>
          <a:stretch/>
        </p:blipFill>
        <p:spPr>
          <a:xfrm>
            <a:off x="2209801" y="4045798"/>
            <a:ext cx="8791738" cy="3554800"/>
          </a:xfrm>
          <a:prstGeom prst="rect">
            <a:avLst/>
          </a:prstGeom>
        </p:spPr>
      </p:pic>
    </p:spTree>
    <p:extLst>
      <p:ext uri="{BB962C8B-B14F-4D97-AF65-F5344CB8AC3E}">
        <p14:creationId xmlns:p14="http://schemas.microsoft.com/office/powerpoint/2010/main" val="1190911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A77A85-B2C2-ED86-5F97-47655A0A4439}"/>
              </a:ext>
            </a:extLst>
          </p:cNvPr>
          <p:cNvSpPr>
            <a:spLocks noGrp="1"/>
          </p:cNvSpPr>
          <p:nvPr>
            <p:ph type="sldNum" sz="quarter" idx="12"/>
          </p:nvPr>
        </p:nvSpPr>
        <p:spPr>
          <a:xfrm>
            <a:off x="13345713" y="7504558"/>
            <a:ext cx="820007" cy="438150"/>
          </a:xfrm>
        </p:spPr>
        <p:txBody>
          <a:bodyPr/>
          <a:lstStyle/>
          <a:p>
            <a:fld id="{75E78F4E-7198-4AC4-8BD6-47A66480D040}" type="slidenum">
              <a:rPr lang="en-IN" sz="1920" b="1">
                <a:solidFill>
                  <a:schemeClr val="tx1"/>
                </a:solidFill>
                <a:latin typeface="Times New Roman" panose="02020603050405020304" pitchFamily="18" charset="0"/>
                <a:cs typeface="Times New Roman" panose="02020603050405020304" pitchFamily="18" charset="0"/>
              </a:rPr>
              <a:pPr/>
              <a:t>74</a:t>
            </a:fld>
            <a:endParaRPr lang="en-IN" sz="1920" b="1"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810000" y="7564143"/>
            <a:ext cx="6670984" cy="757130"/>
          </a:xfrm>
          <a:prstGeom prst="rect">
            <a:avLst/>
          </a:prstGeom>
          <a:noFill/>
        </p:spPr>
        <p:txBody>
          <a:bodyPr wrap="square" rtlCol="0">
            <a:spAutoFit/>
          </a:bodyPr>
          <a:lstStyle/>
          <a:p>
            <a:r>
              <a:rPr lang="en-US" sz="2160" dirty="0">
                <a:latin typeface="Times New Roman" pitchFamily="18" charset="0"/>
                <a:cs typeface="Times New Roman" pitchFamily="18" charset="0"/>
              </a:rPr>
              <a:t>Figure 23: selected  face image and its Recommendations</a:t>
            </a:r>
          </a:p>
          <a:p>
            <a:endParaRPr lang="en-US" sz="2160" dirty="0"/>
          </a:p>
        </p:txBody>
      </p:sp>
      <p:sp>
        <p:nvSpPr>
          <p:cNvPr id="7" name="Title 4">
            <a:extLst>
              <a:ext uri="{FF2B5EF4-FFF2-40B4-BE49-F238E27FC236}">
                <a16:creationId xmlns:a16="http://schemas.microsoft.com/office/drawing/2014/main" id="{D7366113-02D4-6B18-E03E-18D4DF901FCC}"/>
              </a:ext>
            </a:extLst>
          </p:cNvPr>
          <p:cNvSpPr txBox="1">
            <a:spLocks/>
          </p:cNvSpPr>
          <p:nvPr/>
        </p:nvSpPr>
        <p:spPr>
          <a:xfrm>
            <a:off x="3725527" y="285523"/>
            <a:ext cx="7179346" cy="627054"/>
          </a:xfrm>
          <a:prstGeom prst="rect">
            <a:avLst/>
          </a:prstGeom>
        </p:spPr>
        <p:txBody>
          <a:bodyPr vert="horz" lIns="109728" tIns="54864" rIns="109728" bIns="54864" rtlCol="0" anchor="t">
            <a:normAutofit fontScale="92500" lnSpcReduction="20000"/>
          </a:bodyPr>
          <a:lstStyle/>
          <a:p>
            <a:pPr defTabSz="548640">
              <a:spcBef>
                <a:spcPct val="0"/>
              </a:spcBef>
              <a:defRPr/>
            </a:pPr>
            <a:r>
              <a:rPr lang="en-IN" sz="3360" b="1">
                <a:solidFill>
                  <a:srgbClr val="891589"/>
                </a:solidFill>
                <a:latin typeface="Times New Roman" panose="02020603050405020304" pitchFamily="18" charset="0"/>
                <a:ea typeface="+mj-ea"/>
                <a:cs typeface="Times New Roman" panose="02020603050405020304" pitchFamily="18" charset="0"/>
              </a:rPr>
              <a:t> </a:t>
            </a:r>
            <a:r>
              <a:rPr lang="en-IN" sz="4320" b="1">
                <a:solidFill>
                  <a:srgbClr val="891589"/>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RESULTS AND ANALYSIS</a:t>
            </a:r>
            <a:endParaRPr lang="en-IN" sz="4320" b="1" dirty="0">
              <a:solidFill>
                <a:srgbClr val="891589"/>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pic>
        <p:nvPicPr>
          <p:cNvPr id="3" name="Picture 2">
            <a:extLst>
              <a:ext uri="{FF2B5EF4-FFF2-40B4-BE49-F238E27FC236}">
                <a16:creationId xmlns:a16="http://schemas.microsoft.com/office/drawing/2014/main" id="{948AE376-315B-2878-DD59-DEE5328E545E}"/>
              </a:ext>
            </a:extLst>
          </p:cNvPr>
          <p:cNvPicPr>
            <a:picLocks noChangeAspect="1"/>
          </p:cNvPicPr>
          <p:nvPr/>
        </p:nvPicPr>
        <p:blipFill rotWithShape="1">
          <a:blip r:embed="rId2">
            <a:extLst>
              <a:ext uri="{28A0092B-C50C-407E-A947-70E740481C1C}">
                <a14:useLocalDpi xmlns:a14="http://schemas.microsoft.com/office/drawing/2010/main" val="0"/>
              </a:ext>
            </a:extLst>
          </a:blip>
          <a:srcRect t="7407" r="2084" b="25000"/>
          <a:stretch/>
        </p:blipFill>
        <p:spPr>
          <a:xfrm>
            <a:off x="2057401" y="907602"/>
            <a:ext cx="9448800" cy="3207198"/>
          </a:xfrm>
          <a:prstGeom prst="rect">
            <a:avLst/>
          </a:prstGeom>
        </p:spPr>
      </p:pic>
      <p:pic>
        <p:nvPicPr>
          <p:cNvPr id="9" name="Picture 8">
            <a:extLst>
              <a:ext uri="{FF2B5EF4-FFF2-40B4-BE49-F238E27FC236}">
                <a16:creationId xmlns:a16="http://schemas.microsoft.com/office/drawing/2014/main" id="{C6B9920B-1551-445A-358E-B32DD67D93F2}"/>
              </a:ext>
            </a:extLst>
          </p:cNvPr>
          <p:cNvPicPr>
            <a:picLocks noChangeAspect="1"/>
          </p:cNvPicPr>
          <p:nvPr/>
        </p:nvPicPr>
        <p:blipFill rotWithShape="1">
          <a:blip r:embed="rId3">
            <a:extLst>
              <a:ext uri="{28A0092B-C50C-407E-A947-70E740481C1C}">
                <a14:useLocalDpi xmlns:a14="http://schemas.microsoft.com/office/drawing/2010/main" val="0"/>
              </a:ext>
            </a:extLst>
          </a:blip>
          <a:srcRect t="26852" r="4167"/>
          <a:stretch/>
        </p:blipFill>
        <p:spPr>
          <a:xfrm>
            <a:off x="2057401" y="4114800"/>
            <a:ext cx="9448800" cy="3389758"/>
          </a:xfrm>
          <a:prstGeom prst="rect">
            <a:avLst/>
          </a:prstGeom>
        </p:spPr>
      </p:pic>
    </p:spTree>
    <p:extLst>
      <p:ext uri="{BB962C8B-B14F-4D97-AF65-F5344CB8AC3E}">
        <p14:creationId xmlns:p14="http://schemas.microsoft.com/office/powerpoint/2010/main" val="3824335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087699-C8DD-F5A6-E9B0-41F6B82CB8D4}"/>
              </a:ext>
            </a:extLst>
          </p:cNvPr>
          <p:cNvSpPr>
            <a:spLocks noGrp="1"/>
          </p:cNvSpPr>
          <p:nvPr>
            <p:ph type="sldNum" sz="quarter" idx="12"/>
          </p:nvPr>
        </p:nvSpPr>
        <p:spPr>
          <a:xfrm>
            <a:off x="13279210" y="7493475"/>
            <a:ext cx="820007" cy="438150"/>
          </a:xfrm>
        </p:spPr>
        <p:txBody>
          <a:bodyPr/>
          <a:lstStyle/>
          <a:p>
            <a:fld id="{75E78F4E-7198-4AC4-8BD6-47A66480D040}" type="slidenum">
              <a:rPr lang="en-IN" sz="1920" b="1">
                <a:solidFill>
                  <a:schemeClr val="tx1"/>
                </a:solidFill>
                <a:latin typeface="Times New Roman" panose="02020603050405020304" pitchFamily="18" charset="0"/>
                <a:cs typeface="Times New Roman" panose="02020603050405020304" pitchFamily="18" charset="0"/>
              </a:rPr>
              <a:pPr/>
              <a:t>75</a:t>
            </a:fld>
            <a:endParaRPr lang="en-IN" sz="1920" b="1"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550808" y="7712551"/>
            <a:ext cx="6498192" cy="757130"/>
          </a:xfrm>
          <a:prstGeom prst="rect">
            <a:avLst/>
          </a:prstGeom>
          <a:noFill/>
        </p:spPr>
        <p:txBody>
          <a:bodyPr wrap="square" rtlCol="0">
            <a:spAutoFit/>
          </a:bodyPr>
          <a:lstStyle/>
          <a:p>
            <a:r>
              <a:rPr lang="en-US" sz="2160" dirty="0">
                <a:latin typeface="Times New Roman" pitchFamily="18" charset="0"/>
                <a:cs typeface="Times New Roman" pitchFamily="18" charset="0"/>
              </a:rPr>
              <a:t>Figure 24:selected  face image and its Recommendations</a:t>
            </a:r>
          </a:p>
          <a:p>
            <a:endParaRPr lang="en-US" sz="2160" dirty="0"/>
          </a:p>
        </p:txBody>
      </p:sp>
      <p:sp>
        <p:nvSpPr>
          <p:cNvPr id="7" name="Title 4">
            <a:extLst>
              <a:ext uri="{FF2B5EF4-FFF2-40B4-BE49-F238E27FC236}">
                <a16:creationId xmlns:a16="http://schemas.microsoft.com/office/drawing/2014/main" id="{D7366113-02D4-6B18-E03E-18D4DF901FCC}"/>
              </a:ext>
            </a:extLst>
          </p:cNvPr>
          <p:cNvSpPr txBox="1">
            <a:spLocks/>
          </p:cNvSpPr>
          <p:nvPr/>
        </p:nvSpPr>
        <p:spPr>
          <a:xfrm>
            <a:off x="3725527" y="90113"/>
            <a:ext cx="6713873" cy="740684"/>
          </a:xfrm>
          <a:prstGeom prst="rect">
            <a:avLst/>
          </a:prstGeom>
        </p:spPr>
        <p:txBody>
          <a:bodyPr vert="horz" lIns="109728" tIns="54864" rIns="109728" bIns="54864" rtlCol="0" anchor="t">
            <a:noAutofit/>
          </a:bodyPr>
          <a:lstStyle/>
          <a:p>
            <a:pPr defTabSz="548640">
              <a:spcBef>
                <a:spcPct val="0"/>
              </a:spcBef>
              <a:defRPr/>
            </a:pPr>
            <a:r>
              <a:rPr lang="en-IN" sz="4000" b="1" dirty="0">
                <a:solidFill>
                  <a:srgbClr val="891589"/>
                </a:solidFill>
                <a:latin typeface="Times New Roman" panose="02020603050405020304" pitchFamily="18" charset="0"/>
                <a:ea typeface="+mj-ea"/>
                <a:cs typeface="Times New Roman" panose="02020603050405020304" pitchFamily="18" charset="0"/>
              </a:rPr>
              <a:t> </a:t>
            </a:r>
            <a:r>
              <a:rPr lang="en-IN" sz="4000" b="1" dirty="0">
                <a:solidFill>
                  <a:srgbClr val="891589"/>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RESULTS AND ANALYSIS</a:t>
            </a:r>
          </a:p>
        </p:txBody>
      </p:sp>
      <p:pic>
        <p:nvPicPr>
          <p:cNvPr id="3" name="Picture 2">
            <a:extLst>
              <a:ext uri="{FF2B5EF4-FFF2-40B4-BE49-F238E27FC236}">
                <a16:creationId xmlns:a16="http://schemas.microsoft.com/office/drawing/2014/main" id="{23F9901F-0189-6611-8976-AED3EEE9179D}"/>
              </a:ext>
            </a:extLst>
          </p:cNvPr>
          <p:cNvPicPr>
            <a:picLocks noChangeAspect="1"/>
          </p:cNvPicPr>
          <p:nvPr/>
        </p:nvPicPr>
        <p:blipFill rotWithShape="1">
          <a:blip r:embed="rId2">
            <a:extLst>
              <a:ext uri="{28A0092B-C50C-407E-A947-70E740481C1C}">
                <a14:useLocalDpi xmlns:a14="http://schemas.microsoft.com/office/drawing/2010/main" val="0"/>
              </a:ext>
            </a:extLst>
          </a:blip>
          <a:srcRect t="8333" r="2084" b="28704"/>
          <a:stretch/>
        </p:blipFill>
        <p:spPr>
          <a:xfrm>
            <a:off x="2509566" y="848743"/>
            <a:ext cx="9241398" cy="3342633"/>
          </a:xfrm>
          <a:prstGeom prst="rect">
            <a:avLst/>
          </a:prstGeom>
        </p:spPr>
      </p:pic>
      <p:pic>
        <p:nvPicPr>
          <p:cNvPr id="9" name="Picture 8">
            <a:extLst>
              <a:ext uri="{FF2B5EF4-FFF2-40B4-BE49-F238E27FC236}">
                <a16:creationId xmlns:a16="http://schemas.microsoft.com/office/drawing/2014/main" id="{ED9C7ED9-FD00-E103-C5E8-0E53E6113219}"/>
              </a:ext>
            </a:extLst>
          </p:cNvPr>
          <p:cNvPicPr>
            <a:picLocks noChangeAspect="1"/>
          </p:cNvPicPr>
          <p:nvPr/>
        </p:nvPicPr>
        <p:blipFill rotWithShape="1">
          <a:blip r:embed="rId3">
            <a:extLst>
              <a:ext uri="{28A0092B-C50C-407E-A947-70E740481C1C}">
                <a14:useLocalDpi xmlns:a14="http://schemas.microsoft.com/office/drawing/2010/main" val="0"/>
              </a:ext>
            </a:extLst>
          </a:blip>
          <a:srcRect t="21295" r="3125" b="3514"/>
          <a:stretch/>
        </p:blipFill>
        <p:spPr>
          <a:xfrm>
            <a:off x="2509566" y="4153276"/>
            <a:ext cx="9241398" cy="3520797"/>
          </a:xfrm>
          <a:prstGeom prst="rect">
            <a:avLst/>
          </a:prstGeom>
        </p:spPr>
      </p:pic>
    </p:spTree>
    <p:extLst>
      <p:ext uri="{BB962C8B-B14F-4D97-AF65-F5344CB8AC3E}">
        <p14:creationId xmlns:p14="http://schemas.microsoft.com/office/powerpoint/2010/main" val="362805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2E83-31A1-3BA6-877B-4EA90F47B678}"/>
              </a:ext>
            </a:extLst>
          </p:cNvPr>
          <p:cNvSpPr>
            <a:spLocks noGrp="1"/>
          </p:cNvSpPr>
          <p:nvPr>
            <p:ph type="title"/>
          </p:nvPr>
        </p:nvSpPr>
        <p:spPr>
          <a:xfrm>
            <a:off x="4419600" y="24114"/>
            <a:ext cx="4389120" cy="930797"/>
          </a:xfrm>
        </p:spPr>
        <p:txBody>
          <a:bodyPr>
            <a:normAutofit fontScale="90000"/>
          </a:bodyPr>
          <a:lstStyle/>
          <a:p>
            <a:pPr algn="ctr"/>
            <a:r>
              <a:rPr lang="en-US" sz="4800" b="1" dirty="0">
                <a:solidFill>
                  <a:srgbClr val="891589"/>
                </a:solidFill>
                <a:latin typeface="Times New Roman" panose="02020603050405020304" pitchFamily="18" charset="0"/>
                <a:cs typeface="Times New Roman" panose="02020603050405020304" pitchFamily="18" charset="0"/>
              </a:rPr>
              <a:t>                        CONCLUSION</a:t>
            </a:r>
            <a:endParaRPr lang="en-IN" sz="4800" b="1" dirty="0">
              <a:solidFill>
                <a:srgbClr val="891589"/>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66E788-F673-DF34-3481-EED901626439}"/>
              </a:ext>
            </a:extLst>
          </p:cNvPr>
          <p:cNvSpPr>
            <a:spLocks noGrp="1"/>
          </p:cNvSpPr>
          <p:nvPr>
            <p:ph idx="1"/>
          </p:nvPr>
        </p:nvSpPr>
        <p:spPr>
          <a:xfrm>
            <a:off x="533400" y="1219200"/>
            <a:ext cx="13106400" cy="5562600"/>
          </a:xfrm>
        </p:spPr>
        <p:txBody>
          <a:bodyPr>
            <a:noAutofit/>
          </a:bodyPr>
          <a:lstStyle/>
          <a:p>
            <a:pPr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Face Shape Predictor and Recommendations project describes cutting-edge computer vision to deliver an innovative tool for accurately predicting face shapes and offering personalized beauty and fashion recommendations. </a:t>
            </a:r>
          </a:p>
          <a:p>
            <a:pPr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By prioritizing user privacy through robust security measures and incorporating privacy-preserving techniques, the project ensures ethical data handling. </a:t>
            </a:r>
          </a:p>
          <a:p>
            <a:pPr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user-friendly interface facilitates seamless photo uploads, and visual simulations aid users in previewing suggested changes. </a:t>
            </a:r>
          </a:p>
          <a:p>
            <a:pPr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feedback loop encourages continuous improvement, and educational content fosters a deeper understanding of personal aesthetics. </a:t>
            </a:r>
          </a:p>
          <a:p>
            <a:pPr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comprehensive approach aims to not only enhance users' physical appearance but also boost their self-confidence, contributing to a positive and informed journey of self-expression.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595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0664-A09B-6A9E-2A39-9B1348ACFDB5}"/>
              </a:ext>
            </a:extLst>
          </p:cNvPr>
          <p:cNvSpPr>
            <a:spLocks noGrp="1"/>
          </p:cNvSpPr>
          <p:nvPr>
            <p:ph type="ctrTitle"/>
          </p:nvPr>
        </p:nvSpPr>
        <p:spPr>
          <a:xfrm>
            <a:off x="4033750" y="-1929"/>
            <a:ext cx="6629400" cy="1905000"/>
          </a:xfrm>
        </p:spPr>
        <p:txBody>
          <a:bodyPr>
            <a:normAutofit fontScale="90000"/>
          </a:bodyPr>
          <a:lstStyle/>
          <a:p>
            <a:r>
              <a:rPr lang="en-IN" sz="4900" b="1" dirty="0">
                <a:solidFill>
                  <a:srgbClr val="891589"/>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FUTURE</a:t>
            </a:r>
            <a:r>
              <a:rPr lang="en-IN" sz="4800" b="1" dirty="0">
                <a:solidFill>
                  <a:srgbClr val="891589"/>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EHANCEMENT</a:t>
            </a:r>
            <a:br>
              <a:rPr lang="en-IN" sz="2160" dirty="0">
                <a:solidFill>
                  <a:srgbClr val="891589"/>
                </a:solidFill>
                <a:latin typeface="Calibri" panose="020F0502020204030204" pitchFamily="34" charset="0"/>
                <a:ea typeface="Calibri" panose="020F0502020204030204" pitchFamily="34" charset="0"/>
                <a:cs typeface="Times New Roman" panose="02020603050405020304" pitchFamily="18" charset="0"/>
              </a:rPr>
            </a:br>
            <a:endParaRPr lang="en-IN" dirty="0">
              <a:solidFill>
                <a:srgbClr val="891589"/>
              </a:solidFill>
            </a:endParaRPr>
          </a:p>
        </p:txBody>
      </p:sp>
      <p:sp>
        <p:nvSpPr>
          <p:cNvPr id="5" name="Subtitle 4">
            <a:extLst>
              <a:ext uri="{FF2B5EF4-FFF2-40B4-BE49-F238E27FC236}">
                <a16:creationId xmlns:a16="http://schemas.microsoft.com/office/drawing/2014/main" id="{DB547209-98AC-F95F-3326-667CAE674492}"/>
              </a:ext>
            </a:extLst>
          </p:cNvPr>
          <p:cNvSpPr>
            <a:spLocks noGrp="1"/>
          </p:cNvSpPr>
          <p:nvPr>
            <p:ph type="subTitle" idx="1"/>
          </p:nvPr>
        </p:nvSpPr>
        <p:spPr>
          <a:xfrm>
            <a:off x="254922" y="1439590"/>
            <a:ext cx="14187055" cy="6790010"/>
          </a:xfrm>
        </p:spPr>
        <p:txBody>
          <a:bodyPr>
            <a:normAutofit/>
          </a:bodyPr>
          <a:lstStyle/>
          <a:p>
            <a:pPr algn="just">
              <a:lnSpc>
                <a:spcPct val="150000"/>
              </a:lnSpc>
              <a:spcAft>
                <a:spcPts val="960"/>
              </a:spcAft>
            </a:pPr>
            <a:r>
              <a:rPr lang="en-IN" sz="2160" dirty="0">
                <a:latin typeface="Times New Roman" panose="02020603050405020304" pitchFamily="18" charset="0"/>
                <a:ea typeface="Calibri" panose="020F0502020204030204" pitchFamily="34" charset="0"/>
                <a:cs typeface="Times New Roman" panose="02020603050405020304" pitchFamily="18" charset="0"/>
              </a:rPr>
              <a:t> </a:t>
            </a:r>
            <a:endParaRPr lang="en-IN" sz="2160" dirty="0">
              <a:latin typeface="Calibri" panose="020F0502020204030204" pitchFamily="34" charset="0"/>
              <a:ea typeface="Calibri" panose="020F0502020204030204" pitchFamily="34" charset="0"/>
              <a:cs typeface="Times New Roman" panose="02020603050405020304" pitchFamily="18" charset="0"/>
            </a:endParaRPr>
          </a:p>
          <a:p>
            <a:pPr algn="l"/>
            <a:endParaRPr lang="en-IN" dirty="0"/>
          </a:p>
        </p:txBody>
      </p:sp>
      <p:sp>
        <p:nvSpPr>
          <p:cNvPr id="4" name="Slide Number Placeholder 3">
            <a:extLst>
              <a:ext uri="{FF2B5EF4-FFF2-40B4-BE49-F238E27FC236}">
                <a16:creationId xmlns:a16="http://schemas.microsoft.com/office/drawing/2014/main" id="{446D4923-ED03-E5B2-34F4-211577AB81E3}"/>
              </a:ext>
            </a:extLst>
          </p:cNvPr>
          <p:cNvSpPr>
            <a:spLocks noGrp="1"/>
          </p:cNvSpPr>
          <p:nvPr>
            <p:ph type="sldNum" sz="quarter" idx="12"/>
          </p:nvPr>
        </p:nvSpPr>
        <p:spPr>
          <a:xfrm>
            <a:off x="13323545" y="7468709"/>
            <a:ext cx="820007" cy="438150"/>
          </a:xfrm>
        </p:spPr>
        <p:txBody>
          <a:bodyPr/>
          <a:lstStyle/>
          <a:p>
            <a:fld id="{75E78F4E-7198-4AC4-8BD6-47A66480D040}" type="slidenum">
              <a:rPr lang="en-IN" sz="1680" b="1">
                <a:solidFill>
                  <a:schemeClr val="tx1"/>
                </a:solidFill>
                <a:latin typeface="Times New Roman" panose="02020603050405020304" pitchFamily="18" charset="0"/>
                <a:cs typeface="Times New Roman" panose="02020603050405020304" pitchFamily="18" charset="0"/>
              </a:rPr>
              <a:pPr/>
              <a:t>77</a:t>
            </a:fld>
            <a:endParaRPr lang="en-IN" sz="168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1A39125-7179-B881-0986-F3E2CB430D86}"/>
              </a:ext>
            </a:extLst>
          </p:cNvPr>
          <p:cNvSpPr txBox="1"/>
          <p:nvPr/>
        </p:nvSpPr>
        <p:spPr>
          <a:xfrm>
            <a:off x="990600" y="1439590"/>
            <a:ext cx="12332945" cy="6119945"/>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400" b="0" i="0" dirty="0">
                <a:solidFill>
                  <a:srgbClr val="0D0D0D"/>
                </a:solidFill>
                <a:effectLst/>
                <a:latin typeface="Times New Roman" panose="02020603050405020304" pitchFamily="18" charset="0"/>
                <a:cs typeface="Times New Roman" panose="02020603050405020304" pitchFamily="18" charset="0"/>
              </a:rPr>
              <a:t>Develop more accurate and robust facial recognition algorithms that can detect subtle variations in face shapes.</a:t>
            </a:r>
          </a:p>
          <a:p>
            <a:pPr marL="342900" indent="-342900" algn="just">
              <a:lnSpc>
                <a:spcPct val="150000"/>
              </a:lnSpc>
              <a:buFont typeface="Wingdings" panose="05000000000000000000" pitchFamily="2" charset="2"/>
              <a:buChar char="Ø"/>
            </a:pPr>
            <a:r>
              <a:rPr lang="en-US" sz="2400" b="0" i="0" dirty="0">
                <a:solidFill>
                  <a:srgbClr val="0D0D0D"/>
                </a:solidFill>
                <a:effectLst/>
                <a:latin typeface="Times New Roman" panose="02020603050405020304" pitchFamily="18" charset="0"/>
                <a:cs typeface="Times New Roman" panose="02020603050405020304" pitchFamily="18" charset="0"/>
              </a:rPr>
              <a:t>Incorporate 3D face modeling techniques to capture finer details of facial structures. This can provide a more comprehensive understanding of face shapes beyond 2D images, enabling better detection and analysis.</a:t>
            </a:r>
            <a:endParaRPr lang="en-US" sz="2400" dirty="0">
              <a:solidFill>
                <a:srgbClr val="0D0D0D"/>
              </a:solidFill>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2400" b="0" i="0" dirty="0">
                <a:solidFill>
                  <a:srgbClr val="0D0D0D"/>
                </a:solidFill>
                <a:effectLst/>
                <a:latin typeface="Times New Roman" panose="02020603050405020304" pitchFamily="18" charset="0"/>
                <a:cs typeface="Times New Roman" panose="02020603050405020304" pitchFamily="18" charset="0"/>
              </a:rPr>
              <a:t>Implement real-time facial analysis algorithms that can detect changes in facial expressions, movements, and features.</a:t>
            </a:r>
          </a:p>
          <a:p>
            <a:pPr marL="342900" indent="-342900" algn="just">
              <a:lnSpc>
                <a:spcPct val="150000"/>
              </a:lnSpc>
              <a:buFont typeface="Wingdings" panose="05000000000000000000" pitchFamily="2" charset="2"/>
              <a:buChar char="Ø"/>
            </a:pPr>
            <a:r>
              <a:rPr lang="en-US" sz="2400" b="0" i="0" dirty="0">
                <a:solidFill>
                  <a:srgbClr val="0D0D0D"/>
                </a:solidFill>
                <a:effectLst/>
                <a:latin typeface="Times New Roman" panose="02020603050405020304" pitchFamily="18" charset="0"/>
                <a:cs typeface="Times New Roman" panose="02020603050405020304" pitchFamily="18" charset="0"/>
              </a:rPr>
              <a:t>Combine facial data with other modalities such as voice, body language, and biometric signals to create a more holistic user profile.</a:t>
            </a:r>
          </a:p>
          <a:p>
            <a:pPr marL="342900" indent="-342900" algn="just">
              <a:lnSpc>
                <a:spcPct val="150000"/>
              </a:lnSpc>
              <a:buFont typeface="Wingdings" panose="05000000000000000000" pitchFamily="2" charset="2"/>
              <a:buChar char="Ø"/>
            </a:pPr>
            <a:r>
              <a:rPr lang="en-US" sz="2400" b="0" i="0" dirty="0">
                <a:solidFill>
                  <a:srgbClr val="0D0D0D"/>
                </a:solidFill>
                <a:effectLst/>
                <a:latin typeface="Times New Roman" panose="02020603050405020304" pitchFamily="18" charset="0"/>
                <a:cs typeface="Times New Roman" panose="02020603050405020304" pitchFamily="18" charset="0"/>
              </a:rPr>
              <a:t>Utilize detected face shapes along with individual preferences, style, and skin tones to provide personalized fashion and beauty recommendations.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9958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1"/>
            <a:ext cx="12984480" cy="914400"/>
          </a:xfrm>
        </p:spPr>
        <p:txBody>
          <a:bodyPr>
            <a:normAutofit/>
          </a:bodyPr>
          <a:lstStyle/>
          <a:p>
            <a:pPr algn="ctr"/>
            <a:r>
              <a:rPr lang="en-US" sz="4000" b="1" dirty="0">
                <a:solidFill>
                  <a:srgbClr val="891589"/>
                </a:solidFill>
                <a:effectLst/>
                <a:latin typeface="Times New Roman" panose="02020603050405020304" pitchFamily="18" charset="0"/>
                <a:ea typeface="Cambria" pitchFamily="18" charset="0"/>
                <a:cs typeface="Times New Roman" panose="02020603050405020304" pitchFamily="18" charset="0"/>
              </a:rPr>
              <a:t>REFERENCES</a:t>
            </a:r>
          </a:p>
        </p:txBody>
      </p:sp>
      <p:sp>
        <p:nvSpPr>
          <p:cNvPr id="9" name="Content Placeholder 8">
            <a:extLst>
              <a:ext uri="{FF2B5EF4-FFF2-40B4-BE49-F238E27FC236}">
                <a16:creationId xmlns:a16="http://schemas.microsoft.com/office/drawing/2014/main" id="{C420ECA4-EAD5-5CD0-486D-2C7C27750BCD}"/>
              </a:ext>
            </a:extLst>
          </p:cNvPr>
          <p:cNvSpPr>
            <a:spLocks noGrp="1"/>
          </p:cNvSpPr>
          <p:nvPr>
            <p:ph idx="1"/>
          </p:nvPr>
        </p:nvSpPr>
        <p:spPr>
          <a:xfrm>
            <a:off x="1005840" y="762000"/>
            <a:ext cx="12031980" cy="2214369"/>
          </a:xfrm>
        </p:spPr>
        <p:txBody>
          <a:bodyPr>
            <a:noAutofit/>
          </a:bodyPr>
          <a:lstStyle/>
          <a:p>
            <a:pPr marL="0" indent="0" algn="just">
              <a:lnSpc>
                <a:spcPct val="150000"/>
              </a:lnSpc>
              <a:buNone/>
            </a:pPr>
            <a:r>
              <a:rPr lang="en-IN" sz="2400" dirty="0">
                <a:latin typeface="Times New Roman" panose="02020603050405020304" pitchFamily="18" charset="0"/>
                <a:cs typeface="Times New Roman" panose="02020603050405020304" pitchFamily="18" charset="0"/>
              </a:rPr>
              <a:t>[1] </a:t>
            </a:r>
            <a:r>
              <a:rPr lang="en-IN" sz="2280" dirty="0">
                <a:latin typeface="Times New Roman" panose="02020603050405020304" pitchFamily="18" charset="0"/>
                <a:cs typeface="Times New Roman" panose="02020603050405020304" pitchFamily="18" charset="0"/>
              </a:rPr>
              <a:t>Bansode, N. and Sinha, P. (2016). Face shape classification based on region similarity,     correlation and fractal dimensions. International Journal of Computer Science Issues (IJCSI), 13(1):24. </a:t>
            </a:r>
          </a:p>
          <a:p>
            <a:pPr marL="0" indent="0" algn="just">
              <a:lnSpc>
                <a:spcPct val="150000"/>
              </a:lnSpc>
              <a:buNone/>
            </a:pPr>
            <a:r>
              <a:rPr lang="en-IN" sz="2280" dirty="0">
                <a:latin typeface="Times New Roman" panose="02020603050405020304" pitchFamily="18" charset="0"/>
                <a:cs typeface="Times New Roman" panose="02020603050405020304" pitchFamily="18" charset="0"/>
              </a:rPr>
              <a:t>[2] Deng, Q., Luo, Y., and Ge, J. (2010). Dual threshold based unsupervised face image clustering. In 2010 he 2nd International Conference on Industrial Mechatronics and 	Automation, volume 1, pages 436–439. EEE.</a:t>
            </a:r>
          </a:p>
          <a:p>
            <a:pPr marL="0" indent="0" algn="just">
              <a:lnSpc>
                <a:spcPct val="150000"/>
              </a:lnSpc>
              <a:buNone/>
            </a:pPr>
            <a:r>
              <a:rPr lang="en-IN" sz="2280" dirty="0">
                <a:latin typeface="Times New Roman" panose="02020603050405020304" pitchFamily="18" charset="0"/>
                <a:cs typeface="Times New Roman" panose="02020603050405020304" pitchFamily="18" charset="0"/>
              </a:rPr>
              <a:t>[3] Hutten locher, D., Klanderman, G., and Rucklidge, W. (1993). Comparing images using the hausdorff distance. IEEE Transactions on Pattern Analysis and Machine Intelligence, 15(9):850–863. </a:t>
            </a:r>
          </a:p>
          <a:p>
            <a:pPr marL="0" indent="0" algn="just">
              <a:lnSpc>
                <a:spcPct val="150000"/>
              </a:lnSpc>
              <a:buNone/>
            </a:pPr>
            <a:r>
              <a:rPr lang="en-IN" sz="2280" dirty="0">
                <a:latin typeface="Times New Roman" panose="02020603050405020304" pitchFamily="18" charset="0"/>
                <a:cs typeface="Times New Roman" panose="02020603050405020304" pitchFamily="18" charset="0"/>
              </a:rPr>
              <a:t>[4] King, D. E. (2009). Dlib-ml: A machine learning toolkit. Journal of Machine Learning Research, 0:1755–1758.</a:t>
            </a:r>
          </a:p>
          <a:p>
            <a:pPr marL="0" indent="0" algn="just">
              <a:lnSpc>
                <a:spcPct val="150000"/>
              </a:lnSpc>
              <a:buNone/>
            </a:pPr>
            <a:r>
              <a:rPr lang="en-IN" sz="2280" dirty="0">
                <a:latin typeface="Times New Roman" panose="02020603050405020304" pitchFamily="18" charset="0"/>
                <a:cs typeface="Times New Roman" panose="02020603050405020304" pitchFamily="18" charset="0"/>
              </a:rPr>
              <a:t>[5] Pornthep Sarakon, Theekapun Charoenpong, S. C. (2014). Face shape classification from 3d  human data by using svm. IEEE. </a:t>
            </a:r>
          </a:p>
        </p:txBody>
      </p:sp>
      <p:sp>
        <p:nvSpPr>
          <p:cNvPr id="10" name="Slide Number Placeholder 5">
            <a:extLst>
              <a:ext uri="{FF2B5EF4-FFF2-40B4-BE49-F238E27FC236}">
                <a16:creationId xmlns:a16="http://schemas.microsoft.com/office/drawing/2014/main" id="{0D0F171B-5AA4-6A55-3DB6-B49427A83437}"/>
              </a:ext>
            </a:extLst>
          </p:cNvPr>
          <p:cNvSpPr>
            <a:spLocks noGrp="1"/>
          </p:cNvSpPr>
          <p:nvPr>
            <p:ph type="sldNum" sz="quarter" idx="12"/>
          </p:nvPr>
        </p:nvSpPr>
        <p:spPr/>
        <p:txBody>
          <a:bodyPr/>
          <a:lstStyle/>
          <a:p>
            <a:fld id="{B6F15528-21DE-4FAA-801E-634DDDAF4B2B}" type="slidenum">
              <a:rPr lang="en-US" smtClean="0"/>
              <a:pPr/>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4FAC-08E6-6E75-2E42-FD964835189D}"/>
              </a:ext>
            </a:extLst>
          </p:cNvPr>
          <p:cNvSpPr>
            <a:spLocks noGrp="1"/>
          </p:cNvSpPr>
          <p:nvPr>
            <p:ph type="title"/>
          </p:nvPr>
        </p:nvSpPr>
        <p:spPr>
          <a:xfrm>
            <a:off x="0" y="1920240"/>
            <a:ext cx="14630400" cy="2926080"/>
          </a:xfrm>
          <a:gradFill flip="none" rotWithShape="1">
            <a:gsLst>
              <a:gs pos="76000">
                <a:srgbClr val="891589"/>
              </a:gs>
              <a:gs pos="49000">
                <a:schemeClr val="accent3">
                  <a:lumMod val="45000"/>
                  <a:lumOff val="55000"/>
                </a:schemeClr>
              </a:gs>
              <a:gs pos="36000">
                <a:srgbClr val="B374B3"/>
              </a:gs>
              <a:gs pos="100000">
                <a:schemeClr val="accent3">
                  <a:lumMod val="30000"/>
                  <a:lumOff val="70000"/>
                </a:schemeClr>
              </a:gs>
            </a:gsLst>
            <a:lin ang="5400000" scaled="1"/>
            <a:tileRect/>
          </a:gradFill>
          <a:effectLst>
            <a:outerShdw blurRad="50800" dist="50800" dir="5400000" sx="1000" sy="1000" algn="ctr" rotWithShape="0">
              <a:srgbClr val="002060"/>
            </a:outerShdw>
            <a:reflection stA="0" endPos="65000" dist="50800" dir="5400000" sy="-100000" algn="bl" rotWithShape="0"/>
            <a:softEdge rad="812800"/>
          </a:effectLst>
        </p:spPr>
        <p:txBody>
          <a:bodyPr>
            <a:normAutofit/>
          </a:bodyPr>
          <a:lstStyle/>
          <a:p>
            <a:pPr algn="ctr"/>
            <a:r>
              <a:rPr lang="en-IN" sz="9600" b="1" dirty="0">
                <a:solidFill>
                  <a:srgbClr val="891589"/>
                </a:solidFill>
                <a:latin typeface="Arial Rounded MT Bold" panose="020F0704030504030204" pitchFamily="34" charset="0"/>
              </a:rPr>
              <a:t>THANK YOU…!</a:t>
            </a:r>
          </a:p>
        </p:txBody>
      </p:sp>
    </p:spTree>
    <p:extLst>
      <p:ext uri="{BB962C8B-B14F-4D97-AF65-F5344CB8AC3E}">
        <p14:creationId xmlns:p14="http://schemas.microsoft.com/office/powerpoint/2010/main" val="3653165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7DC1-FE97-40EA-8814-03C954ACAEC6}"/>
              </a:ext>
            </a:extLst>
          </p:cNvPr>
          <p:cNvSpPr>
            <a:spLocks noGrp="1"/>
          </p:cNvSpPr>
          <p:nvPr>
            <p:ph type="title"/>
          </p:nvPr>
        </p:nvSpPr>
        <p:spPr>
          <a:xfrm>
            <a:off x="352286" y="731520"/>
            <a:ext cx="3030995" cy="640080"/>
          </a:xfrm>
        </p:spPr>
        <p:txBody>
          <a:bodyPr>
            <a:noAutofit/>
          </a:bodyPr>
          <a:lstStyle/>
          <a:p>
            <a:r>
              <a:rPr lang="en-IN" sz="2880" b="1" dirty="0">
                <a:latin typeface="Times New Roman" panose="02020603050405020304" pitchFamily="18" charset="0"/>
                <a:ea typeface="Times New Roman" panose="02020603050405020304" pitchFamily="18" charset="0"/>
                <a:cs typeface="Times New Roman" panose="02020603050405020304" pitchFamily="18" charset="0"/>
              </a:rPr>
              <a:t>2. </a:t>
            </a:r>
            <a:r>
              <a:rPr lang="en-IN" sz="2880" b="1" u="sng" dirty="0">
                <a:latin typeface="Times New Roman" panose="02020603050405020304" pitchFamily="18" charset="0"/>
                <a:ea typeface="Times New Roman" panose="02020603050405020304" pitchFamily="18" charset="0"/>
                <a:cs typeface="Times New Roman" panose="02020603050405020304" pitchFamily="18" charset="0"/>
              </a:rPr>
              <a:t>PROCESS:</a:t>
            </a:r>
            <a:br>
              <a:rPr lang="en-IN" sz="2880" b="1" u="sng" dirty="0">
                <a:latin typeface="Times New Roman" panose="02020603050405020304" pitchFamily="18" charset="0"/>
                <a:ea typeface="Times New Roman" panose="02020603050405020304" pitchFamily="18" charset="0"/>
                <a:cs typeface="Times New Roman" panose="02020603050405020304" pitchFamily="18" charset="0"/>
              </a:rPr>
            </a:br>
            <a:endParaRPr lang="en-IN" sz="2880" dirty="0"/>
          </a:p>
        </p:txBody>
      </p:sp>
      <p:sp>
        <p:nvSpPr>
          <p:cNvPr id="8" name="TextBox 7">
            <a:extLst>
              <a:ext uri="{FF2B5EF4-FFF2-40B4-BE49-F238E27FC236}">
                <a16:creationId xmlns:a16="http://schemas.microsoft.com/office/drawing/2014/main" id="{4AC81AAE-EBC8-5760-CCF1-69A53557A603}"/>
              </a:ext>
            </a:extLst>
          </p:cNvPr>
          <p:cNvSpPr txBox="1"/>
          <p:nvPr/>
        </p:nvSpPr>
        <p:spPr>
          <a:xfrm>
            <a:off x="173234" y="662244"/>
            <a:ext cx="13695166" cy="5432000"/>
          </a:xfrm>
          <a:prstGeom prst="rect">
            <a:avLst/>
          </a:prstGeom>
          <a:noFill/>
        </p:spPr>
        <p:txBody>
          <a:bodyPr wrap="square">
            <a:spAutoFit/>
          </a:bodyPr>
          <a:lstStyle/>
          <a:p>
            <a:pPr lvl="2">
              <a:spcBef>
                <a:spcPts val="534"/>
              </a:spcBef>
              <a:tabLst>
                <a:tab pos="1106424" algn="l"/>
              </a:tabLst>
            </a:pPr>
            <a:r>
              <a:rPr lang="en-IN" sz="3360" b="1"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47000"/>
              </a:lnSpc>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ea typeface="Times New Roman" panose="02020603050405020304" pitchFamily="18" charset="0"/>
                <a:cs typeface="Times New Roman" panose="02020603050405020304" pitchFamily="18" charset="0"/>
              </a:rPr>
              <a:t>Preprocessing</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47000"/>
              </a:lnSpc>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Image resizing.</a:t>
            </a:r>
          </a:p>
          <a:p>
            <a:pPr algn="just">
              <a:lnSpc>
                <a:spcPct val="147000"/>
              </a:lnSpc>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RGB to Grayscale conversion – rgb2gray().</a:t>
            </a:r>
          </a:p>
          <a:p>
            <a:pPr algn="just">
              <a:lnSpc>
                <a:spcPct val="147000"/>
              </a:lnSpc>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Noise reduction - Median Filtering.</a:t>
            </a:r>
          </a:p>
          <a:p>
            <a:pPr algn="just">
              <a:lnSpc>
                <a:spcPct val="147000"/>
              </a:lnSpc>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Image Sharpening – High Pass Filtering.</a:t>
            </a:r>
          </a:p>
          <a:p>
            <a:pPr algn="just">
              <a:lnSpc>
                <a:spcPct val="147000"/>
              </a:lnSpc>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ea typeface="Times New Roman" panose="02020603050405020304" pitchFamily="18" charset="0"/>
                <a:cs typeface="Times New Roman" panose="02020603050405020304" pitchFamily="18" charset="0"/>
              </a:rPr>
              <a:t>Feature Extraction</a:t>
            </a:r>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47000"/>
              </a:lnSpc>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Harr Cascade(face shape detection).</a:t>
            </a:r>
          </a:p>
          <a:p>
            <a:pPr algn="just">
              <a:lnSpc>
                <a:spcPct val="147000"/>
              </a:lnSpc>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400" u="sng" dirty="0">
                <a:latin typeface="Times New Roman" panose="02020603050405020304" pitchFamily="18" charset="0"/>
                <a:ea typeface="Times New Roman" panose="02020603050405020304" pitchFamily="18" charset="0"/>
                <a:cs typeface="Times New Roman" panose="02020603050405020304" pitchFamily="18" charset="0"/>
              </a:rPr>
              <a:t>Classification:</a:t>
            </a:r>
          </a:p>
          <a:p>
            <a:pPr algn="just">
              <a:lnSpc>
                <a:spcPct val="147000"/>
              </a:lnSpc>
            </a:pPr>
            <a:r>
              <a:rPr lang="en-IN" sz="2400" dirty="0">
                <a:latin typeface="Times New Roman" panose="02020603050405020304" pitchFamily="18" charset="0"/>
                <a:ea typeface="Times New Roman" panose="02020603050405020304" pitchFamily="18" charset="0"/>
                <a:cs typeface="Times New Roman" panose="02020603050405020304" pitchFamily="18" charset="0"/>
              </a:rPr>
              <a:t>                             Convolutional Neural Network(CNN).</a:t>
            </a:r>
            <a:endParaRPr lang="en-IN" sz="2400" u="sng"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F9C8073-821A-1E85-B82F-2262863A86AB}"/>
              </a:ext>
            </a:extLst>
          </p:cNvPr>
          <p:cNvPicPr>
            <a:picLocks noChangeAspect="1"/>
          </p:cNvPicPr>
          <p:nvPr/>
        </p:nvPicPr>
        <p:blipFill rotWithShape="1">
          <a:blip r:embed="rId2"/>
          <a:srcRect b="18111"/>
          <a:stretch/>
        </p:blipFill>
        <p:spPr>
          <a:xfrm>
            <a:off x="7162800" y="5943600"/>
            <a:ext cx="6781800" cy="1808918"/>
          </a:xfrm>
          <a:prstGeom prst="rect">
            <a:avLst/>
          </a:prstGeom>
        </p:spPr>
      </p:pic>
    </p:spTree>
    <p:extLst>
      <p:ext uri="{BB962C8B-B14F-4D97-AF65-F5344CB8AC3E}">
        <p14:creationId xmlns:p14="http://schemas.microsoft.com/office/powerpoint/2010/main" val="1576809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F44C7A-F9E2-7582-D456-676D53EEC201}"/>
              </a:ext>
            </a:extLst>
          </p:cNvPr>
          <p:cNvSpPr txBox="1"/>
          <p:nvPr/>
        </p:nvSpPr>
        <p:spPr>
          <a:xfrm>
            <a:off x="0" y="990600"/>
            <a:ext cx="7315200" cy="954107"/>
          </a:xfrm>
          <a:prstGeom prst="rect">
            <a:avLst/>
          </a:prstGeom>
          <a:noFill/>
        </p:spPr>
        <p:txBody>
          <a:bodyPr wrap="square">
            <a:spAutoFit/>
          </a:bodyPr>
          <a:lstStyle/>
          <a:p>
            <a:pPr marL="624840">
              <a:spcBef>
                <a:spcPts val="1002"/>
              </a:spcBef>
              <a:tabLst>
                <a:tab pos="1106424" algn="l"/>
              </a:tabLst>
            </a:pPr>
            <a:r>
              <a:rPr lang="en-US" sz="2800" b="1" dirty="0">
                <a:solidFill>
                  <a:schemeClr val="tx1">
                    <a:lumMod val="95000"/>
                    <a:lumOff val="5000"/>
                  </a:schemeClr>
                </a:solidFill>
                <a:latin typeface="Times New Roman" panose="02020603050405020304" pitchFamily="18" charset="0"/>
                <a:ea typeface="Times New Roman" panose="02020603050405020304" pitchFamily="18" charset="0"/>
              </a:rPr>
              <a:t>3.</a:t>
            </a:r>
            <a:r>
              <a:rPr lang="en-US" sz="2800" b="1" u="sng" dirty="0">
                <a:solidFill>
                  <a:schemeClr val="tx1">
                    <a:lumMod val="95000"/>
                    <a:lumOff val="5000"/>
                  </a:schemeClr>
                </a:solidFill>
                <a:latin typeface="Times New Roman" panose="02020603050405020304" pitchFamily="18" charset="0"/>
                <a:ea typeface="Times New Roman" panose="02020603050405020304" pitchFamily="18" charset="0"/>
              </a:rPr>
              <a:t>OUTPUT</a:t>
            </a:r>
            <a:r>
              <a:rPr lang="en-US" sz="2800" b="1" dirty="0">
                <a:solidFill>
                  <a:schemeClr val="tx1">
                    <a:lumMod val="95000"/>
                    <a:lumOff val="5000"/>
                  </a:schemeClr>
                </a:solidFill>
                <a:latin typeface="Times New Roman" panose="02020603050405020304" pitchFamily="18" charset="0"/>
                <a:ea typeface="Times New Roman" panose="02020603050405020304" pitchFamily="18" charset="0"/>
              </a:rPr>
              <a:t>:</a:t>
            </a:r>
            <a:endParaRPr lang="en-IN" sz="2800" b="1" dirty="0">
              <a:solidFill>
                <a:schemeClr val="tx1">
                  <a:lumMod val="95000"/>
                  <a:lumOff val="5000"/>
                </a:schemeClr>
              </a:solidFill>
              <a:latin typeface="Times New Roman" panose="02020603050405020304" pitchFamily="18" charset="0"/>
              <a:ea typeface="Times New Roman" panose="02020603050405020304" pitchFamily="18" charset="0"/>
            </a:endParaRPr>
          </a:p>
          <a:p>
            <a:pPr>
              <a:spcBef>
                <a:spcPts val="30"/>
              </a:spcBef>
            </a:pPr>
            <a:r>
              <a:rPr lang="en-US" sz="2800" b="1" dirty="0">
                <a:latin typeface="Times New Roman" panose="02020603050405020304" pitchFamily="18" charset="0"/>
                <a:ea typeface="Times New Roman" panose="02020603050405020304" pitchFamily="18" charset="0"/>
              </a:rPr>
              <a:t> </a:t>
            </a:r>
            <a:endParaRPr lang="en-IN" sz="2800"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6BE567FE-5FBC-2224-EDD2-47AF01453E5A}"/>
              </a:ext>
            </a:extLst>
          </p:cNvPr>
          <p:cNvSpPr txBox="1"/>
          <p:nvPr/>
        </p:nvSpPr>
        <p:spPr>
          <a:xfrm>
            <a:off x="381000" y="1759512"/>
            <a:ext cx="13144500" cy="2931380"/>
          </a:xfrm>
          <a:prstGeom prst="rect">
            <a:avLst/>
          </a:prstGeom>
          <a:noFill/>
        </p:spPr>
        <p:txBody>
          <a:bodyPr wrap="square">
            <a:spAutoFit/>
          </a:bodyPr>
          <a:lstStyle/>
          <a:p>
            <a:pPr marL="411480" indent="-411480" algn="just">
              <a:lnSpc>
                <a:spcPct val="150000"/>
              </a:lnSpc>
              <a:spcAft>
                <a:spcPts val="960"/>
              </a:spcAft>
              <a:buFont typeface="Arial" panose="020B0604020202020204" pitchFamily="34" charset="0"/>
              <a:buChar char="•"/>
            </a:pPr>
            <a:r>
              <a:rPr lang="en-IN" sz="2400" b="1" dirty="0">
                <a:latin typeface="Times New Roman" panose="02020603050405020304" pitchFamily="18" charset="0"/>
                <a:ea typeface="Calibri" panose="020F0502020204030204" pitchFamily="34" charset="0"/>
                <a:cs typeface="Times New Roman" panose="02020603050405020304" pitchFamily="18" charset="0"/>
              </a:rPr>
              <a:t>Face Shape Prediction:</a:t>
            </a:r>
            <a:r>
              <a:rPr lang="en-IN" sz="2400" dirty="0">
                <a:latin typeface="Times New Roman" panose="02020603050405020304" pitchFamily="18" charset="0"/>
                <a:ea typeface="Calibri" panose="020F0502020204030204" pitchFamily="34" charset="0"/>
                <a:cs typeface="Times New Roman" panose="02020603050405020304" pitchFamily="18" charset="0"/>
              </a:rPr>
              <a:t> The primary output is the predicted face shape, presented to the user, such as "Your  face shape is oval."</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411480" indent="-411480" algn="just">
              <a:lnSpc>
                <a:spcPct val="150000"/>
              </a:lnSpc>
              <a:spcAft>
                <a:spcPts val="960"/>
              </a:spcAft>
              <a:buFont typeface="Arial" panose="020B0604020202020204" pitchFamily="34" charset="0"/>
              <a:buChar char="•"/>
            </a:pPr>
            <a:r>
              <a:rPr lang="en-IN" sz="2400" b="1" dirty="0">
                <a:latin typeface="Times New Roman" panose="02020603050405020304" pitchFamily="18" charset="0"/>
                <a:ea typeface="Calibri" panose="020F0502020204030204" pitchFamily="34" charset="0"/>
                <a:cs typeface="Times New Roman" panose="02020603050405020304" pitchFamily="18" charset="0"/>
              </a:rPr>
              <a:t> Personalized Recommendations:</a:t>
            </a:r>
            <a:r>
              <a:rPr lang="en-IN" sz="2400" dirty="0">
                <a:latin typeface="Times New Roman" panose="02020603050405020304" pitchFamily="18" charset="0"/>
                <a:ea typeface="Calibri" panose="020F0502020204030204" pitchFamily="34" charset="0"/>
                <a:cs typeface="Times New Roman" panose="02020603050405020304" pitchFamily="18" charset="0"/>
              </a:rPr>
              <a:t> The system provides a list of recommendations tailored to the user's face shapes like contour and different styles suggestions also it provides sunglasses, hairstyles, eyebrow suggestions.</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C81DFB2-6131-E9DD-CC86-EEE354E441E5}"/>
              </a:ext>
            </a:extLst>
          </p:cNvPr>
          <p:cNvPicPr>
            <a:picLocks noChangeAspect="1"/>
          </p:cNvPicPr>
          <p:nvPr/>
        </p:nvPicPr>
        <p:blipFill>
          <a:blip r:embed="rId2"/>
          <a:stretch>
            <a:fillRect/>
          </a:stretch>
        </p:blipFill>
        <p:spPr>
          <a:xfrm>
            <a:off x="8854151" y="4267200"/>
            <a:ext cx="5372100" cy="3581400"/>
          </a:xfrm>
          <a:prstGeom prst="rect">
            <a:avLst/>
          </a:prstGeom>
        </p:spPr>
      </p:pic>
    </p:spTree>
    <p:extLst>
      <p:ext uri="{BB962C8B-B14F-4D97-AF65-F5344CB8AC3E}">
        <p14:creationId xmlns:p14="http://schemas.microsoft.com/office/powerpoint/2010/main" val="2365805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6039</TotalTime>
  <Words>10378</Words>
  <Application>Microsoft Office PowerPoint</Application>
  <PresentationFormat>Custom</PresentationFormat>
  <Paragraphs>1947</Paragraphs>
  <Slides>79</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79</vt:i4>
      </vt:variant>
    </vt:vector>
  </HeadingPairs>
  <TitlesOfParts>
    <vt:vector size="91" baseType="lpstr">
      <vt:lpstr>Arial</vt:lpstr>
      <vt:lpstr>Arial Rounded MT Bold</vt:lpstr>
      <vt:lpstr>Calibri</vt:lpstr>
      <vt:lpstr>Calibri Light</vt:lpstr>
      <vt:lpstr>Cambria</vt:lpstr>
      <vt:lpstr>Georgia</vt:lpstr>
      <vt:lpstr>Symbol</vt:lpstr>
      <vt:lpstr>Times New Roman</vt:lpstr>
      <vt:lpstr>Trebuchet MS</vt:lpstr>
      <vt:lpstr>Wingdings</vt:lpstr>
      <vt:lpstr>Office Theme</vt:lpstr>
      <vt:lpstr>1_Office Theme</vt:lpstr>
      <vt:lpstr>PowerPoint Presentation</vt:lpstr>
      <vt:lpstr>             “Human face shape Classification”</vt:lpstr>
      <vt:lpstr>ABSTRACT</vt:lpstr>
      <vt:lpstr>CONTENTS</vt:lpstr>
      <vt:lpstr>INTRODUCTION</vt:lpstr>
      <vt:lpstr>PowerPoint Presentation</vt:lpstr>
      <vt:lpstr>PROBLEM STATEMENT</vt:lpstr>
      <vt:lpstr>2. PROCESS: </vt:lpstr>
      <vt:lpstr>PowerPoint Presentation</vt:lpstr>
      <vt:lpstr>DATASETS</vt:lpstr>
      <vt:lpstr>PowerPoint Presentation</vt:lpstr>
      <vt:lpstr>SCOPE OF THE PROJECT </vt:lpstr>
      <vt:lpstr>OBJECTIVES</vt:lpstr>
      <vt:lpstr>           LITERATURE SURVEY </vt:lpstr>
      <vt:lpstr>LITERATURE SURVEY Cont… </vt:lpstr>
      <vt:lpstr>SYSTEM REQUIREMENT</vt:lpstr>
      <vt:lpstr>HIGH-LEVEL DESIGN</vt:lpstr>
      <vt:lpstr>    HIGH-LEVEL DESIGN</vt:lpstr>
      <vt:lpstr>HIGH-LEVEL DESIGN</vt:lpstr>
      <vt:lpstr>                        IMAGE ACQUISITION </vt:lpstr>
      <vt:lpstr>                          BOARD WORK </vt:lpstr>
      <vt:lpstr>2 .Conversion from  RGB to Grayscale </vt:lpstr>
      <vt:lpstr>3.Haar cascade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RECOMENDATIONS</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TESTING TEST CASE 01</vt:lpstr>
      <vt:lpstr>UNIT TESTING TEST CASE 02</vt:lpstr>
      <vt:lpstr>SYSTEM TESTING</vt:lpstr>
      <vt:lpstr>SYSTEM TESTING</vt:lpstr>
      <vt:lpstr>SYSTEM TESTING</vt:lpstr>
      <vt:lpstr>SYSTEM TESTING</vt:lpstr>
      <vt:lpstr> RESULTS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FUTURE EHANCEMENT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Dhanya H M</cp:lastModifiedBy>
  <cp:revision>305</cp:revision>
  <dcterms:created xsi:type="dcterms:W3CDTF">2006-08-16T00:00:00Z</dcterms:created>
  <dcterms:modified xsi:type="dcterms:W3CDTF">2024-03-23T04:05:29Z</dcterms:modified>
</cp:coreProperties>
</file>